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drawings/drawing1.xml" ContentType="application/vnd.openxmlformats-officedocument.drawingml.chartshapes+xml"/>
  <Override PartName="/ppt/charts/chart11.xml" ContentType="application/vnd.openxmlformats-officedocument.drawingml.chart+xml"/>
  <Override PartName="/ppt/charts/chart12.xml" ContentType="application/vnd.openxmlformats-officedocument.drawingml.chart+xml"/>
  <Override PartName="/ppt/notesSlides/notesSlide6.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drawings/drawing2.xml" ContentType="application/vnd.openxmlformats-officedocument.drawingml.chartshapes+xml"/>
  <Override PartName="/ppt/charts/chart20.xml" ContentType="application/vnd.openxmlformats-officedocument.drawingml.chart+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3" r:id="rId2"/>
  </p:sldMasterIdLst>
  <p:notesMasterIdLst>
    <p:notesMasterId r:id="rId84"/>
  </p:notesMasterIdLst>
  <p:handoutMasterIdLst>
    <p:handoutMasterId r:id="rId85"/>
  </p:handoutMasterIdLst>
  <p:sldIdLst>
    <p:sldId id="583" r:id="rId3"/>
    <p:sldId id="615" r:id="rId4"/>
    <p:sldId id="616" r:id="rId5"/>
    <p:sldId id="617" r:id="rId6"/>
    <p:sldId id="585" r:id="rId7"/>
    <p:sldId id="620" r:id="rId8"/>
    <p:sldId id="618" r:id="rId9"/>
    <p:sldId id="619" r:id="rId10"/>
    <p:sldId id="622" r:id="rId11"/>
    <p:sldId id="623" r:id="rId12"/>
    <p:sldId id="641" r:id="rId13"/>
    <p:sldId id="642" r:id="rId14"/>
    <p:sldId id="643" r:id="rId15"/>
    <p:sldId id="626" r:id="rId16"/>
    <p:sldId id="627" r:id="rId17"/>
    <p:sldId id="625" r:id="rId18"/>
    <p:sldId id="703" r:id="rId19"/>
    <p:sldId id="705" r:id="rId20"/>
    <p:sldId id="707" r:id="rId21"/>
    <p:sldId id="708" r:id="rId22"/>
    <p:sldId id="710" r:id="rId23"/>
    <p:sldId id="711" r:id="rId24"/>
    <p:sldId id="714" r:id="rId25"/>
    <p:sldId id="712" r:id="rId26"/>
    <p:sldId id="713" r:id="rId27"/>
    <p:sldId id="628" r:id="rId28"/>
    <p:sldId id="630" r:id="rId29"/>
    <p:sldId id="631" r:id="rId30"/>
    <p:sldId id="586" r:id="rId31"/>
    <p:sldId id="632" r:id="rId32"/>
    <p:sldId id="633" r:id="rId33"/>
    <p:sldId id="635" r:id="rId34"/>
    <p:sldId id="637" r:id="rId35"/>
    <p:sldId id="638" r:id="rId36"/>
    <p:sldId id="640" r:id="rId37"/>
    <p:sldId id="644" r:id="rId38"/>
    <p:sldId id="648" r:id="rId39"/>
    <p:sldId id="715" r:id="rId40"/>
    <p:sldId id="720" r:id="rId41"/>
    <p:sldId id="647" r:id="rId42"/>
    <p:sldId id="649" r:id="rId43"/>
    <p:sldId id="665" r:id="rId44"/>
    <p:sldId id="650" r:id="rId45"/>
    <p:sldId id="652" r:id="rId46"/>
    <p:sldId id="666" r:id="rId47"/>
    <p:sldId id="662" r:id="rId48"/>
    <p:sldId id="539" r:id="rId49"/>
    <p:sldId id="540" r:id="rId50"/>
    <p:sldId id="660" r:id="rId51"/>
    <p:sldId id="546" r:id="rId52"/>
    <p:sldId id="547" r:id="rId53"/>
    <p:sldId id="548" r:id="rId54"/>
    <p:sldId id="549" r:id="rId55"/>
    <p:sldId id="669" r:id="rId56"/>
    <p:sldId id="576" r:id="rId57"/>
    <p:sldId id="671" r:id="rId58"/>
    <p:sldId id="694" r:id="rId59"/>
    <p:sldId id="722" r:id="rId60"/>
    <p:sldId id="721" r:id="rId61"/>
    <p:sldId id="695" r:id="rId62"/>
    <p:sldId id="471" r:id="rId63"/>
    <p:sldId id="723" r:id="rId64"/>
    <p:sldId id="675" r:id="rId65"/>
    <p:sldId id="676" r:id="rId66"/>
    <p:sldId id="677" r:id="rId67"/>
    <p:sldId id="678" r:id="rId68"/>
    <p:sldId id="679" r:id="rId69"/>
    <p:sldId id="680" r:id="rId70"/>
    <p:sldId id="681" r:id="rId71"/>
    <p:sldId id="682" r:id="rId72"/>
    <p:sldId id="683" r:id="rId73"/>
    <p:sldId id="684" r:id="rId74"/>
    <p:sldId id="685" r:id="rId75"/>
    <p:sldId id="686" r:id="rId76"/>
    <p:sldId id="687" r:id="rId77"/>
    <p:sldId id="688" r:id="rId78"/>
    <p:sldId id="689" r:id="rId79"/>
    <p:sldId id="690" r:id="rId80"/>
    <p:sldId id="691" r:id="rId81"/>
    <p:sldId id="693" r:id="rId82"/>
    <p:sldId id="699" r:id="rId83"/>
  </p:sldIdLst>
  <p:sldSz cx="9144000" cy="6858000" type="screen4x3"/>
  <p:notesSz cx="6797675" cy="98742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F0570ED-883B-41FA-BCC0-F5B600136BB8}">
          <p14:sldIdLst>
            <p14:sldId id="583"/>
            <p14:sldId id="615"/>
            <p14:sldId id="616"/>
            <p14:sldId id="617"/>
            <p14:sldId id="585"/>
            <p14:sldId id="620"/>
            <p14:sldId id="618"/>
            <p14:sldId id="619"/>
            <p14:sldId id="622"/>
            <p14:sldId id="623"/>
            <p14:sldId id="641"/>
            <p14:sldId id="642"/>
            <p14:sldId id="643"/>
            <p14:sldId id="626"/>
            <p14:sldId id="627"/>
            <p14:sldId id="625"/>
            <p14:sldId id="703"/>
            <p14:sldId id="705"/>
            <p14:sldId id="707"/>
            <p14:sldId id="708"/>
            <p14:sldId id="710"/>
            <p14:sldId id="711"/>
            <p14:sldId id="714"/>
            <p14:sldId id="712"/>
            <p14:sldId id="713"/>
            <p14:sldId id="628"/>
            <p14:sldId id="630"/>
            <p14:sldId id="631"/>
            <p14:sldId id="586"/>
            <p14:sldId id="632"/>
            <p14:sldId id="633"/>
            <p14:sldId id="635"/>
            <p14:sldId id="637"/>
            <p14:sldId id="638"/>
            <p14:sldId id="640"/>
            <p14:sldId id="644"/>
            <p14:sldId id="648"/>
            <p14:sldId id="715"/>
            <p14:sldId id="720"/>
            <p14:sldId id="647"/>
            <p14:sldId id="649"/>
            <p14:sldId id="665"/>
            <p14:sldId id="650"/>
            <p14:sldId id="652"/>
            <p14:sldId id="666"/>
            <p14:sldId id="662"/>
            <p14:sldId id="539"/>
            <p14:sldId id="540"/>
            <p14:sldId id="660"/>
            <p14:sldId id="546"/>
            <p14:sldId id="547"/>
            <p14:sldId id="548"/>
            <p14:sldId id="549"/>
            <p14:sldId id="669"/>
            <p14:sldId id="576"/>
            <p14:sldId id="671"/>
            <p14:sldId id="694"/>
            <p14:sldId id="722"/>
            <p14:sldId id="721"/>
            <p14:sldId id="695"/>
            <p14:sldId id="471"/>
            <p14:sldId id="723"/>
            <p14:sldId id="675"/>
            <p14:sldId id="676"/>
            <p14:sldId id="677"/>
            <p14:sldId id="678"/>
            <p14:sldId id="679"/>
            <p14:sldId id="680"/>
            <p14:sldId id="681"/>
            <p14:sldId id="682"/>
            <p14:sldId id="683"/>
            <p14:sldId id="684"/>
            <p14:sldId id="685"/>
            <p14:sldId id="686"/>
            <p14:sldId id="687"/>
            <p14:sldId id="688"/>
            <p14:sldId id="689"/>
            <p14:sldId id="690"/>
            <p14:sldId id="691"/>
            <p14:sldId id="693"/>
            <p14:sldId id="699"/>
          </p14:sldIdLst>
        </p14:section>
        <p14:section name="Раздел без заголовка" id="{115CC397-DCCC-4000-A7DB-C42AC5715C62}">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11">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Кудрявцева Ирина Владимировна" initials="КИВ" lastIdx="0" clrIdx="0"/>
  <p:cmAuthor id="1" name="Ольга " initials="ОИ" lastIdx="0" clrIdx="1"/>
  <p:cmAuthor id="2" name="Администратор" initials="А"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FFCC"/>
    <a:srgbClr val="009999"/>
    <a:srgbClr val="F4D0F1"/>
    <a:srgbClr val="D3F52B"/>
    <a:srgbClr val="66FFCC"/>
    <a:srgbClr val="EBECD8"/>
    <a:srgbClr val="5DDCED"/>
    <a:srgbClr val="73B17A"/>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0128" autoAdjust="0"/>
    <p:restoredTop sz="81714" autoAdjust="0"/>
  </p:normalViewPr>
  <p:slideViewPr>
    <p:cSldViewPr>
      <p:cViewPr varScale="1">
        <p:scale>
          <a:sx n="117" d="100"/>
          <a:sy n="117" d="100"/>
        </p:scale>
        <p:origin x="-1452"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70" y="-120"/>
      </p:cViewPr>
      <p:guideLst>
        <p:guide orient="horz" pos="3111"/>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6.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7.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8.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Excel19.xlsx"/></Relationships>
</file>

<file path=ppt/charts/_rels/chart18.xml.rels><?xml version="1.0" encoding="UTF-8" standalone="yes"?>
<Relationships xmlns="http://schemas.openxmlformats.org/package/2006/relationships"><Relationship Id="rId1" Type="http://schemas.openxmlformats.org/officeDocument/2006/relationships/package" Target="../embeddings/_____Microsoft_Excel20.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22.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20.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_____Microsoft_Excel23.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4.xml.rels><?xml version="1.0" encoding="UTF-8" standalone="yes"?>
<Relationships xmlns="http://schemas.openxmlformats.org/package/2006/relationships"><Relationship Id="rId1" Type="http://schemas.openxmlformats.org/officeDocument/2006/relationships/oleObject" Target="file:///\\Finupr3\&#1072;&#1088;&#1093;&#1080;&#1074;\&#1044;&#1054;&#1061;&#1054;&#1044;&#1067;%202018&#1075;\&#1050;%20&#1041;&#1070;&#1044;&#1046;&#1045;&#1058;&#1059;\&#1056;&#1040;&#1049;%20&#1073;&#1102;&#1076;&#1078;&#1077;&#1090;\&#1041;&#1102;&#1076;&#1078;&#1077;&#1090;%20&#1076;&#1083;&#1103;%20&#1075;&#1088;&#1072;&#1078;&#1076;&#1072;&#1085;\&#1050;&#1085;&#1080;&#1075;&#1072;1%20&#1082;%202017%20&#1075;&#1086;&#1076;&#1091;.xls"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latin typeface="Times New Roman" pitchFamily="18" charset="0"/>
                <a:cs typeface="Times New Roman" pitchFamily="18" charset="0"/>
              </a:defRPr>
            </a:pPr>
            <a:r>
              <a:rPr lang="ru-RU" dirty="0">
                <a:latin typeface="Times New Roman" pitchFamily="18" charset="0"/>
                <a:cs typeface="Times New Roman" pitchFamily="18" charset="0"/>
              </a:rPr>
              <a:t>Планируемый  оборот</a:t>
            </a:r>
            <a:r>
              <a:rPr lang="ru-RU" baseline="0" dirty="0">
                <a:latin typeface="Times New Roman" pitchFamily="18" charset="0"/>
                <a:cs typeface="Times New Roman" pitchFamily="18" charset="0"/>
              </a:rPr>
              <a:t> розничной торговли,</a:t>
            </a:r>
          </a:p>
          <a:p>
            <a:pPr algn="ctr">
              <a:defRPr>
                <a:latin typeface="Times New Roman" pitchFamily="18" charset="0"/>
                <a:cs typeface="Times New Roman" pitchFamily="18" charset="0"/>
              </a:defRPr>
            </a:pPr>
            <a:r>
              <a:rPr lang="ru-RU" baseline="0" dirty="0">
                <a:latin typeface="Times New Roman" pitchFamily="18" charset="0"/>
                <a:cs typeface="Times New Roman" pitchFamily="18" charset="0"/>
              </a:rPr>
              <a:t> тыс. рублей</a:t>
            </a:r>
          </a:p>
          <a:p>
            <a:pPr algn="ctr">
              <a:defRPr>
                <a:latin typeface="Times New Roman" pitchFamily="18" charset="0"/>
                <a:cs typeface="Times New Roman" pitchFamily="18" charset="0"/>
              </a:defRPr>
            </a:pPr>
            <a:endParaRPr lang="ru-RU" dirty="0">
              <a:latin typeface="Times New Roman" pitchFamily="18" charset="0"/>
              <a:cs typeface="Times New Roman" pitchFamily="18" charset="0"/>
            </a:endParaRPr>
          </a:p>
        </c:rich>
      </c:tx>
      <c:layout>
        <c:manualLayout>
          <c:xMode val="edge"/>
          <c:yMode val="edge"/>
          <c:x val="0.18525045128825604"/>
          <c:y val="0"/>
        </c:manualLayout>
      </c:layout>
      <c:overlay val="0"/>
    </c:title>
    <c:autoTitleDeleted val="0"/>
    <c:plotArea>
      <c:layout>
        <c:manualLayout>
          <c:layoutTarget val="inner"/>
          <c:xMode val="edge"/>
          <c:yMode val="edge"/>
          <c:x val="3.4009423799536725E-2"/>
          <c:y val="0.29953876088356335"/>
          <c:w val="0.9659905762004638"/>
          <c:h val="0.58816082943718062"/>
        </c:manualLayout>
      </c:layout>
      <c:barChart>
        <c:barDir val="col"/>
        <c:grouping val="stacked"/>
        <c:varyColors val="0"/>
        <c:ser>
          <c:idx val="0"/>
          <c:order val="0"/>
          <c:tx>
            <c:strRef>
              <c:f>Лист1!$B$1</c:f>
              <c:strCache>
                <c:ptCount val="1"/>
                <c:pt idx="0">
                  <c:v>Ряд 1</c:v>
                </c:pt>
              </c:strCache>
            </c:strRef>
          </c:tx>
          <c:invertIfNegative val="0"/>
          <c:dLbls>
            <c:dLbl>
              <c:idx val="0"/>
              <c:layout>
                <c:manualLayout>
                  <c:x val="-2.1642360599705188E-2"/>
                  <c:y val="-0.27259068469628678"/>
                </c:manualLayout>
              </c:layout>
              <c:tx>
                <c:rich>
                  <a:bodyPr/>
                  <a:lstStyle/>
                  <a:p>
                    <a:pPr>
                      <a:defRPr b="1">
                        <a:latin typeface="Times New Roman" pitchFamily="18" charset="0"/>
                        <a:cs typeface="Times New Roman" pitchFamily="18" charset="0"/>
                      </a:defRPr>
                    </a:pPr>
                    <a:r>
                      <a:rPr lang="ru-RU" dirty="0" smtClean="0"/>
                      <a:t>2 217,85</a:t>
                    </a:r>
                    <a:endParaRPr lang="en-US"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280-45D4-8BDD-FCDA1CDC02AE}"/>
                </c:ext>
              </c:extLst>
            </c:dLbl>
            <c:dLbl>
              <c:idx val="1"/>
              <c:layout>
                <c:manualLayout>
                  <c:x val="-1.545882899978942E-3"/>
                  <c:y val="-0.31999776029564098"/>
                </c:manualLayout>
              </c:layout>
              <c:tx>
                <c:rich>
                  <a:bodyPr/>
                  <a:lstStyle/>
                  <a:p>
                    <a:pPr>
                      <a:defRPr b="1">
                        <a:latin typeface="Times New Roman" pitchFamily="18" charset="0"/>
                        <a:cs typeface="Times New Roman" pitchFamily="18" charset="0"/>
                      </a:defRPr>
                    </a:pPr>
                    <a:r>
                      <a:rPr lang="ru-RU" dirty="0" smtClean="0"/>
                      <a:t>2 343,57</a:t>
                    </a:r>
                    <a:endParaRPr lang="en-US"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280-45D4-8BDD-FCDA1CDC02AE}"/>
                </c:ext>
              </c:extLst>
            </c:dLbl>
            <c:dLbl>
              <c:idx val="2"/>
              <c:layout>
                <c:manualLayout>
                  <c:x val="-7.729414499894712E-3"/>
                  <c:y val="-0.33777541364539881"/>
                </c:manualLayout>
              </c:layout>
              <c:tx>
                <c:rich>
                  <a:bodyPr/>
                  <a:lstStyle/>
                  <a:p>
                    <a:pPr>
                      <a:defRPr b="1">
                        <a:latin typeface="Times New Roman" pitchFamily="18" charset="0"/>
                        <a:cs typeface="Times New Roman" pitchFamily="18" charset="0"/>
                      </a:defRPr>
                    </a:pPr>
                    <a:r>
                      <a:rPr lang="ru-RU" dirty="0" smtClean="0"/>
                      <a:t>2 488,54</a:t>
                    </a:r>
                    <a:endParaRPr lang="en-US"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280-45D4-8BDD-FCDA1CDC02AE}"/>
                </c:ext>
              </c:extLst>
            </c:dLbl>
            <c:dLbl>
              <c:idx val="3"/>
              <c:layout>
                <c:manualLayout>
                  <c:x val="-3.0918875230208742E-3"/>
                  <c:y val="-0.36740483589499556"/>
                </c:manualLayout>
              </c:layout>
              <c:tx>
                <c:rich>
                  <a:bodyPr/>
                  <a:lstStyle/>
                  <a:p>
                    <a:pPr>
                      <a:defRPr b="1">
                        <a:latin typeface="Times New Roman" pitchFamily="18" charset="0"/>
                        <a:cs typeface="Times New Roman" pitchFamily="18" charset="0"/>
                      </a:defRPr>
                    </a:pPr>
                    <a:r>
                      <a:rPr lang="ru-RU" dirty="0" smtClean="0"/>
                      <a:t>2 645,06</a:t>
                    </a:r>
                    <a:endParaRPr lang="en-US"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280-45D4-8BDD-FCDA1CDC02AE}"/>
                </c:ext>
              </c:extLst>
            </c:dLbl>
            <c:spPr>
              <a:noFill/>
              <a:ln>
                <a:noFill/>
              </a:ln>
              <a:effectLst/>
            </c:spPr>
            <c:txPr>
              <a:bodyPr/>
              <a:lstStyle/>
              <a:p>
                <a:pPr>
                  <a:defRPr>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Лист1!$A$2:$A$5</c:f>
              <c:strCache>
                <c:ptCount val="4"/>
                <c:pt idx="0">
                  <c:v>2019 год</c:v>
                </c:pt>
                <c:pt idx="1">
                  <c:v>2020 год</c:v>
                </c:pt>
                <c:pt idx="2">
                  <c:v>2021 год</c:v>
                </c:pt>
                <c:pt idx="3">
                  <c:v>2022 год</c:v>
                </c:pt>
              </c:strCache>
            </c:strRef>
          </c:cat>
          <c:val>
            <c:numRef>
              <c:f>Лист1!$B$2:$B$5</c:f>
              <c:numCache>
                <c:formatCode>General</c:formatCode>
                <c:ptCount val="4"/>
                <c:pt idx="0">
                  <c:v>2217.85</c:v>
                </c:pt>
                <c:pt idx="1">
                  <c:v>2343.5700000000002</c:v>
                </c:pt>
                <c:pt idx="2">
                  <c:v>2488.54</c:v>
                </c:pt>
                <c:pt idx="3">
                  <c:v>2645.06</c:v>
                </c:pt>
              </c:numCache>
            </c:numRef>
          </c:val>
          <c:extLst xmlns:c16r2="http://schemas.microsoft.com/office/drawing/2015/06/chart">
            <c:ext xmlns:c16="http://schemas.microsoft.com/office/drawing/2014/chart" uri="{C3380CC4-5D6E-409C-BE32-E72D297353CC}">
              <c16:uniqueId val="{00000004-E280-45D4-8BDD-FCDA1CDC02AE}"/>
            </c:ext>
          </c:extLst>
        </c:ser>
        <c:dLbls>
          <c:showLegendKey val="0"/>
          <c:showVal val="0"/>
          <c:showCatName val="0"/>
          <c:showSerName val="0"/>
          <c:showPercent val="0"/>
          <c:showBubbleSize val="0"/>
        </c:dLbls>
        <c:gapWidth val="150"/>
        <c:overlap val="100"/>
        <c:axId val="186189696"/>
        <c:axId val="186191232"/>
      </c:barChart>
      <c:catAx>
        <c:axId val="186189696"/>
        <c:scaling>
          <c:orientation val="minMax"/>
        </c:scaling>
        <c:delete val="0"/>
        <c:axPos val="b"/>
        <c:numFmt formatCode="General" sourceLinked="0"/>
        <c:majorTickMark val="out"/>
        <c:minorTickMark val="none"/>
        <c:tickLblPos val="nextTo"/>
        <c:txPr>
          <a:bodyPr/>
          <a:lstStyle/>
          <a:p>
            <a:pPr>
              <a:defRPr b="1">
                <a:latin typeface="Times New Roman" pitchFamily="18" charset="0"/>
                <a:cs typeface="Times New Roman" pitchFamily="18" charset="0"/>
              </a:defRPr>
            </a:pPr>
            <a:endParaRPr lang="ru-RU"/>
          </a:p>
        </c:txPr>
        <c:crossAx val="186191232"/>
        <c:crosses val="autoZero"/>
        <c:auto val="1"/>
        <c:lblAlgn val="ctr"/>
        <c:lblOffset val="100"/>
        <c:noMultiLvlLbl val="0"/>
      </c:catAx>
      <c:valAx>
        <c:axId val="186191232"/>
        <c:scaling>
          <c:orientation val="minMax"/>
        </c:scaling>
        <c:delete val="1"/>
        <c:axPos val="l"/>
        <c:majorGridlines/>
        <c:numFmt formatCode="General" sourceLinked="1"/>
        <c:majorTickMark val="out"/>
        <c:minorTickMark val="none"/>
        <c:tickLblPos val="none"/>
        <c:crossAx val="1861896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48"/>
      <c:rAngAx val="0"/>
      <c:perspective val="30"/>
    </c:view3D>
    <c:floor>
      <c:thickness val="0"/>
    </c:floor>
    <c:sideWall>
      <c:thickness val="0"/>
    </c:sideWall>
    <c:backWall>
      <c:thickness val="0"/>
    </c:backWall>
    <c:plotArea>
      <c:layout>
        <c:manualLayout>
          <c:layoutTarget val="inner"/>
          <c:xMode val="edge"/>
          <c:yMode val="edge"/>
          <c:x val="4.6346403954420475E-2"/>
          <c:y val="0.10420293353602625"/>
          <c:w val="0.57168987557110917"/>
          <c:h val="0.81326758526306997"/>
        </c:manualLayout>
      </c:layout>
      <c:pie3DChart>
        <c:varyColors val="1"/>
        <c:ser>
          <c:idx val="0"/>
          <c:order val="0"/>
          <c:tx>
            <c:strRef>
              <c:f>Лист1!$B$1</c:f>
              <c:strCache>
                <c:ptCount val="1"/>
                <c:pt idx="0">
                  <c:v>Столбец1</c:v>
                </c:pt>
              </c:strCache>
            </c:strRef>
          </c:tx>
          <c:explosion val="24"/>
          <c:dPt>
            <c:idx val="0"/>
            <c:bubble3D val="0"/>
            <c:explosion val="9"/>
            <c:extLst xmlns:c16r2="http://schemas.microsoft.com/office/drawing/2015/06/chart">
              <c:ext xmlns:c16="http://schemas.microsoft.com/office/drawing/2014/chart" uri="{C3380CC4-5D6E-409C-BE32-E72D297353CC}">
                <c16:uniqueId val="{00000000-2A57-46D7-8549-4CC1C42B2C28}"/>
              </c:ext>
            </c:extLst>
          </c:dPt>
          <c:dPt>
            <c:idx val="2"/>
            <c:bubble3D val="0"/>
            <c:spPr>
              <a:solidFill>
                <a:srgbClr val="FF0000"/>
              </a:solidFill>
            </c:spPr>
            <c:extLst xmlns:c16r2="http://schemas.microsoft.com/office/drawing/2015/06/chart">
              <c:ext xmlns:c16="http://schemas.microsoft.com/office/drawing/2014/chart" uri="{C3380CC4-5D6E-409C-BE32-E72D297353CC}">
                <c16:uniqueId val="{00000002-2A57-46D7-8549-4CC1C42B2C28}"/>
              </c:ext>
            </c:extLst>
          </c:dPt>
          <c:dPt>
            <c:idx val="3"/>
            <c:bubble3D val="0"/>
            <c:spPr>
              <a:solidFill>
                <a:srgbClr val="00B0F0"/>
              </a:solidFill>
            </c:spPr>
            <c:extLst xmlns:c16r2="http://schemas.microsoft.com/office/drawing/2015/06/chart">
              <c:ext xmlns:c16="http://schemas.microsoft.com/office/drawing/2014/chart" uri="{C3380CC4-5D6E-409C-BE32-E72D297353CC}">
                <c16:uniqueId val="{00000004-2A57-46D7-8549-4CC1C42B2C28}"/>
              </c:ext>
            </c:extLst>
          </c:dPt>
          <c:dLbls>
            <c:dLbl>
              <c:idx val="0"/>
              <c:layout>
                <c:manualLayout>
                  <c:x val="0.27888185925116821"/>
                  <c:y val="-0.12864104280810909"/>
                </c:manualLayout>
              </c:layout>
              <c:showLegendKey val="1"/>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A57-46D7-8549-4CC1C42B2C28}"/>
                </c:ext>
              </c:extLst>
            </c:dLbl>
            <c:dLbl>
              <c:idx val="1"/>
              <c:layout>
                <c:manualLayout>
                  <c:x val="-1.4780305239622826E-2"/>
                  <c:y val="-0.11130935007643672"/>
                </c:manualLayout>
              </c:layout>
              <c:showLegendKey val="1"/>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A57-46D7-8549-4CC1C42B2C28}"/>
                </c:ext>
              </c:extLst>
            </c:dLbl>
            <c:dLbl>
              <c:idx val="2"/>
              <c:layout>
                <c:manualLayout>
                  <c:x val="5.096839457567804E-2"/>
                  <c:y val="-2.0672285655008667E-2"/>
                </c:manualLayout>
              </c:layout>
              <c:showLegendKey val="1"/>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A57-46D7-8549-4CC1C42B2C28}"/>
                </c:ext>
              </c:extLst>
            </c:dLbl>
            <c:dLbl>
              <c:idx val="3"/>
              <c:layout>
                <c:manualLayout>
                  <c:x val="1.8740278992903665E-2"/>
                  <c:y val="8.2664617452683553E-2"/>
                </c:manualLayout>
              </c:layout>
              <c:showLegendKey val="1"/>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A57-46D7-8549-4CC1C42B2C28}"/>
                </c:ext>
              </c:extLst>
            </c:dLbl>
            <c:spPr>
              <a:noFill/>
              <a:ln>
                <a:noFill/>
              </a:ln>
              <a:effectLst/>
            </c:spPr>
            <c:txPr>
              <a:bodyPr/>
              <a:lstStyle/>
              <a:p>
                <a:pPr>
                  <a:defRPr sz="800" baseline="0"/>
                </a:pPr>
                <a:endParaRPr lang="ru-RU"/>
              </a:p>
            </c:txPr>
            <c:showLegendKey val="1"/>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Лист1!$A$2:$A$5</c:f>
              <c:strCache>
                <c:ptCount val="4"/>
                <c:pt idx="0">
                  <c:v>налог на доходы физических лиц</c:v>
                </c:pt>
                <c:pt idx="1">
                  <c:v>Акцизы на нефтепродукты</c:v>
                </c:pt>
                <c:pt idx="2">
                  <c:v>налоги на совокупный доход</c:v>
                </c:pt>
                <c:pt idx="3">
                  <c:v>государственная пошлина</c:v>
                </c:pt>
              </c:strCache>
            </c:strRef>
          </c:cat>
          <c:val>
            <c:numRef>
              <c:f>Лист1!$B$2:$B$5</c:f>
              <c:numCache>
                <c:formatCode>General</c:formatCode>
                <c:ptCount val="4"/>
                <c:pt idx="0">
                  <c:v>154596.70000000001</c:v>
                </c:pt>
                <c:pt idx="1">
                  <c:v>18156.599999999999</c:v>
                </c:pt>
                <c:pt idx="2">
                  <c:v>11131.6</c:v>
                </c:pt>
                <c:pt idx="3">
                  <c:v>1489</c:v>
                </c:pt>
              </c:numCache>
            </c:numRef>
          </c:val>
          <c:extLst xmlns:c16r2="http://schemas.microsoft.com/office/drawing/2015/06/chart">
            <c:ext xmlns:c16="http://schemas.microsoft.com/office/drawing/2014/chart" uri="{C3380CC4-5D6E-409C-BE32-E72D297353CC}">
              <c16:uniqueId val="{00000006-2A57-46D7-8549-4CC1C42B2C28}"/>
            </c:ext>
          </c:extLst>
        </c:ser>
        <c:dLbls>
          <c:showLegendKey val="0"/>
          <c:showVal val="0"/>
          <c:showCatName val="0"/>
          <c:showSerName val="0"/>
          <c:showPercent val="0"/>
          <c:showBubbleSize val="0"/>
          <c:showLeaderLines val="1"/>
        </c:dLbls>
      </c:pie3DChart>
    </c:plotArea>
    <c:legend>
      <c:legendPos val="r"/>
      <c:layout>
        <c:manualLayout>
          <c:xMode val="edge"/>
          <c:yMode val="edge"/>
          <c:x val="0.78717228054826482"/>
          <c:y val="3.3803855665634035E-2"/>
          <c:w val="0.2128276056125829"/>
          <c:h val="0.96619614433436596"/>
        </c:manualLayout>
      </c:layout>
      <c:overlay val="0"/>
      <c:txPr>
        <a:bodyPr/>
        <a:lstStyle/>
        <a:p>
          <a:pPr>
            <a:defRPr sz="800" b="1" baseline="0"/>
          </a:pPr>
          <a:endParaRPr lang="ru-RU"/>
        </a:p>
      </c:txPr>
    </c:legend>
    <c:plotVisOnly val="1"/>
    <c:dispBlanksAs val="gap"/>
    <c:showDLblsOverMax val="0"/>
  </c:chart>
  <c:txPr>
    <a:bodyPr/>
    <a:lstStyle/>
    <a:p>
      <a:pPr>
        <a:defRPr sz="1800"/>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1146120177525993"/>
          <c:y val="1.5435155148107687E-2"/>
          <c:w val="0.66633184828906322"/>
          <c:h val="0.85204280452721393"/>
        </c:manualLayout>
      </c:layout>
      <c:barChart>
        <c:barDir val="bar"/>
        <c:grouping val="clustered"/>
        <c:varyColors val="0"/>
        <c:ser>
          <c:idx val="0"/>
          <c:order val="0"/>
          <c:tx>
            <c:strRef>
              <c:f>Лист1!$B$1</c:f>
              <c:strCache>
                <c:ptCount val="1"/>
                <c:pt idx="0">
                  <c:v>2019 год</c:v>
                </c:pt>
              </c:strCache>
            </c:strRef>
          </c:tx>
          <c:spPr>
            <a:solidFill>
              <a:srgbClr val="FF3300"/>
            </a:solidFill>
          </c:spPr>
          <c:invertIfNegative val="0"/>
          <c:dLbls>
            <c:spPr>
              <a:noFill/>
              <a:ln>
                <a:noFill/>
              </a:ln>
              <a:effectLst/>
            </c:spPr>
            <c:txPr>
              <a:bodyPr/>
              <a:lstStyle/>
              <a:p>
                <a:pPr>
                  <a:defRPr sz="1200" baseline="0">
                    <a:solidFill>
                      <a:srgbClr val="FF3300"/>
                    </a:solidFill>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Лист1!$A$2:$A$7</c:f>
              <c:strCache>
                <c:ptCount val="6"/>
                <c:pt idx="0">
                  <c:v>Прочие неналоговые доходы</c:v>
                </c:pt>
                <c:pt idx="1">
                  <c:v>Плата за негативное воздействие на окружающую среду</c:v>
                </c:pt>
                <c:pt idx="2">
                  <c:v>Доходы от компенсации затрат государства</c:v>
                </c:pt>
                <c:pt idx="3">
                  <c:v>Штрафы, санкции, возмещение ущерба</c:v>
                </c:pt>
                <c:pt idx="4">
                  <c:v>Доходы от продажи имущества</c:v>
                </c:pt>
                <c:pt idx="5">
                  <c:v>Доходы от использования имущества</c:v>
                </c:pt>
              </c:strCache>
            </c:strRef>
          </c:cat>
          <c:val>
            <c:numRef>
              <c:f>Лист1!$B$2:$B$7</c:f>
              <c:numCache>
                <c:formatCode>General</c:formatCode>
                <c:ptCount val="6"/>
                <c:pt idx="0">
                  <c:v>50</c:v>
                </c:pt>
                <c:pt idx="1">
                  <c:v>420</c:v>
                </c:pt>
                <c:pt idx="2">
                  <c:v>2236.3000000000002</c:v>
                </c:pt>
                <c:pt idx="3">
                  <c:v>3300</c:v>
                </c:pt>
                <c:pt idx="4" formatCode="#,##0">
                  <c:v>550</c:v>
                </c:pt>
                <c:pt idx="5" formatCode="#,##0">
                  <c:v>5930</c:v>
                </c:pt>
              </c:numCache>
            </c:numRef>
          </c:val>
          <c:extLst xmlns:c16r2="http://schemas.microsoft.com/office/drawing/2015/06/chart">
            <c:ext xmlns:c16="http://schemas.microsoft.com/office/drawing/2014/chart" uri="{C3380CC4-5D6E-409C-BE32-E72D297353CC}">
              <c16:uniqueId val="{00000000-7486-4A84-84FF-4ED47E0EC097}"/>
            </c:ext>
          </c:extLst>
        </c:ser>
        <c:ser>
          <c:idx val="1"/>
          <c:order val="1"/>
          <c:tx>
            <c:strRef>
              <c:f>Лист1!$C$1</c:f>
              <c:strCache>
                <c:ptCount val="1"/>
                <c:pt idx="0">
                  <c:v>2020 год</c:v>
                </c:pt>
              </c:strCache>
            </c:strRef>
          </c:tx>
          <c:spPr>
            <a:solidFill>
              <a:srgbClr val="3366CC"/>
            </a:solidFill>
          </c:spPr>
          <c:invertIfNegative val="0"/>
          <c:dLbls>
            <c:spPr>
              <a:noFill/>
              <a:ln>
                <a:noFill/>
              </a:ln>
              <a:effectLst/>
            </c:spPr>
            <c:txPr>
              <a:bodyPr/>
              <a:lstStyle/>
              <a:p>
                <a:pPr>
                  <a:defRPr sz="1200" baseline="0">
                    <a:solidFill>
                      <a:srgbClr val="0066CC"/>
                    </a:solidFill>
                  </a:defRPr>
                </a:pPr>
                <a:endParaRPr lang="ru-RU"/>
              </a:p>
            </c:txPr>
            <c:showLegendKey val="1"/>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Лист1!$A$2:$A$7</c:f>
              <c:strCache>
                <c:ptCount val="6"/>
                <c:pt idx="0">
                  <c:v>Прочие неналоговые доходы</c:v>
                </c:pt>
                <c:pt idx="1">
                  <c:v>Плата за негативное воздействие на окружающую среду</c:v>
                </c:pt>
                <c:pt idx="2">
                  <c:v>Доходы от компенсации затрат государства</c:v>
                </c:pt>
                <c:pt idx="3">
                  <c:v>Штрафы, санкции, возмещение ущерба</c:v>
                </c:pt>
                <c:pt idx="4">
                  <c:v>Доходы от продажи имущества</c:v>
                </c:pt>
                <c:pt idx="5">
                  <c:v>Доходы от использования имущества</c:v>
                </c:pt>
              </c:strCache>
            </c:strRef>
          </c:cat>
          <c:val>
            <c:numRef>
              <c:f>Лист1!$C$2:$C$7</c:f>
              <c:numCache>
                <c:formatCode>General</c:formatCode>
                <c:ptCount val="6"/>
                <c:pt idx="0">
                  <c:v>150</c:v>
                </c:pt>
                <c:pt idx="1">
                  <c:v>370.2</c:v>
                </c:pt>
                <c:pt idx="2">
                  <c:v>694</c:v>
                </c:pt>
                <c:pt idx="3">
                  <c:v>1099.5999999999999</c:v>
                </c:pt>
                <c:pt idx="4" formatCode="#,##0">
                  <c:v>400</c:v>
                </c:pt>
                <c:pt idx="5" formatCode="#,##0">
                  <c:v>5947.9</c:v>
                </c:pt>
              </c:numCache>
            </c:numRef>
          </c:val>
          <c:extLst xmlns:c16r2="http://schemas.microsoft.com/office/drawing/2015/06/chart">
            <c:ext xmlns:c16="http://schemas.microsoft.com/office/drawing/2014/chart" uri="{C3380CC4-5D6E-409C-BE32-E72D297353CC}">
              <c16:uniqueId val="{00000001-7486-4A84-84FF-4ED47E0EC097}"/>
            </c:ext>
          </c:extLst>
        </c:ser>
        <c:ser>
          <c:idx val="2"/>
          <c:order val="2"/>
          <c:tx>
            <c:strRef>
              <c:f>Лист1!$D$1</c:f>
              <c:strCache>
                <c:ptCount val="1"/>
                <c:pt idx="0">
                  <c:v>Столбец1</c:v>
                </c:pt>
              </c:strCache>
            </c:strRef>
          </c:tx>
          <c:invertIfNegative val="0"/>
          <c:cat>
            <c:strRef>
              <c:f>Лист1!$A$2:$A$7</c:f>
              <c:strCache>
                <c:ptCount val="6"/>
                <c:pt idx="0">
                  <c:v>Прочие неналоговые доходы</c:v>
                </c:pt>
                <c:pt idx="1">
                  <c:v>Плата за негативное воздействие на окружающую среду</c:v>
                </c:pt>
                <c:pt idx="2">
                  <c:v>Доходы от компенсации затрат государства</c:v>
                </c:pt>
                <c:pt idx="3">
                  <c:v>Штрафы, санкции, возмещение ущерба</c:v>
                </c:pt>
                <c:pt idx="4">
                  <c:v>Доходы от продажи имущества</c:v>
                </c:pt>
                <c:pt idx="5">
                  <c:v>Доходы от использования имущества</c:v>
                </c:pt>
              </c:strCache>
            </c:strRef>
          </c:cat>
          <c:val>
            <c:numRef>
              <c:f>Лист1!$D$2:$D$7</c:f>
              <c:numCache>
                <c:formatCode>General</c:formatCode>
                <c:ptCount val="6"/>
              </c:numCache>
            </c:numRef>
          </c:val>
          <c:extLst xmlns:c16r2="http://schemas.microsoft.com/office/drawing/2015/06/chart">
            <c:ext xmlns:c16="http://schemas.microsoft.com/office/drawing/2014/chart" uri="{C3380CC4-5D6E-409C-BE32-E72D297353CC}">
              <c16:uniqueId val="{00000002-7486-4A84-84FF-4ED47E0EC097}"/>
            </c:ext>
          </c:extLst>
        </c:ser>
        <c:dLbls>
          <c:showLegendKey val="0"/>
          <c:showVal val="0"/>
          <c:showCatName val="0"/>
          <c:showSerName val="0"/>
          <c:showPercent val="0"/>
          <c:showBubbleSize val="0"/>
        </c:dLbls>
        <c:gapWidth val="68"/>
        <c:overlap val="-5"/>
        <c:axId val="188270848"/>
        <c:axId val="187957248"/>
      </c:barChart>
      <c:catAx>
        <c:axId val="188270848"/>
        <c:scaling>
          <c:orientation val="minMax"/>
        </c:scaling>
        <c:delete val="0"/>
        <c:axPos val="l"/>
        <c:numFmt formatCode="General" sourceLinked="1"/>
        <c:majorTickMark val="out"/>
        <c:minorTickMark val="none"/>
        <c:tickLblPos val="nextTo"/>
        <c:txPr>
          <a:bodyPr/>
          <a:lstStyle/>
          <a:p>
            <a:pPr>
              <a:defRPr sz="1000" b="0" i="0" baseline="0"/>
            </a:pPr>
            <a:endParaRPr lang="ru-RU"/>
          </a:p>
        </c:txPr>
        <c:crossAx val="187957248"/>
        <c:crosses val="autoZero"/>
        <c:auto val="1"/>
        <c:lblAlgn val="ctr"/>
        <c:lblOffset val="100"/>
        <c:noMultiLvlLbl val="0"/>
      </c:catAx>
      <c:valAx>
        <c:axId val="187957248"/>
        <c:scaling>
          <c:orientation val="minMax"/>
        </c:scaling>
        <c:delete val="0"/>
        <c:axPos val="b"/>
        <c:majorGridlines/>
        <c:numFmt formatCode="General" sourceLinked="1"/>
        <c:majorTickMark val="out"/>
        <c:minorTickMark val="none"/>
        <c:tickLblPos val="nextTo"/>
        <c:txPr>
          <a:bodyPr/>
          <a:lstStyle/>
          <a:p>
            <a:pPr>
              <a:defRPr sz="952" baseline="0"/>
            </a:pPr>
            <a:endParaRPr lang="ru-RU"/>
          </a:p>
        </c:txPr>
        <c:crossAx val="188270848"/>
        <c:crosses val="autoZero"/>
        <c:crossBetween val="between"/>
      </c:valAx>
      <c:spPr>
        <a:noFill/>
        <a:ln w="25400">
          <a:noFill/>
        </a:ln>
      </c:spPr>
    </c:plotArea>
    <c:plotVisOnly val="1"/>
    <c:dispBlanksAs val="gap"/>
    <c:showDLblsOverMax val="0"/>
  </c:chart>
  <c:txPr>
    <a:bodyPr/>
    <a:lstStyle/>
    <a:p>
      <a:pPr>
        <a:defRPr sz="1713" b="1" i="0" baseline="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view3D>
      <c:rotX val="30"/>
      <c:rotY val="140"/>
      <c:depthPercent val="100"/>
      <c:rAngAx val="0"/>
      <c:perspective val="0"/>
    </c:view3D>
    <c:floor>
      <c:thickness val="0"/>
    </c:floor>
    <c:sideWall>
      <c:thickness val="0"/>
    </c:sideWall>
    <c:backWall>
      <c:thickness val="0"/>
    </c:backWall>
    <c:plotArea>
      <c:layout>
        <c:manualLayout>
          <c:layoutTarget val="inner"/>
          <c:xMode val="edge"/>
          <c:yMode val="edge"/>
          <c:x val="0"/>
          <c:y val="0"/>
          <c:w val="0.66942323267123138"/>
          <c:h val="0.99947038053402604"/>
        </c:manualLayout>
      </c:layout>
      <c:pie3DChart>
        <c:varyColors val="1"/>
        <c:ser>
          <c:idx val="0"/>
          <c:order val="0"/>
          <c:tx>
            <c:strRef>
              <c:f>Лист1!$B$1</c:f>
              <c:strCache>
                <c:ptCount val="1"/>
                <c:pt idx="0">
                  <c:v>Столбец1</c:v>
                </c:pt>
              </c:strCache>
            </c:strRef>
          </c:tx>
          <c:spPr>
            <a:scene3d>
              <a:camera prst="orthographicFront"/>
              <a:lightRig rig="threePt" dir="t">
                <a:rot lat="0" lon="0" rev="1200000"/>
              </a:lightRig>
            </a:scene3d>
            <a:sp3d>
              <a:bevelT w="107950" h="25400"/>
            </a:sp3d>
          </c:spPr>
          <c:explosion val="70"/>
          <c:dPt>
            <c:idx val="0"/>
            <c:bubble3D val="0"/>
            <c:explosion val="12"/>
            <c:spPr/>
            <c:extLst xmlns:c16r2="http://schemas.microsoft.com/office/drawing/2015/06/chart">
              <c:ext xmlns:c16="http://schemas.microsoft.com/office/drawing/2014/chart" uri="{C3380CC4-5D6E-409C-BE32-E72D297353CC}">
                <c16:uniqueId val="{00000001-AA24-46DD-92F0-BDDC74CADC8C}"/>
              </c:ext>
            </c:extLst>
          </c:dPt>
          <c:dPt>
            <c:idx val="1"/>
            <c:bubble3D val="0"/>
            <c:spPr>
              <a:solidFill>
                <a:schemeClr val="accent2"/>
              </a:solidFill>
              <a:scene3d>
                <a:camera prst="orthographicFront"/>
                <a:lightRig rig="threePt" dir="t">
                  <a:rot lat="0" lon="0" rev="1200000"/>
                </a:lightRig>
              </a:scene3d>
              <a:sp3d>
                <a:bevelT w="107950" h="25400"/>
              </a:sp3d>
            </c:spPr>
            <c:extLst xmlns:c16r2="http://schemas.microsoft.com/office/drawing/2015/06/chart">
              <c:ext xmlns:c16="http://schemas.microsoft.com/office/drawing/2014/chart" uri="{C3380CC4-5D6E-409C-BE32-E72D297353CC}">
                <c16:uniqueId val="{00000003-AA24-46DD-92F0-BDDC74CADC8C}"/>
              </c:ext>
            </c:extLst>
          </c:dPt>
          <c:dPt>
            <c:idx val="2"/>
            <c:bubble3D val="0"/>
            <c:spPr>
              <a:solidFill>
                <a:schemeClr val="accent3"/>
              </a:solidFill>
              <a:scene3d>
                <a:camera prst="orthographicFront"/>
                <a:lightRig rig="threePt" dir="t">
                  <a:rot lat="0" lon="0" rev="1200000"/>
                </a:lightRig>
              </a:scene3d>
              <a:sp3d>
                <a:bevelT w="107950" h="25400"/>
              </a:sp3d>
            </c:spPr>
            <c:extLst xmlns:c16r2="http://schemas.microsoft.com/office/drawing/2015/06/chart">
              <c:ext xmlns:c16="http://schemas.microsoft.com/office/drawing/2014/chart" uri="{C3380CC4-5D6E-409C-BE32-E72D297353CC}">
                <c16:uniqueId val="{00000005-AA24-46DD-92F0-BDDC74CADC8C}"/>
              </c:ext>
            </c:extLst>
          </c:dPt>
          <c:dPt>
            <c:idx val="3"/>
            <c:bubble3D val="0"/>
            <c:spPr>
              <a:solidFill>
                <a:srgbClr val="FFC000"/>
              </a:solidFill>
              <a:scene3d>
                <a:camera prst="orthographicFront"/>
                <a:lightRig rig="threePt" dir="t">
                  <a:rot lat="0" lon="0" rev="1200000"/>
                </a:lightRig>
              </a:scene3d>
              <a:sp3d>
                <a:bevelT w="107950" h="25400"/>
              </a:sp3d>
            </c:spPr>
            <c:extLst xmlns:c16r2="http://schemas.microsoft.com/office/drawing/2015/06/chart">
              <c:ext xmlns:c16="http://schemas.microsoft.com/office/drawing/2014/chart" uri="{C3380CC4-5D6E-409C-BE32-E72D297353CC}">
                <c16:uniqueId val="{00000007-AA24-46DD-92F0-BDDC74CADC8C}"/>
              </c:ext>
            </c:extLst>
          </c:dPt>
          <c:dPt>
            <c:idx val="4"/>
            <c:bubble3D val="0"/>
            <c:spPr>
              <a:solidFill>
                <a:srgbClr val="FF0000">
                  <a:alpha val="73000"/>
                </a:srgbClr>
              </a:solidFill>
              <a:scene3d>
                <a:camera prst="orthographicFront"/>
                <a:lightRig rig="threePt" dir="t">
                  <a:rot lat="0" lon="0" rev="1200000"/>
                </a:lightRig>
              </a:scene3d>
              <a:sp3d>
                <a:bevelT w="107950" h="25400"/>
              </a:sp3d>
            </c:spPr>
            <c:extLst xmlns:c16r2="http://schemas.microsoft.com/office/drawing/2015/06/chart">
              <c:ext xmlns:c16="http://schemas.microsoft.com/office/drawing/2014/chart" uri="{C3380CC4-5D6E-409C-BE32-E72D297353CC}">
                <c16:uniqueId val="{00000009-AA24-46DD-92F0-BDDC74CADC8C}"/>
              </c:ext>
            </c:extLst>
          </c:dPt>
          <c:dLbls>
            <c:dLbl>
              <c:idx val="0"/>
              <c:layout>
                <c:manualLayout>
                  <c:x val="0.13110789295392955"/>
                  <c:y val="0.23559424603174603"/>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AA24-46DD-92F0-BDDC74CADC8C}"/>
                </c:ext>
              </c:extLst>
            </c:dLbl>
            <c:dLbl>
              <c:idx val="1"/>
              <c:layout>
                <c:manualLayout>
                  <c:x val="-7.897088815528433E-2"/>
                  <c:y val="-7.8033464752491954E-2"/>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AA24-46DD-92F0-BDDC74CADC8C}"/>
                </c:ext>
              </c:extLst>
            </c:dLbl>
            <c:dLbl>
              <c:idx val="2"/>
              <c:layout>
                <c:manualLayout>
                  <c:x val="9.3150612233561345E-2"/>
                  <c:y val="-8.5488592235666183E-2"/>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AA24-46DD-92F0-BDDC74CADC8C}"/>
                </c:ext>
              </c:extLst>
            </c:dLbl>
            <c:dLbl>
              <c:idx val="3"/>
              <c:layout>
                <c:manualLayout>
                  <c:x val="8.2654358626919708E-2"/>
                  <c:y val="6.643518518518518E-2"/>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AA24-46DD-92F0-BDDC74CADC8C}"/>
                </c:ext>
              </c:extLst>
            </c:dLbl>
            <c:dLbl>
              <c:idx val="4"/>
              <c:layout>
                <c:manualLayout>
                  <c:x val="9.6781657196819401E-2"/>
                  <c:y val="0.16873845728006465"/>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AA24-46DD-92F0-BDDC74CADC8C}"/>
                </c:ext>
              </c:extLst>
            </c:dLbl>
            <c:dLbl>
              <c:idx val="5"/>
              <c:layout>
                <c:manualLayout>
                  <c:x val="-7.8005965606995992E-2"/>
                  <c:y val="0.16170876210496138"/>
                </c:manualLayout>
              </c:layout>
              <c:showLegendKey val="1"/>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AA24-46DD-92F0-BDDC74CADC8C}"/>
                </c:ext>
              </c:extLst>
            </c:dLbl>
            <c:spPr>
              <a:effectLst>
                <a:glow rad="647700">
                  <a:schemeClr val="accent1">
                    <a:alpha val="39000"/>
                  </a:schemeClr>
                </a:glow>
                <a:softEdge rad="50800"/>
              </a:effectLst>
              <a:scene3d>
                <a:camera prst="orthographicFront"/>
                <a:lightRig rig="threePt" dir="t"/>
              </a:scene3d>
              <a:sp3d>
                <a:bevelT h="6350"/>
              </a:sp3d>
            </c:spPr>
            <c:txPr>
              <a:bodyPr anchor="t" anchorCtr="1"/>
              <a:lstStyle/>
              <a:p>
                <a:pPr>
                  <a:defRPr sz="800" baseline="0"/>
                </a:pPr>
                <a:endParaRPr lang="ru-RU"/>
              </a:p>
            </c:txPr>
            <c:showLegendKey val="1"/>
            <c:showVal val="0"/>
            <c:showCatName val="1"/>
            <c:showSerName val="0"/>
            <c:showPercent val="1"/>
            <c:showBubbleSize val="0"/>
            <c:separator>
</c:separator>
            <c:showLeaderLines val="1"/>
            <c:extLst xmlns:c16r2="http://schemas.microsoft.com/office/drawing/2015/06/chart">
              <c:ext xmlns:c15="http://schemas.microsoft.com/office/drawing/2012/chart" uri="{CE6537A1-D6FC-4f65-9D91-7224C49458BB}"/>
            </c:extLst>
          </c:dLbls>
          <c:cat>
            <c:strRef>
              <c:f>Лист1!$A$2:$A$7</c:f>
              <c:strCache>
                <c:ptCount val="6"/>
                <c:pt idx="0">
                  <c:v>Доходы от использования  имущества</c:v>
                </c:pt>
                <c:pt idx="1">
                  <c:v>Плата за негативное  воздействие на окружающую среду</c:v>
                </c:pt>
                <c:pt idx="2">
                  <c:v>Доходы от оказания платных услуг и компенсации затрат государства</c:v>
                </c:pt>
                <c:pt idx="3">
                  <c:v>Доходы от продажи имущества</c:v>
                </c:pt>
                <c:pt idx="4">
                  <c:v>Штрафы, санкции, возмещение ущерба</c:v>
                </c:pt>
                <c:pt idx="5">
                  <c:v>Прочие неналоговые доходы</c:v>
                </c:pt>
              </c:strCache>
            </c:strRef>
          </c:cat>
          <c:val>
            <c:numRef>
              <c:f>Лист1!$B$2:$B$7</c:f>
              <c:numCache>
                <c:formatCode>General</c:formatCode>
                <c:ptCount val="6"/>
                <c:pt idx="0">
                  <c:v>5947.9</c:v>
                </c:pt>
                <c:pt idx="1">
                  <c:v>370.2</c:v>
                </c:pt>
                <c:pt idx="2">
                  <c:v>694</c:v>
                </c:pt>
                <c:pt idx="3">
                  <c:v>400</c:v>
                </c:pt>
                <c:pt idx="4">
                  <c:v>1099.5999999999999</c:v>
                </c:pt>
                <c:pt idx="5">
                  <c:v>150</c:v>
                </c:pt>
              </c:numCache>
            </c:numRef>
          </c:val>
          <c:extLst xmlns:c16r2="http://schemas.microsoft.com/office/drawing/2015/06/chart">
            <c:ext xmlns:c16="http://schemas.microsoft.com/office/drawing/2014/chart" uri="{C3380CC4-5D6E-409C-BE32-E72D297353CC}">
              <c16:uniqueId val="{0000000B-AA24-46DD-92F0-BDDC74CADC8C}"/>
            </c:ext>
          </c:extLst>
        </c:ser>
        <c:dLbls>
          <c:showLegendKey val="0"/>
          <c:showVal val="0"/>
          <c:showCatName val="0"/>
          <c:showSerName val="0"/>
          <c:showPercent val="1"/>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50"/>
      <c:rAngAx val="0"/>
      <c:perspective val="30"/>
    </c:view3D>
    <c:floor>
      <c:thickness val="0"/>
    </c:floor>
    <c:sideWall>
      <c:thickness val="0"/>
    </c:sideWall>
    <c:backWall>
      <c:thickness val="0"/>
    </c:backWall>
    <c:plotArea>
      <c:layout>
        <c:manualLayout>
          <c:layoutTarget val="inner"/>
          <c:xMode val="edge"/>
          <c:yMode val="edge"/>
          <c:x val="4.4092323075213866E-2"/>
          <c:y val="0.16070034616036816"/>
          <c:w val="0.71765108267716538"/>
          <c:h val="0.82073425196850391"/>
        </c:manualLayout>
      </c:layout>
      <c:pie3DChart>
        <c:varyColors val="1"/>
        <c:ser>
          <c:idx val="0"/>
          <c:order val="0"/>
          <c:tx>
            <c:strRef>
              <c:f>Лист1!$B$1</c:f>
              <c:strCache>
                <c:ptCount val="1"/>
                <c:pt idx="0">
                  <c:v>Столбец1</c:v>
                </c:pt>
              </c:strCache>
            </c:strRef>
          </c:tx>
          <c:spPr>
            <a:scene3d>
              <a:camera prst="orthographicFront"/>
              <a:lightRig rig="threePt" dir="t"/>
            </a:scene3d>
            <a:sp3d prstMaterial="flat"/>
          </c:spPr>
          <c:explosion val="39"/>
          <c:dPt>
            <c:idx val="1"/>
            <c:bubble3D val="0"/>
            <c:spPr>
              <a:solidFill>
                <a:srgbClr val="FF0000"/>
              </a:solidFill>
              <a:scene3d>
                <a:camera prst="orthographicFront"/>
                <a:lightRig rig="threePt" dir="t"/>
              </a:scene3d>
              <a:sp3d prstMaterial="flat"/>
            </c:spPr>
            <c:extLst xmlns:c16r2="http://schemas.microsoft.com/office/drawing/2015/06/chart">
              <c:ext xmlns:c16="http://schemas.microsoft.com/office/drawing/2014/chart" uri="{C3380CC4-5D6E-409C-BE32-E72D297353CC}">
                <c16:uniqueId val="{00000001-E9FC-4E1D-9F21-583B81B348E6}"/>
              </c:ext>
            </c:extLst>
          </c:dPt>
          <c:dPt>
            <c:idx val="2"/>
            <c:bubble3D val="0"/>
            <c:spPr>
              <a:solidFill>
                <a:schemeClr val="accent1">
                  <a:lumMod val="20000"/>
                  <a:lumOff val="80000"/>
                </a:schemeClr>
              </a:solidFill>
              <a:scene3d>
                <a:camera prst="orthographicFront"/>
                <a:lightRig rig="threePt" dir="t"/>
              </a:scene3d>
              <a:sp3d prstMaterial="flat"/>
            </c:spPr>
            <c:extLst xmlns:c16r2="http://schemas.microsoft.com/office/drawing/2015/06/chart">
              <c:ext xmlns:c16="http://schemas.microsoft.com/office/drawing/2014/chart" uri="{C3380CC4-5D6E-409C-BE32-E72D297353CC}">
                <c16:uniqueId val="{00000003-E9FC-4E1D-9F21-583B81B348E6}"/>
              </c:ext>
            </c:extLst>
          </c:dPt>
          <c:dLbls>
            <c:dLbl>
              <c:idx val="0"/>
              <c:layout>
                <c:manualLayout>
                  <c:x val="0.14384628559789653"/>
                  <c:y val="-0.15788158040919431"/>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9FC-4E1D-9F21-583B81B348E6}"/>
                </c:ext>
              </c:extLst>
            </c:dLbl>
            <c:spPr>
              <a:noFill/>
            </c:spPr>
            <c:txPr>
              <a:bodyPr/>
              <a:lstStyle/>
              <a:p>
                <a:pPr>
                  <a:defRPr sz="1200" baseline="0"/>
                </a:pPr>
                <a:endParaRPr lang="ru-RU"/>
              </a:p>
            </c:txPr>
            <c:dLblPos val="ct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Лист1!$A$2:$A$5</c:f>
              <c:strCache>
                <c:ptCount val="4"/>
                <c:pt idx="0">
                  <c:v>дотации</c:v>
                </c:pt>
                <c:pt idx="1">
                  <c:v>субсидии</c:v>
                </c:pt>
                <c:pt idx="2">
                  <c:v>субвенции</c:v>
                </c:pt>
                <c:pt idx="3">
                  <c:v>иные </c:v>
                </c:pt>
              </c:strCache>
            </c:strRef>
          </c:cat>
          <c:val>
            <c:numRef>
              <c:f>Лист1!$B$2:$B$5</c:f>
              <c:numCache>
                <c:formatCode>General</c:formatCode>
                <c:ptCount val="4"/>
                <c:pt idx="0">
                  <c:v>344192</c:v>
                </c:pt>
                <c:pt idx="1">
                  <c:v>291354</c:v>
                </c:pt>
                <c:pt idx="2">
                  <c:v>306330</c:v>
                </c:pt>
                <c:pt idx="3">
                  <c:v>17990</c:v>
                </c:pt>
              </c:numCache>
            </c:numRef>
          </c:val>
          <c:extLst xmlns:c16r2="http://schemas.microsoft.com/office/drawing/2015/06/chart">
            <c:ext xmlns:c16="http://schemas.microsoft.com/office/drawing/2014/chart" uri="{C3380CC4-5D6E-409C-BE32-E72D297353CC}">
              <c16:uniqueId val="{00000005-E9FC-4E1D-9F21-583B81B348E6}"/>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60"/>
      <c:rAngAx val="0"/>
      <c:perspective val="30"/>
    </c:view3D>
    <c:floor>
      <c:thickness val="0"/>
    </c:floor>
    <c:sideWall>
      <c:thickness val="0"/>
    </c:sideWall>
    <c:backWall>
      <c:thickness val="0"/>
    </c:backWall>
    <c:plotArea>
      <c:layout>
        <c:manualLayout>
          <c:layoutTarget val="inner"/>
          <c:xMode val="edge"/>
          <c:yMode val="edge"/>
          <c:x val="0.27500000000000002"/>
          <c:y val="0.17614074803149607"/>
          <c:w val="0.72014058398950132"/>
          <c:h val="0.82073425196850391"/>
        </c:manualLayout>
      </c:layout>
      <c:pie3DChart>
        <c:varyColors val="1"/>
        <c:ser>
          <c:idx val="0"/>
          <c:order val="0"/>
          <c:tx>
            <c:strRef>
              <c:f>Лист1!$B$1</c:f>
              <c:strCache>
                <c:ptCount val="1"/>
                <c:pt idx="0">
                  <c:v>Столбец1</c:v>
                </c:pt>
              </c:strCache>
            </c:strRef>
          </c:tx>
          <c:spPr>
            <a:scene3d>
              <a:camera prst="orthographicFront"/>
              <a:lightRig rig="threePt" dir="t"/>
            </a:scene3d>
            <a:sp3d prstMaterial="flat"/>
          </c:spPr>
          <c:explosion val="23"/>
          <c:dPt>
            <c:idx val="1"/>
            <c:bubble3D val="0"/>
            <c:spPr>
              <a:solidFill>
                <a:srgbClr val="FF0000"/>
              </a:solidFill>
              <a:scene3d>
                <a:camera prst="orthographicFront"/>
                <a:lightRig rig="threePt" dir="t"/>
              </a:scene3d>
              <a:sp3d prstMaterial="flat"/>
            </c:spPr>
            <c:extLst xmlns:c16r2="http://schemas.microsoft.com/office/drawing/2015/06/chart">
              <c:ext xmlns:c16="http://schemas.microsoft.com/office/drawing/2014/chart" uri="{C3380CC4-5D6E-409C-BE32-E72D297353CC}">
                <c16:uniqueId val="{00000001-2A4E-40F0-8088-6EC97B108B8B}"/>
              </c:ext>
            </c:extLst>
          </c:dPt>
          <c:dPt>
            <c:idx val="2"/>
            <c:bubble3D val="0"/>
            <c:spPr>
              <a:solidFill>
                <a:schemeClr val="accent1">
                  <a:lumMod val="20000"/>
                  <a:lumOff val="80000"/>
                </a:schemeClr>
              </a:solidFill>
              <a:scene3d>
                <a:camera prst="orthographicFront"/>
                <a:lightRig rig="threePt" dir="t"/>
              </a:scene3d>
              <a:sp3d prstMaterial="flat"/>
            </c:spPr>
            <c:extLst xmlns:c16r2="http://schemas.microsoft.com/office/drawing/2015/06/chart">
              <c:ext xmlns:c16="http://schemas.microsoft.com/office/drawing/2014/chart" uri="{C3380CC4-5D6E-409C-BE32-E72D297353CC}">
                <c16:uniqueId val="{00000003-2A4E-40F0-8088-6EC97B108B8B}"/>
              </c:ext>
            </c:extLst>
          </c:dPt>
          <c:dLbls>
            <c:dLbl>
              <c:idx val="0"/>
              <c:layout>
                <c:manualLayout>
                  <c:x val="8.1656743355046718E-2"/>
                  <c:y val="-0.20584735449293121"/>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A4E-40F0-8088-6EC97B108B8B}"/>
                </c:ext>
              </c:extLst>
            </c:dLbl>
            <c:dLbl>
              <c:idx val="2"/>
              <c:layout>
                <c:manualLayout>
                  <c:x val="-4.1522030431992818E-2"/>
                  <c:y val="-6.2716800738798935E-3"/>
                </c:manualLayout>
              </c:layout>
              <c:tx>
                <c:rich>
                  <a:bodyPr/>
                  <a:lstStyle/>
                  <a:p>
                    <a:r>
                      <a:rPr lang="ru-RU" dirty="0"/>
                      <a:t>субвенция
37%</a:t>
                    </a:r>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A4E-40F0-8088-6EC97B108B8B}"/>
                </c:ext>
              </c:extLst>
            </c:dLbl>
            <c:spPr>
              <a:noFill/>
              <a:ln>
                <a:noFill/>
              </a:ln>
              <a:effectLst/>
            </c:spPr>
            <c:txPr>
              <a:bodyPr/>
              <a:lstStyle/>
              <a:p>
                <a:pPr>
                  <a:defRPr sz="1200" baseline="0"/>
                </a:pPr>
                <a:endParaRPr lang="ru-RU"/>
              </a:p>
            </c:txPr>
            <c:dLblPos val="ct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Лист1!$A$2:$A$5</c:f>
              <c:strCache>
                <c:ptCount val="4"/>
                <c:pt idx="0">
                  <c:v>дотация</c:v>
                </c:pt>
                <c:pt idx="1">
                  <c:v>субсидия</c:v>
                </c:pt>
                <c:pt idx="2">
                  <c:v>субвенция</c:v>
                </c:pt>
                <c:pt idx="3">
                  <c:v>иные</c:v>
                </c:pt>
              </c:strCache>
            </c:strRef>
          </c:cat>
          <c:val>
            <c:numRef>
              <c:f>Лист1!$B$2:$B$5</c:f>
              <c:numCache>
                <c:formatCode>General</c:formatCode>
                <c:ptCount val="4"/>
                <c:pt idx="0">
                  <c:v>127750</c:v>
                </c:pt>
                <c:pt idx="1">
                  <c:v>274744.2</c:v>
                </c:pt>
                <c:pt idx="2">
                  <c:v>277367.3</c:v>
                </c:pt>
                <c:pt idx="3">
                  <c:v>70057.8</c:v>
                </c:pt>
              </c:numCache>
            </c:numRef>
          </c:val>
          <c:extLst xmlns:c16r2="http://schemas.microsoft.com/office/drawing/2015/06/chart">
            <c:ext xmlns:c16="http://schemas.microsoft.com/office/drawing/2014/chart" uri="{C3380CC4-5D6E-409C-BE32-E72D297353CC}">
              <c16:uniqueId val="{00000005-2A4E-40F0-8088-6EC97B108B8B}"/>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Продажи</c:v>
                </c:pt>
              </c:strCache>
            </c:strRef>
          </c:tx>
          <c:explosion val="1"/>
          <c:dPt>
            <c:idx val="0"/>
            <c:bubble3D val="0"/>
            <c:explosion val="9"/>
            <c:spPr>
              <a:solidFill>
                <a:srgbClr val="97E1A3"/>
              </a:solidFill>
            </c:spPr>
            <c:extLst xmlns:c16r2="http://schemas.microsoft.com/office/drawing/2015/06/chart">
              <c:ext xmlns:c16="http://schemas.microsoft.com/office/drawing/2014/chart" uri="{C3380CC4-5D6E-409C-BE32-E72D297353CC}">
                <c16:uniqueId val="{00000001-677E-4059-8A54-92754C7D792A}"/>
              </c:ext>
            </c:extLst>
          </c:dPt>
          <c:dPt>
            <c:idx val="1"/>
            <c:bubble3D val="0"/>
            <c:spPr>
              <a:solidFill>
                <a:srgbClr val="E7D5EF"/>
              </a:solidFill>
              <a:ln>
                <a:solidFill>
                  <a:srgbClr val="E7D5EF"/>
                </a:solidFill>
              </a:ln>
            </c:spPr>
            <c:extLst xmlns:c16r2="http://schemas.microsoft.com/office/drawing/2015/06/chart">
              <c:ext xmlns:c16="http://schemas.microsoft.com/office/drawing/2014/chart" uri="{C3380CC4-5D6E-409C-BE32-E72D297353CC}">
                <c16:uniqueId val="{00000003-677E-4059-8A54-92754C7D792A}"/>
              </c:ext>
            </c:extLst>
          </c:dPt>
          <c:dPt>
            <c:idx val="2"/>
            <c:bubble3D val="0"/>
            <c:spPr>
              <a:solidFill>
                <a:srgbClr val="00B0F0"/>
              </a:solidFill>
            </c:spPr>
            <c:extLst xmlns:c16r2="http://schemas.microsoft.com/office/drawing/2015/06/chart">
              <c:ext xmlns:c16="http://schemas.microsoft.com/office/drawing/2014/chart" uri="{C3380CC4-5D6E-409C-BE32-E72D297353CC}">
                <c16:uniqueId val="{00000005-677E-4059-8A54-92754C7D792A}"/>
              </c:ext>
            </c:extLst>
          </c:dPt>
          <c:dLbls>
            <c:dLbl>
              <c:idx val="0"/>
              <c:layout>
                <c:manualLayout>
                  <c:x val="-0.20350357896741633"/>
                  <c:y val="-0.15438203725116048"/>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77E-4059-8A54-92754C7D792A}"/>
                </c:ext>
              </c:extLst>
            </c:dLbl>
            <c:dLbl>
              <c:idx val="2"/>
              <c:layout>
                <c:manualLayout>
                  <c:x val="0.25227117621851541"/>
                  <c:y val="0.10876416337754283"/>
                </c:manualLayout>
              </c:layout>
              <c:tx>
                <c:rich>
                  <a:bodyPr/>
                  <a:lstStyle/>
                  <a:p>
                    <a:r>
                      <a:rPr lang="en-US" sz="1200" baseline="0" dirty="0"/>
                      <a:t>28931</a:t>
                    </a:r>
                    <a:r>
                      <a:rPr lang="ru-RU" sz="1200" baseline="0" dirty="0"/>
                      <a:t>; 60,4%</a:t>
                    </a:r>
                    <a:endParaRPr lang="en-US" sz="1200" baseline="0" dirty="0"/>
                  </a:p>
                </c:rich>
              </c:tx>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77E-4059-8A54-92754C7D792A}"/>
                </c:ext>
              </c:extLst>
            </c:dLbl>
            <c:spPr>
              <a:noFill/>
              <a:ln>
                <a:noFill/>
              </a:ln>
              <a:effectLst/>
            </c:spPr>
            <c:txPr>
              <a:bodyPr/>
              <a:lstStyle/>
              <a:p>
                <a:pPr>
                  <a:defRPr sz="1200" baseline="0"/>
                </a:pPr>
                <a:endParaRPr lang="ru-RU"/>
              </a:p>
            </c:txPr>
            <c:showLegendKey val="0"/>
            <c:showVal val="1"/>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Лист1!$A$2:$A$4</c:f>
              <c:strCache>
                <c:ptCount val="3"/>
                <c:pt idx="0">
                  <c:v>дотация</c:v>
                </c:pt>
                <c:pt idx="1">
                  <c:v>субвенция</c:v>
                </c:pt>
                <c:pt idx="2">
                  <c:v>ИМБТ</c:v>
                </c:pt>
              </c:strCache>
            </c:strRef>
          </c:cat>
          <c:val>
            <c:numRef>
              <c:f>Лист1!$B$2:$B$4</c:f>
              <c:numCache>
                <c:formatCode>General</c:formatCode>
                <c:ptCount val="3"/>
                <c:pt idx="0">
                  <c:v>45506</c:v>
                </c:pt>
                <c:pt idx="1">
                  <c:v>2340</c:v>
                </c:pt>
                <c:pt idx="2">
                  <c:v>27542.799999999999</c:v>
                </c:pt>
              </c:numCache>
            </c:numRef>
          </c:val>
          <c:extLst xmlns:c16r2="http://schemas.microsoft.com/office/drawing/2015/06/chart">
            <c:ext xmlns:c16="http://schemas.microsoft.com/office/drawing/2014/chart" uri="{C3380CC4-5D6E-409C-BE32-E72D297353CC}">
              <c16:uniqueId val="{00000006-677E-4059-8A54-92754C7D792A}"/>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Столбец1</c:v>
                </c:pt>
              </c:strCache>
            </c:strRef>
          </c:tx>
          <c:dPt>
            <c:idx val="0"/>
            <c:bubble3D val="0"/>
            <c:explosion val="16"/>
            <c:spPr>
              <a:solidFill>
                <a:srgbClr val="97E1A3"/>
              </a:solidFill>
            </c:spPr>
            <c:extLst xmlns:c16r2="http://schemas.microsoft.com/office/drawing/2015/06/chart">
              <c:ext xmlns:c16="http://schemas.microsoft.com/office/drawing/2014/chart" uri="{C3380CC4-5D6E-409C-BE32-E72D297353CC}">
                <c16:uniqueId val="{00000001-09A2-4454-948D-544ECD3100F5}"/>
              </c:ext>
            </c:extLst>
          </c:dPt>
          <c:dPt>
            <c:idx val="1"/>
            <c:bubble3D val="0"/>
            <c:spPr>
              <a:solidFill>
                <a:srgbClr val="E7D5EF"/>
              </a:solidFill>
            </c:spPr>
            <c:extLst xmlns:c16r2="http://schemas.microsoft.com/office/drawing/2015/06/chart">
              <c:ext xmlns:c16="http://schemas.microsoft.com/office/drawing/2014/chart" uri="{C3380CC4-5D6E-409C-BE32-E72D297353CC}">
                <c16:uniqueId val="{00000003-09A2-4454-948D-544ECD3100F5}"/>
              </c:ext>
            </c:extLst>
          </c:dPt>
          <c:dPt>
            <c:idx val="2"/>
            <c:bubble3D val="0"/>
            <c:spPr>
              <a:solidFill>
                <a:srgbClr val="00B0F0"/>
              </a:solidFill>
            </c:spPr>
            <c:extLst xmlns:c16r2="http://schemas.microsoft.com/office/drawing/2015/06/chart">
              <c:ext xmlns:c16="http://schemas.microsoft.com/office/drawing/2014/chart" uri="{C3380CC4-5D6E-409C-BE32-E72D297353CC}">
                <c16:uniqueId val="{00000005-09A2-4454-948D-544ECD3100F5}"/>
              </c:ext>
            </c:extLst>
          </c:dPt>
          <c:dLbls>
            <c:dLbl>
              <c:idx val="0"/>
              <c:layout>
                <c:manualLayout>
                  <c:x val="-0.21288041638784322"/>
                  <c:y val="-0.12046971005607343"/>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9A2-4454-948D-544ECD3100F5}"/>
                </c:ext>
              </c:extLst>
            </c:dLbl>
            <c:dLbl>
              <c:idx val="2"/>
              <c:layout>
                <c:manualLayout>
                  <c:x val="0.26111375221874572"/>
                  <c:y val="5.2858939303758665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9A2-4454-948D-544ECD3100F5}"/>
                </c:ext>
              </c:extLst>
            </c:dLbl>
            <c:spPr>
              <a:noFill/>
              <a:ln>
                <a:noFill/>
              </a:ln>
              <a:effectLst/>
            </c:spPr>
            <c:txPr>
              <a:bodyPr/>
              <a:lstStyle/>
              <a:p>
                <a:pPr>
                  <a:defRPr sz="1200" baseline="0"/>
                </a:pPr>
                <a:endParaRPr lang="ru-RU"/>
              </a:p>
            </c:txPr>
            <c:showLegendKey val="0"/>
            <c:showVal val="1"/>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Лист1!$A$2:$A$4</c:f>
              <c:strCache>
                <c:ptCount val="3"/>
                <c:pt idx="0">
                  <c:v>дотация</c:v>
                </c:pt>
                <c:pt idx="1">
                  <c:v>субвенция</c:v>
                </c:pt>
                <c:pt idx="2">
                  <c:v>ИМБТ</c:v>
                </c:pt>
              </c:strCache>
            </c:strRef>
          </c:cat>
          <c:val>
            <c:numRef>
              <c:f>Лист1!$B$2:$B$4</c:f>
              <c:numCache>
                <c:formatCode>General</c:formatCode>
                <c:ptCount val="3"/>
                <c:pt idx="0">
                  <c:v>42988</c:v>
                </c:pt>
                <c:pt idx="1">
                  <c:v>2344</c:v>
                </c:pt>
                <c:pt idx="2">
                  <c:v>28878.400000000001</c:v>
                </c:pt>
              </c:numCache>
            </c:numRef>
          </c:val>
          <c:extLst xmlns:c16r2="http://schemas.microsoft.com/office/drawing/2015/06/chart">
            <c:ext xmlns:c16="http://schemas.microsoft.com/office/drawing/2014/chart" uri="{C3380CC4-5D6E-409C-BE32-E72D297353CC}">
              <c16:uniqueId val="{00000006-09A2-4454-948D-544ECD3100F5}"/>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Лист1!$B$1</c:f>
              <c:strCache>
                <c:ptCount val="1"/>
                <c:pt idx="0">
                  <c:v>Продажи</c:v>
                </c:pt>
              </c:strCache>
            </c:strRef>
          </c:tx>
          <c:spPr>
            <a:solidFill>
              <a:srgbClr val="E7D5EF"/>
            </a:solidFill>
          </c:spPr>
          <c:dPt>
            <c:idx val="0"/>
            <c:bubble3D val="0"/>
            <c:explosion val="15"/>
            <c:spPr>
              <a:solidFill>
                <a:srgbClr val="97E1A3"/>
              </a:solidFill>
            </c:spPr>
            <c:extLst xmlns:c16r2="http://schemas.microsoft.com/office/drawing/2015/06/chart">
              <c:ext xmlns:c16="http://schemas.microsoft.com/office/drawing/2014/chart" uri="{C3380CC4-5D6E-409C-BE32-E72D297353CC}">
                <c16:uniqueId val="{00000001-89D0-45D7-994D-A0B617F2F5BE}"/>
              </c:ext>
            </c:extLst>
          </c:dPt>
          <c:dPt>
            <c:idx val="2"/>
            <c:bubble3D val="0"/>
            <c:spPr>
              <a:solidFill>
                <a:srgbClr val="00B0F0"/>
              </a:solidFill>
            </c:spPr>
            <c:extLst xmlns:c16r2="http://schemas.microsoft.com/office/drawing/2015/06/chart">
              <c:ext xmlns:c16="http://schemas.microsoft.com/office/drawing/2014/chart" uri="{C3380CC4-5D6E-409C-BE32-E72D297353CC}">
                <c16:uniqueId val="{00000003-89D0-45D7-994D-A0B617F2F5BE}"/>
              </c:ext>
            </c:extLst>
          </c:dPt>
          <c:dLbls>
            <c:dLbl>
              <c:idx val="0"/>
              <c:layout>
                <c:manualLayout>
                  <c:x val="-0.2126302783174242"/>
                  <c:y val="-0.15130517707054827"/>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89D0-45D7-994D-A0B617F2F5BE}"/>
                </c:ext>
              </c:extLst>
            </c:dLbl>
            <c:dLbl>
              <c:idx val="2"/>
              <c:layout>
                <c:manualLayout>
                  <c:x val="0.23926808432696667"/>
                  <c:y val="0.1049660807715791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89D0-45D7-994D-A0B617F2F5BE}"/>
                </c:ext>
              </c:extLst>
            </c:dLbl>
            <c:spPr>
              <a:noFill/>
              <a:ln>
                <a:noFill/>
              </a:ln>
              <a:effectLst/>
            </c:spPr>
            <c:txPr>
              <a:bodyPr/>
              <a:lstStyle/>
              <a:p>
                <a:pPr>
                  <a:defRPr sz="1200" baseline="0"/>
                </a:pPr>
                <a:endParaRPr lang="ru-RU"/>
              </a:p>
            </c:txPr>
            <c:showLegendKey val="0"/>
            <c:showVal val="1"/>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Лист1!$A$2:$A$4</c:f>
              <c:strCache>
                <c:ptCount val="3"/>
                <c:pt idx="0">
                  <c:v>дотация</c:v>
                </c:pt>
                <c:pt idx="1">
                  <c:v>субвенция</c:v>
                </c:pt>
                <c:pt idx="2">
                  <c:v>ИМБТ</c:v>
                </c:pt>
              </c:strCache>
            </c:strRef>
          </c:cat>
          <c:val>
            <c:numRef>
              <c:f>Лист1!$B$2:$B$4</c:f>
              <c:numCache>
                <c:formatCode>General</c:formatCode>
                <c:ptCount val="3"/>
                <c:pt idx="0">
                  <c:v>43947</c:v>
                </c:pt>
                <c:pt idx="1">
                  <c:v>2379</c:v>
                </c:pt>
                <c:pt idx="2">
                  <c:v>29653</c:v>
                </c:pt>
              </c:numCache>
            </c:numRef>
          </c:val>
          <c:extLst xmlns:c16r2="http://schemas.microsoft.com/office/drawing/2015/06/chart">
            <c:ext xmlns:c16="http://schemas.microsoft.com/office/drawing/2014/chart" uri="{C3380CC4-5D6E-409C-BE32-E72D297353CC}">
              <c16:uniqueId val="{00000004-89D0-45D7-994D-A0B617F2F5BE}"/>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Лист1!$B$1</c:f>
              <c:strCache>
                <c:ptCount val="1"/>
                <c:pt idx="0">
                  <c:v>Налоговые и неналоговые доходы</c:v>
                </c:pt>
              </c:strCache>
            </c:strRef>
          </c:tx>
          <c:spPr>
            <a:solidFill>
              <a:srgbClr val="66FF99"/>
            </a:solidFill>
          </c:spPr>
          <c:invertIfNegative val="0"/>
          <c:cat>
            <c:numRef>
              <c:f>Лист1!$A$2:$A$6</c:f>
              <c:numCache>
                <c:formatCode>General</c:formatCode>
                <c:ptCount val="5"/>
                <c:pt idx="0">
                  <c:v>2018</c:v>
                </c:pt>
                <c:pt idx="1">
                  <c:v>2019</c:v>
                </c:pt>
                <c:pt idx="2">
                  <c:v>2020</c:v>
                </c:pt>
                <c:pt idx="3">
                  <c:v>2021</c:v>
                </c:pt>
                <c:pt idx="4">
                  <c:v>2022</c:v>
                </c:pt>
              </c:numCache>
            </c:numRef>
          </c:cat>
          <c:val>
            <c:numRef>
              <c:f>Лист1!$B$2:$B$6</c:f>
              <c:numCache>
                <c:formatCode>General</c:formatCode>
                <c:ptCount val="5"/>
                <c:pt idx="0">
                  <c:v>238720.5</c:v>
                </c:pt>
                <c:pt idx="1">
                  <c:v>240924</c:v>
                </c:pt>
                <c:pt idx="2">
                  <c:v>194035.6</c:v>
                </c:pt>
                <c:pt idx="3">
                  <c:v>180932.3</c:v>
                </c:pt>
                <c:pt idx="4">
                  <c:v>200126.4</c:v>
                </c:pt>
              </c:numCache>
            </c:numRef>
          </c:val>
          <c:extLst xmlns:c16r2="http://schemas.microsoft.com/office/drawing/2015/06/chart">
            <c:ext xmlns:c16="http://schemas.microsoft.com/office/drawing/2014/chart" uri="{C3380CC4-5D6E-409C-BE32-E72D297353CC}">
              <c16:uniqueId val="{00000000-759C-4363-AF96-CA40BA636853}"/>
            </c:ext>
          </c:extLst>
        </c:ser>
        <c:ser>
          <c:idx val="1"/>
          <c:order val="1"/>
          <c:tx>
            <c:strRef>
              <c:f>Лист1!$C$1</c:f>
              <c:strCache>
                <c:ptCount val="1"/>
                <c:pt idx="0">
                  <c:v>Безвозмездные поступления (тыс.руб.)</c:v>
                </c:pt>
              </c:strCache>
            </c:strRef>
          </c:tx>
          <c:spPr>
            <a:solidFill>
              <a:schemeClr val="bg2">
                <a:lumMod val="75000"/>
              </a:schemeClr>
            </a:solidFill>
          </c:spPr>
          <c:invertIfNegative val="0"/>
          <c:cat>
            <c:numRef>
              <c:f>Лист1!$A$2:$A$6</c:f>
              <c:numCache>
                <c:formatCode>General</c:formatCode>
                <c:ptCount val="5"/>
                <c:pt idx="0">
                  <c:v>2018</c:v>
                </c:pt>
                <c:pt idx="1">
                  <c:v>2019</c:v>
                </c:pt>
                <c:pt idx="2">
                  <c:v>2020</c:v>
                </c:pt>
                <c:pt idx="3">
                  <c:v>2021</c:v>
                </c:pt>
                <c:pt idx="4">
                  <c:v>2022</c:v>
                </c:pt>
              </c:numCache>
            </c:numRef>
          </c:cat>
          <c:val>
            <c:numRef>
              <c:f>Лист1!$C$2:$C$6</c:f>
              <c:numCache>
                <c:formatCode>General</c:formatCode>
                <c:ptCount val="5"/>
                <c:pt idx="0">
                  <c:v>692046.3</c:v>
                </c:pt>
                <c:pt idx="1">
                  <c:v>727728.6</c:v>
                </c:pt>
                <c:pt idx="2">
                  <c:v>959866</c:v>
                </c:pt>
                <c:pt idx="3">
                  <c:v>901991</c:v>
                </c:pt>
                <c:pt idx="4">
                  <c:v>908649</c:v>
                </c:pt>
              </c:numCache>
            </c:numRef>
          </c:val>
          <c:extLst xmlns:c16r2="http://schemas.microsoft.com/office/drawing/2015/06/chart">
            <c:ext xmlns:c16="http://schemas.microsoft.com/office/drawing/2014/chart" uri="{C3380CC4-5D6E-409C-BE32-E72D297353CC}">
              <c16:uniqueId val="{00000001-759C-4363-AF96-CA40BA636853}"/>
            </c:ext>
          </c:extLst>
        </c:ser>
        <c:dLbls>
          <c:showLegendKey val="0"/>
          <c:showVal val="0"/>
          <c:showCatName val="0"/>
          <c:showSerName val="0"/>
          <c:showPercent val="0"/>
          <c:showBubbleSize val="0"/>
        </c:dLbls>
        <c:gapWidth val="150"/>
        <c:overlap val="100"/>
        <c:axId val="156875392"/>
        <c:axId val="156877184"/>
      </c:barChart>
      <c:catAx>
        <c:axId val="156875392"/>
        <c:scaling>
          <c:orientation val="minMax"/>
        </c:scaling>
        <c:delete val="0"/>
        <c:axPos val="b"/>
        <c:numFmt formatCode="General" sourceLinked="1"/>
        <c:majorTickMark val="out"/>
        <c:minorTickMark val="none"/>
        <c:tickLblPos val="nextTo"/>
        <c:txPr>
          <a:bodyPr/>
          <a:lstStyle/>
          <a:p>
            <a:pPr>
              <a:defRPr sz="1398" baseline="0"/>
            </a:pPr>
            <a:endParaRPr lang="ru-RU"/>
          </a:p>
        </c:txPr>
        <c:crossAx val="156877184"/>
        <c:crosses val="autoZero"/>
        <c:auto val="1"/>
        <c:lblAlgn val="ctr"/>
        <c:lblOffset val="100"/>
        <c:noMultiLvlLbl val="0"/>
      </c:catAx>
      <c:valAx>
        <c:axId val="156877184"/>
        <c:scaling>
          <c:orientation val="minMax"/>
        </c:scaling>
        <c:delete val="0"/>
        <c:axPos val="l"/>
        <c:majorGridlines/>
        <c:numFmt formatCode="General" sourceLinked="1"/>
        <c:majorTickMark val="out"/>
        <c:minorTickMark val="none"/>
        <c:tickLblPos val="nextTo"/>
        <c:txPr>
          <a:bodyPr/>
          <a:lstStyle/>
          <a:p>
            <a:pPr>
              <a:defRPr sz="1398" baseline="0"/>
            </a:pPr>
            <a:endParaRPr lang="ru-RU"/>
          </a:p>
        </c:txPr>
        <c:crossAx val="156875392"/>
        <c:crosses val="autoZero"/>
        <c:crossBetween val="between"/>
      </c:valAx>
      <c:spPr>
        <a:noFill/>
        <a:ln w="25387">
          <a:noFill/>
        </a:ln>
      </c:spPr>
    </c:plotArea>
    <c:legend>
      <c:legendPos val="r"/>
      <c:overlay val="0"/>
      <c:txPr>
        <a:bodyPr/>
        <a:lstStyle/>
        <a:p>
          <a:pPr>
            <a:defRPr sz="1398" baseline="0"/>
          </a:pPr>
          <a:endParaRPr lang="ru-RU"/>
        </a:p>
      </c:txPr>
    </c:legend>
    <c:plotVisOnly val="1"/>
    <c:dispBlanksAs val="gap"/>
    <c:showDLblsOverMax val="0"/>
  </c:chart>
  <c:txPr>
    <a:bodyPr/>
    <a:lstStyle/>
    <a:p>
      <a:pPr>
        <a:defRPr sz="1798"/>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20"/>
      <c:rotY val="320"/>
      <c:rAngAx val="0"/>
      <c:perspective val="0"/>
    </c:view3D>
    <c:floor>
      <c:thickness val="0"/>
    </c:floor>
    <c:sideWall>
      <c:thickness val="0"/>
    </c:sideWall>
    <c:backWall>
      <c:thickness val="0"/>
    </c:backWall>
    <c:plotArea>
      <c:layout>
        <c:manualLayout>
          <c:layoutTarget val="inner"/>
          <c:xMode val="edge"/>
          <c:yMode val="edge"/>
          <c:x val="0.24069027514699751"/>
          <c:y val="0.18659905859539933"/>
          <c:w val="0.6300842205731545"/>
          <c:h val="0.73744741739252817"/>
        </c:manualLayout>
      </c:layout>
      <c:pie3DChart>
        <c:varyColors val="1"/>
        <c:ser>
          <c:idx val="0"/>
          <c:order val="0"/>
          <c:spPr>
            <a:solidFill>
              <a:schemeClr val="bg1">
                <a:lumMod val="75000"/>
              </a:schemeClr>
            </a:solidFill>
            <a:ln w="15783">
              <a:solidFill>
                <a:srgbClr val="000000"/>
              </a:solidFill>
              <a:prstDash val="solid"/>
            </a:ln>
          </c:spPr>
          <c:explosion val="8"/>
          <c:dPt>
            <c:idx val="0"/>
            <c:bubble3D val="0"/>
            <c:spPr>
              <a:solidFill>
                <a:schemeClr val="accent1">
                  <a:lumMod val="40000"/>
                  <a:lumOff val="60000"/>
                </a:schemeClr>
              </a:solidFill>
              <a:ln w="15783">
                <a:solidFill>
                  <a:srgbClr val="000000"/>
                </a:solidFill>
                <a:prstDash val="solid"/>
              </a:ln>
            </c:spPr>
            <c:extLst xmlns:c16r2="http://schemas.microsoft.com/office/drawing/2015/06/chart">
              <c:ext xmlns:c16="http://schemas.microsoft.com/office/drawing/2014/chart" uri="{C3380CC4-5D6E-409C-BE32-E72D297353CC}">
                <c16:uniqueId val="{00000001-39A1-42FE-9D62-5BF58F392CBE}"/>
              </c:ext>
            </c:extLst>
          </c:dPt>
          <c:dPt>
            <c:idx val="1"/>
            <c:bubble3D val="0"/>
            <c:spPr>
              <a:solidFill>
                <a:srgbClr val="FF0000"/>
              </a:solidFill>
              <a:ln w="15783">
                <a:solidFill>
                  <a:srgbClr val="000000"/>
                </a:solidFill>
                <a:prstDash val="solid"/>
              </a:ln>
            </c:spPr>
            <c:extLst xmlns:c16r2="http://schemas.microsoft.com/office/drawing/2015/06/chart">
              <c:ext xmlns:c16="http://schemas.microsoft.com/office/drawing/2014/chart" uri="{C3380CC4-5D6E-409C-BE32-E72D297353CC}">
                <c16:uniqueId val="{00000003-39A1-42FE-9D62-5BF58F392CBE}"/>
              </c:ext>
            </c:extLst>
          </c:dPt>
          <c:dLbls>
            <c:dLbl>
              <c:idx val="0"/>
              <c:layout>
                <c:manualLayout>
                  <c:x val="-0.24000230672602865"/>
                  <c:y val="-0.31443460991133282"/>
                </c:manualLayout>
              </c:layout>
              <c:tx>
                <c:rich>
                  <a:bodyPr/>
                  <a:lstStyle/>
                  <a:p>
                    <a:r>
                      <a:rPr lang="ru-RU" dirty="0"/>
                      <a:t>Расходы в рамках муниципальных программ
1045612</a:t>
                    </a:r>
                  </a:p>
                  <a:p>
                    <a:endParaRPr lang="ru-RU" dirty="0"/>
                  </a:p>
                </c:rich>
              </c:tx>
              <c:showLegendKey val="0"/>
              <c:showVal val="1"/>
              <c:showCatName val="1"/>
              <c:showSerName val="0"/>
              <c:showPercent val="0"/>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39A1-42FE-9D62-5BF58F392CBE}"/>
                </c:ext>
              </c:extLst>
            </c:dLbl>
            <c:dLbl>
              <c:idx val="1"/>
              <c:layout>
                <c:manualLayout>
                  <c:x val="7.7897636525167971E-2"/>
                  <c:y val="-0.10087025192737738"/>
                </c:manualLayout>
              </c:layout>
              <c:tx>
                <c:rich>
                  <a:bodyPr/>
                  <a:lstStyle/>
                  <a:p>
                    <a:r>
                      <a:rPr lang="ru-RU" dirty="0"/>
                      <a:t>Непрограммные расходы
108290</a:t>
                    </a:r>
                  </a:p>
                </c:rich>
              </c:tx>
              <c:showLegendKey val="0"/>
              <c:showVal val="1"/>
              <c:showCatName val="1"/>
              <c:showSerName val="0"/>
              <c:showPercent val="0"/>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9A1-42FE-9D62-5BF58F392CBE}"/>
                </c:ext>
              </c:extLst>
            </c:dLbl>
            <c:spPr>
              <a:noFill/>
              <a:ln>
                <a:noFill/>
              </a:ln>
              <a:effectLst/>
            </c:spPr>
            <c:txPr>
              <a:bodyPr/>
              <a:lstStyle/>
              <a:p>
                <a:pPr>
                  <a:defRPr sz="1100"/>
                </a:pPr>
                <a:endParaRPr lang="ru-RU"/>
              </a:p>
            </c:txPr>
            <c:showLegendKey val="0"/>
            <c:showVal val="1"/>
            <c:showCatName val="1"/>
            <c:showSerName val="0"/>
            <c:showPercent val="0"/>
            <c:showBubbleSize val="0"/>
            <c:separator>
</c:separator>
            <c:showLeaderLines val="1"/>
            <c:extLst xmlns:c16r2="http://schemas.microsoft.com/office/drawing/2015/06/chart">
              <c:ext xmlns:c15="http://schemas.microsoft.com/office/drawing/2012/chart" uri="{CE6537A1-D6FC-4f65-9D91-7224C49458BB}"/>
            </c:extLst>
          </c:dLbls>
          <c:cat>
            <c:strRef>
              <c:f>Лист1!$A$10:$A$11</c:f>
              <c:strCache>
                <c:ptCount val="2"/>
                <c:pt idx="0">
                  <c:v>Расходы в рамках муниципальных программ</c:v>
                </c:pt>
                <c:pt idx="1">
                  <c:v>Непрограммные расходы</c:v>
                </c:pt>
              </c:strCache>
            </c:strRef>
          </c:cat>
          <c:val>
            <c:numRef>
              <c:f>Лист1!$B$10:$B$11</c:f>
              <c:numCache>
                <c:formatCode>#,##0</c:formatCode>
                <c:ptCount val="2"/>
                <c:pt idx="0">
                  <c:v>19150</c:v>
                </c:pt>
                <c:pt idx="1">
                  <c:v>1349</c:v>
                </c:pt>
              </c:numCache>
            </c:numRef>
          </c:val>
          <c:extLst xmlns:c16r2="http://schemas.microsoft.com/office/drawing/2015/06/chart">
            <c:ext xmlns:c16="http://schemas.microsoft.com/office/drawing/2014/chart" uri="{C3380CC4-5D6E-409C-BE32-E72D297353CC}">
              <c16:uniqueId val="{00000004-39A1-42FE-9D62-5BF58F392CBE}"/>
            </c:ext>
          </c:extLst>
        </c:ser>
        <c:ser>
          <c:idx val="1"/>
          <c:order val="1"/>
          <c:spPr>
            <a:solidFill>
              <a:srgbClr val="993366"/>
            </a:solidFill>
            <a:ln w="15783">
              <a:solidFill>
                <a:srgbClr val="000000"/>
              </a:solidFill>
              <a:prstDash val="solid"/>
            </a:ln>
          </c:spPr>
          <c:explosion val="6"/>
          <c:dPt>
            <c:idx val="0"/>
            <c:bubble3D val="0"/>
            <c:spPr>
              <a:solidFill>
                <a:srgbClr val="9999FF"/>
              </a:solidFill>
              <a:ln w="15783">
                <a:solidFill>
                  <a:srgbClr val="000000"/>
                </a:solidFill>
                <a:prstDash val="solid"/>
              </a:ln>
            </c:spPr>
            <c:extLst xmlns:c16r2="http://schemas.microsoft.com/office/drawing/2015/06/chart">
              <c:ext xmlns:c16="http://schemas.microsoft.com/office/drawing/2014/chart" uri="{C3380CC4-5D6E-409C-BE32-E72D297353CC}">
                <c16:uniqueId val="{00000006-39A1-42FE-9D62-5BF58F392CBE}"/>
              </c:ext>
            </c:extLst>
          </c:dPt>
          <c:dPt>
            <c:idx val="1"/>
            <c:bubble3D val="0"/>
            <c:extLst xmlns:c16r2="http://schemas.microsoft.com/office/drawing/2015/06/chart">
              <c:ext xmlns:c16="http://schemas.microsoft.com/office/drawing/2014/chart" uri="{C3380CC4-5D6E-409C-BE32-E72D297353CC}">
                <c16:uniqueId val="{00000007-39A1-42FE-9D62-5BF58F392CBE}"/>
              </c:ext>
            </c:extLst>
          </c:dPt>
          <c:dLbls>
            <c:numFmt formatCode="0%" sourceLinked="0"/>
            <c:spPr>
              <a:noFill/>
              <a:ln w="31568">
                <a:noFill/>
              </a:ln>
            </c:spPr>
            <c:txPr>
              <a:bodyPr/>
              <a:lstStyle/>
              <a:p>
                <a:pPr>
                  <a:defRPr sz="560" b="0" i="0" u="none" strike="noStrike" baseline="0">
                    <a:solidFill>
                      <a:srgbClr val="000000"/>
                    </a:solidFill>
                    <a:latin typeface="Arial Cyr"/>
                    <a:ea typeface="Arial Cyr"/>
                    <a:cs typeface="Arial Cyr"/>
                  </a:defRPr>
                </a:pPr>
                <a:endParaRPr lang="ru-RU"/>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Лист1!$A$10:$A$11</c:f>
              <c:strCache>
                <c:ptCount val="2"/>
                <c:pt idx="0">
                  <c:v>Расходы в рамках муниципальных программ</c:v>
                </c:pt>
                <c:pt idx="1">
                  <c:v>Непрограммные расходы</c:v>
                </c:pt>
              </c:strCache>
            </c:strRef>
          </c:cat>
          <c:val>
            <c:numRef>
              <c:f>Лист1!$C$10:$C$11</c:f>
              <c:numCache>
                <c:formatCode>#,##0</c:formatCode>
                <c:ptCount val="2"/>
                <c:pt idx="0">
                  <c:v>93.419191180057553</c:v>
                </c:pt>
                <c:pt idx="1">
                  <c:v>6.5808088199424368</c:v>
                </c:pt>
              </c:numCache>
            </c:numRef>
          </c:val>
          <c:extLst xmlns:c16r2="http://schemas.microsoft.com/office/drawing/2015/06/chart">
            <c:ext xmlns:c16="http://schemas.microsoft.com/office/drawing/2014/chart" uri="{C3380CC4-5D6E-409C-BE32-E72D297353CC}">
              <c16:uniqueId val="{00000008-39A1-42FE-9D62-5BF58F392CBE}"/>
            </c:ext>
          </c:extLst>
        </c:ser>
        <c:dLbls>
          <c:showLegendKey val="0"/>
          <c:showVal val="0"/>
          <c:showCatName val="0"/>
          <c:showSerName val="0"/>
          <c:showPercent val="0"/>
          <c:showBubbleSize val="0"/>
          <c:showLeaderLines val="1"/>
        </c:dLbls>
      </c:pie3DChart>
      <c:spPr>
        <a:noFill/>
        <a:ln w="25397">
          <a:noFill/>
        </a:ln>
      </c:spPr>
    </c:plotArea>
    <c:plotVisOnly val="1"/>
    <c:dispBlanksAs val="zero"/>
    <c:showDLblsOverMax val="0"/>
  </c:chart>
  <c:spPr>
    <a:noFill/>
    <a:ln>
      <a:noFill/>
    </a:ln>
  </c:spPr>
  <c:txPr>
    <a:bodyPr/>
    <a:lstStyle/>
    <a:p>
      <a:pPr>
        <a:defRPr sz="995" b="0" i="0" u="none" strike="noStrike" baseline="0">
          <a:solidFill>
            <a:srgbClr val="000000"/>
          </a:solidFill>
          <a:latin typeface="Arial Cyr"/>
          <a:ea typeface="Arial Cyr"/>
          <a:cs typeface="Arial Cyr"/>
        </a:defRPr>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dirty="0">
                <a:solidFill>
                  <a:schemeClr val="tx2">
                    <a:lumMod val="50000"/>
                  </a:schemeClr>
                </a:solidFill>
                <a:latin typeface="Times New Roman" pitchFamily="18" charset="0"/>
                <a:cs typeface="Times New Roman" pitchFamily="18" charset="0"/>
              </a:rPr>
              <a:t>Среднемесячная</a:t>
            </a:r>
            <a:r>
              <a:rPr lang="ru-RU" baseline="0" dirty="0">
                <a:solidFill>
                  <a:schemeClr val="tx2">
                    <a:lumMod val="50000"/>
                  </a:schemeClr>
                </a:solidFill>
                <a:latin typeface="Times New Roman" pitchFamily="18" charset="0"/>
                <a:cs typeface="Times New Roman" pitchFamily="18" charset="0"/>
              </a:rPr>
              <a:t> заработная плата, рублей</a:t>
            </a:r>
          </a:p>
          <a:p>
            <a:pPr>
              <a:defRPr/>
            </a:pPr>
            <a:r>
              <a:rPr lang="ru-RU" baseline="0" dirty="0">
                <a:solidFill>
                  <a:schemeClr val="tx2">
                    <a:lumMod val="50000"/>
                  </a:schemeClr>
                </a:solidFill>
                <a:latin typeface="Times New Roman" pitchFamily="18" charset="0"/>
                <a:cs typeface="Times New Roman" pitchFamily="18" charset="0"/>
              </a:rPr>
              <a:t> (без учета субъектов малого и среднего предпринимательства)</a:t>
            </a:r>
            <a:endParaRPr lang="ru-RU" dirty="0">
              <a:solidFill>
                <a:schemeClr val="tx2">
                  <a:lumMod val="50000"/>
                </a:schemeClr>
              </a:solidFill>
              <a:latin typeface="Times New Roman" pitchFamily="18" charset="0"/>
              <a:cs typeface="Times New Roman" pitchFamily="18" charset="0"/>
            </a:endParaRPr>
          </a:p>
        </c:rich>
      </c:tx>
      <c:layout>
        <c:manualLayout>
          <c:xMode val="edge"/>
          <c:yMode val="edge"/>
          <c:x val="0.18856432318455341"/>
          <c:y val="0"/>
        </c:manualLayout>
      </c:layout>
      <c:overlay val="0"/>
    </c:title>
    <c:autoTitleDeleted val="0"/>
    <c:plotArea>
      <c:layout>
        <c:manualLayout>
          <c:layoutTarget val="inner"/>
          <c:xMode val="edge"/>
          <c:yMode val="edge"/>
          <c:x val="1.3675117961352179E-2"/>
          <c:y val="0.26046848772483772"/>
          <c:w val="0.96657193387225027"/>
          <c:h val="0.6418789821192884"/>
        </c:manualLayout>
      </c:layout>
      <c:lineChart>
        <c:grouping val="standard"/>
        <c:varyColors val="0"/>
        <c:ser>
          <c:idx val="0"/>
          <c:order val="0"/>
          <c:tx>
            <c:strRef>
              <c:f>Лист1!$B$1</c:f>
              <c:strCache>
                <c:ptCount val="1"/>
                <c:pt idx="0">
                  <c:v>Ряд 1</c:v>
                </c:pt>
              </c:strCache>
            </c:strRef>
          </c:tx>
          <c:marker>
            <c:symbol val="none"/>
          </c:marker>
          <c:dLbls>
            <c:dLbl>
              <c:idx val="0"/>
              <c:layout>
                <c:manualLayout>
                  <c:x val="-1.6714033063874884E-2"/>
                  <c:y val="5.9258844499192775E-2"/>
                </c:manualLayout>
              </c:layout>
              <c:tx>
                <c:rich>
                  <a:bodyPr/>
                  <a:lstStyle/>
                  <a:p>
                    <a:r>
                      <a:rPr lang="ru-RU" dirty="0" smtClean="0"/>
                      <a:t>32 072</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782F-40EF-9B87-ABAD18DBE482}"/>
                </c:ext>
              </c:extLst>
            </c:dLbl>
            <c:dLbl>
              <c:idx val="1"/>
              <c:layout>
                <c:manualLayout>
                  <c:x val="1.0636202858829472E-2"/>
                  <c:y val="2.3188040627912479E-2"/>
                </c:manualLayout>
              </c:layout>
              <c:tx>
                <c:rich>
                  <a:bodyPr/>
                  <a:lstStyle/>
                  <a:p>
                    <a:r>
                      <a:rPr lang="ru-RU" dirty="0" smtClean="0"/>
                      <a:t>33 814</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782F-40EF-9B87-ABAD18DBE482}"/>
                </c:ext>
              </c:extLst>
            </c:dLbl>
            <c:dLbl>
              <c:idx val="2"/>
              <c:layout>
                <c:manualLayout>
                  <c:x val="7.5972877563067658E-3"/>
                  <c:y val="4.8952958499333163E-2"/>
                </c:manualLayout>
              </c:layout>
              <c:tx>
                <c:rich>
                  <a:bodyPr/>
                  <a:lstStyle/>
                  <a:p>
                    <a:r>
                      <a:rPr lang="ru-RU" dirty="0" smtClean="0"/>
                      <a:t>35 974</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782F-40EF-9B87-ABAD18DBE482}"/>
                </c:ext>
              </c:extLst>
            </c:dLbl>
            <c:dLbl>
              <c:idx val="3"/>
              <c:layout>
                <c:manualLayout>
                  <c:x val="-3.0389151025227074E-3"/>
                  <c:y val="2.8341186499613896E-2"/>
                </c:manualLayout>
              </c:layout>
              <c:tx>
                <c:rich>
                  <a:bodyPr/>
                  <a:lstStyle/>
                  <a:p>
                    <a:r>
                      <a:rPr lang="ru-RU" dirty="0" smtClean="0"/>
                      <a:t>38 271</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782F-40EF-9B87-ABAD18DBE482}"/>
                </c:ext>
              </c:extLst>
            </c:dLbl>
            <c:dLbl>
              <c:idx val="4"/>
              <c:layout>
                <c:manualLayout>
                  <c:x val="-1.6714033063874884E-2"/>
                  <c:y val="-3.091765799957883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782F-40EF-9B87-ABAD18DBE482}"/>
                </c:ext>
              </c:extLst>
            </c:dLbl>
            <c:spPr>
              <a:noFill/>
              <a:ln>
                <a:noFill/>
              </a:ln>
              <a:effectLst/>
            </c:spPr>
            <c:txPr>
              <a:bodyPr/>
              <a:lstStyle/>
              <a:p>
                <a:pPr>
                  <a:defRPr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Лист1!$A$2:$A$5</c:f>
              <c:numCache>
                <c:formatCode>General</c:formatCode>
                <c:ptCount val="4"/>
                <c:pt idx="0">
                  <c:v>2019</c:v>
                </c:pt>
                <c:pt idx="1">
                  <c:v>2020</c:v>
                </c:pt>
                <c:pt idx="2">
                  <c:v>2021</c:v>
                </c:pt>
                <c:pt idx="3">
                  <c:v>2022</c:v>
                </c:pt>
              </c:numCache>
            </c:numRef>
          </c:cat>
          <c:val>
            <c:numRef>
              <c:f>Лист1!$B$2:$B$5</c:f>
              <c:numCache>
                <c:formatCode>#,##0.00</c:formatCode>
                <c:ptCount val="4"/>
                <c:pt idx="0">
                  <c:v>27366.5</c:v>
                </c:pt>
                <c:pt idx="1">
                  <c:v>28722.5</c:v>
                </c:pt>
                <c:pt idx="2">
                  <c:v>30161.9</c:v>
                </c:pt>
                <c:pt idx="3">
                  <c:v>31750.3</c:v>
                </c:pt>
              </c:numCache>
            </c:numRef>
          </c:val>
          <c:smooth val="0"/>
          <c:extLst xmlns:c16r2="http://schemas.microsoft.com/office/drawing/2015/06/chart">
            <c:ext xmlns:c16="http://schemas.microsoft.com/office/drawing/2014/chart" uri="{C3380CC4-5D6E-409C-BE32-E72D297353CC}">
              <c16:uniqueId val="{00000005-782F-40EF-9B87-ABAD18DBE482}"/>
            </c:ext>
          </c:extLst>
        </c:ser>
        <c:dLbls>
          <c:showLegendKey val="0"/>
          <c:showVal val="0"/>
          <c:showCatName val="0"/>
          <c:showSerName val="0"/>
          <c:showPercent val="0"/>
          <c:showBubbleSize val="0"/>
        </c:dLbls>
        <c:marker val="1"/>
        <c:smooth val="0"/>
        <c:axId val="186235904"/>
        <c:axId val="186249984"/>
      </c:lineChart>
      <c:catAx>
        <c:axId val="186235904"/>
        <c:scaling>
          <c:orientation val="minMax"/>
        </c:scaling>
        <c:delete val="0"/>
        <c:axPos val="b"/>
        <c:numFmt formatCode="General" sourceLinked="1"/>
        <c:majorTickMark val="out"/>
        <c:minorTickMark val="none"/>
        <c:tickLblPos val="nextTo"/>
        <c:txPr>
          <a:bodyPr/>
          <a:lstStyle/>
          <a:p>
            <a:pPr>
              <a:defRPr b="1">
                <a:latin typeface="Times New Roman" pitchFamily="18" charset="0"/>
                <a:cs typeface="Times New Roman" pitchFamily="18" charset="0"/>
              </a:defRPr>
            </a:pPr>
            <a:endParaRPr lang="ru-RU"/>
          </a:p>
        </c:txPr>
        <c:crossAx val="186249984"/>
        <c:crosses val="autoZero"/>
        <c:auto val="1"/>
        <c:lblAlgn val="ctr"/>
        <c:lblOffset val="100"/>
        <c:noMultiLvlLbl val="0"/>
      </c:catAx>
      <c:valAx>
        <c:axId val="186249984"/>
        <c:scaling>
          <c:orientation val="minMax"/>
        </c:scaling>
        <c:delete val="1"/>
        <c:axPos val="l"/>
        <c:majorGridlines/>
        <c:numFmt formatCode="#,##0.00" sourceLinked="1"/>
        <c:majorTickMark val="out"/>
        <c:minorTickMark val="none"/>
        <c:tickLblPos val="none"/>
        <c:crossAx val="186235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ru-RU"/>
        </a:p>
      </c:txPr>
    </c:title>
    <c:autoTitleDeleted val="0"/>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802469135802469E-2"/>
          <c:y val="0.22502682123213508"/>
          <c:w val="0.96604938271604934"/>
          <c:h val="0.77497319355019034"/>
        </c:manualLayout>
      </c:layout>
      <c:pie3DChart>
        <c:varyColors val="1"/>
        <c:ser>
          <c:idx val="0"/>
          <c:order val="0"/>
          <c:tx>
            <c:strRef>
              <c:f>Лист1!$B$1</c:f>
              <c:strCache>
                <c:ptCount val="1"/>
                <c:pt idx="0">
                  <c:v>2020</c:v>
                </c:pt>
              </c:strCache>
            </c:strRef>
          </c:tx>
          <c:dPt>
            <c:idx val="0"/>
            <c:bubble3D val="0"/>
            <c:spPr>
              <a:solidFill>
                <a:schemeClr val="accent1"/>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6-5D1F-465B-B54A-31B17EF1386C}"/>
              </c:ext>
            </c:extLst>
          </c:dPt>
          <c:dPt>
            <c:idx val="1"/>
            <c:bubble3D val="0"/>
            <c:spPr>
              <a:solidFill>
                <a:schemeClr val="accent2"/>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5D1F-465B-B54A-31B17EF1386C}"/>
              </c:ext>
            </c:extLst>
          </c:dPt>
          <c:dPt>
            <c:idx val="2"/>
            <c:bubble3D val="0"/>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83AC-4E18-A9C1-907BFDCCC11C}"/>
              </c:ext>
            </c:extLst>
          </c:dPt>
          <c:dPt>
            <c:idx val="3"/>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83AC-4E18-A9C1-907BFDCCC11C}"/>
              </c:ext>
            </c:extLst>
          </c:dPt>
          <c:dPt>
            <c:idx val="4"/>
            <c:bubble3D val="0"/>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83AC-4E18-A9C1-907BFDCCC11C}"/>
              </c:ext>
            </c:extLst>
          </c:dPt>
          <c:dPt>
            <c:idx val="5"/>
            <c:bubble3D val="0"/>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B-83AC-4E18-A9C1-907BFDCCC11C}"/>
              </c:ext>
            </c:extLst>
          </c:dPt>
          <c:dPt>
            <c:idx val="6"/>
            <c:bubble3D val="0"/>
            <c:spPr>
              <a:solidFill>
                <a:schemeClr val="accent1">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2-5D1F-465B-B54A-31B17EF1386C}"/>
              </c:ext>
            </c:extLst>
          </c:dPt>
          <c:dPt>
            <c:idx val="7"/>
            <c:bubble3D val="0"/>
            <c:spPr>
              <a:solidFill>
                <a:schemeClr val="accent2">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5D1F-465B-B54A-31B17EF1386C}"/>
              </c:ext>
            </c:extLst>
          </c:dPt>
          <c:dPt>
            <c:idx val="8"/>
            <c:bubble3D val="0"/>
            <c:spPr>
              <a:solidFill>
                <a:schemeClr val="accent3">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5D1F-465B-B54A-31B17EF1386C}"/>
              </c:ext>
            </c:extLst>
          </c:dPt>
          <c:dPt>
            <c:idx val="9"/>
            <c:bubble3D val="0"/>
            <c:spPr>
              <a:solidFill>
                <a:schemeClr val="accent4">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4-5D1F-465B-B54A-31B17EF1386C}"/>
              </c:ext>
            </c:extLst>
          </c:dPt>
          <c:dPt>
            <c:idx val="10"/>
            <c:bubble3D val="0"/>
            <c:spPr>
              <a:solidFill>
                <a:schemeClr val="accent5">
                  <a:lumMod val="60000"/>
                </a:schemeClr>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15-5310-4AFE-A66F-A581590E4E41}"/>
              </c:ext>
            </c:extLst>
          </c:dPt>
          <c:dLbls>
            <c:dLbl>
              <c:idx val="0"/>
              <c:layout>
                <c:manualLayout>
                  <c:x val="-3.2407407407407406E-2"/>
                  <c:y val="-5.7582739562934381E-3"/>
                </c:manualLayout>
              </c:layout>
              <c:tx>
                <c:rich>
                  <a:bodyPr/>
                  <a:lstStyle/>
                  <a:p>
                    <a:r>
                      <a:rPr lang="ru-RU" sz="1000" dirty="0"/>
                      <a:t>Общегосударственные вопросы
5,0%</a:t>
                    </a:r>
                    <a:endParaRPr lang="ru-RU" dirty="0"/>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5D1F-465B-B54A-31B17EF1386C}"/>
                </c:ext>
              </c:extLst>
            </c:dLbl>
            <c:dLbl>
              <c:idx val="1"/>
              <c:layout>
                <c:manualLayout>
                  <c:x val="0.11728395061728407"/>
                  <c:y val="-1.105059636823106E-2"/>
                </c:manualLayout>
              </c:layout>
              <c:tx>
                <c:rich>
                  <a:bodyPr/>
                  <a:lstStyle/>
                  <a:p>
                    <a:r>
                      <a:rPr lang="ru-RU" sz="1000" dirty="0"/>
                      <a:t>Национальная безопасность и правоохранительная деятельность 
0,8%</a:t>
                    </a:r>
                    <a:endParaRPr lang="ru-RU" dirty="0"/>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5D1F-465B-B54A-31B17EF1386C}"/>
                </c:ext>
              </c:extLst>
            </c:dLbl>
            <c:dLbl>
              <c:idx val="2"/>
              <c:layout>
                <c:manualLayout>
                  <c:x val="3.8580246913580363E-2"/>
                  <c:y val="-2.6323774970276933E-3"/>
                </c:manualLayout>
              </c:layout>
              <c:tx>
                <c:rich>
                  <a:bodyPr/>
                  <a:lstStyle/>
                  <a:p>
                    <a:r>
                      <a:rPr lang="ru-RU" sz="1000"/>
                      <a:t>Национальная экономика
14,0%</a:t>
                    </a:r>
                    <a:endParaRPr lang="ru-RU"/>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83AC-4E18-A9C1-907BFDCCC11C}"/>
                </c:ext>
              </c:extLst>
            </c:dLbl>
            <c:dLbl>
              <c:idx val="3"/>
              <c:layout>
                <c:manualLayout>
                  <c:x val="-1.543209876543323E-3"/>
                  <c:y val="-1.579426498216616E-2"/>
                </c:manualLayout>
              </c:layout>
              <c:tx>
                <c:rich>
                  <a:bodyPr/>
                  <a:lstStyle/>
                  <a:p>
                    <a:r>
                      <a:rPr lang="ru-RU" sz="1000"/>
                      <a:t>Жилищно-коммунальное хозяйство
2,0%</a:t>
                    </a:r>
                    <a:endParaRPr lang="ru-RU"/>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83AC-4E18-A9C1-907BFDCCC11C}"/>
                </c:ext>
              </c:extLst>
            </c:dLbl>
            <c:dLbl>
              <c:idx val="4"/>
              <c:tx>
                <c:rich>
                  <a:bodyPr/>
                  <a:lstStyle/>
                  <a:p>
                    <a:r>
                      <a:rPr lang="ru-RU" sz="1000"/>
                      <a:t>Охрана окружающей среды
7%</a:t>
                    </a:r>
                    <a:endParaRPr lang="ru-RU"/>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83AC-4E18-A9C1-907BFDCCC11C}"/>
                </c:ext>
              </c:extLst>
            </c:dLbl>
            <c:dLbl>
              <c:idx val="5"/>
              <c:layout>
                <c:manualLayout>
                  <c:x val="0.10648148148148148"/>
                  <c:y val="-0.2553489721413984"/>
                </c:manualLayout>
              </c:layout>
              <c:tx>
                <c:rich>
                  <a:bodyPr/>
                  <a:lstStyle/>
                  <a:p>
                    <a:r>
                      <a:rPr lang="ru-RU" sz="1000"/>
                      <a:t>Образование
49,3%</a:t>
                    </a:r>
                    <a:endParaRPr lang="ru-RU"/>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83AC-4E18-A9C1-907BFDCCC11C}"/>
                </c:ext>
              </c:extLst>
            </c:dLbl>
            <c:dLbl>
              <c:idx val="6"/>
              <c:layout>
                <c:manualLayout>
                  <c:x val="8.3333211820744629E-2"/>
                  <c:y val="3.928423630506922E-2"/>
                </c:manualLayout>
              </c:layout>
              <c:tx>
                <c:rich>
                  <a:bodyPr/>
                  <a:lstStyle/>
                  <a:p>
                    <a:r>
                      <a:rPr lang="ru-RU" sz="1000" dirty="0"/>
                      <a:t>Культура
8,0%</a:t>
                    </a:r>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D1F-465B-B54A-31B17EF1386C}"/>
                </c:ext>
              </c:extLst>
            </c:dLbl>
            <c:dLbl>
              <c:idx val="7"/>
              <c:layout>
                <c:manualLayout>
                  <c:x val="-7.5365874404588321E-2"/>
                  <c:y val="1.1179935231077144E-2"/>
                </c:manualLayout>
              </c:layout>
              <c:tx>
                <c:rich>
                  <a:bodyPr rot="0" spcFirstLastPara="1" vertOverflow="clip" horzOverflow="clip" vert="horz" wrap="square" lIns="38100" tIns="19050" rIns="38100" bIns="19050" anchor="ctr" anchorCtr="1">
                    <a:noAutofit/>
                  </a:bodyPr>
                  <a:lstStyle/>
                  <a:p>
                    <a:pPr>
                      <a:defRPr sz="1000" b="0" i="0" u="none" strike="noStrike" kern="1200" baseline="0">
                        <a:solidFill>
                          <a:schemeClr val="dk1">
                            <a:lumMod val="65000"/>
                            <a:lumOff val="35000"/>
                          </a:schemeClr>
                        </a:solidFill>
                        <a:latin typeface="+mn-lt"/>
                        <a:ea typeface="+mn-ea"/>
                        <a:cs typeface="+mn-cs"/>
                      </a:defRPr>
                    </a:pPr>
                    <a:r>
                      <a:rPr lang="ru-RU" sz="1000" dirty="0"/>
                      <a:t>Национальная оборона
0,2%</a:t>
                    </a:r>
                    <a:endParaRPr lang="ru-RU" dirty="0"/>
                  </a:p>
                </c:rich>
              </c:tx>
              <c:spPr>
                <a:solidFill>
                  <a:prstClr val="white"/>
                </a:solidFill>
                <a:ln>
                  <a:solidFill>
                    <a:prstClr val="black">
                      <a:lumMod val="25000"/>
                      <a:lumOff val="75000"/>
                    </a:prstClr>
                  </a:solidFill>
                </a:ln>
                <a:effectLst/>
              </c:sp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0.21575009721007096"/>
                      <c:h val="0.1165475723067113"/>
                    </c:manualLayout>
                  </c15:layout>
                </c:ext>
                <c:ext xmlns:c16="http://schemas.microsoft.com/office/drawing/2014/chart" uri="{C3380CC4-5D6E-409C-BE32-E72D297353CC}">
                  <c16:uniqueId val="{00000001-5D1F-465B-B54A-31B17EF1386C}"/>
                </c:ext>
              </c:extLst>
            </c:dLbl>
            <c:dLbl>
              <c:idx val="8"/>
              <c:layout>
                <c:manualLayout>
                  <c:x val="-5.5555677068144273E-2"/>
                  <c:y val="-0.11992324235947249"/>
                </c:manualLayout>
              </c:layout>
              <c:tx>
                <c:rich>
                  <a:bodyPr/>
                  <a:lstStyle/>
                  <a:p>
                    <a:r>
                      <a:rPr lang="ru-RU" sz="1000" dirty="0"/>
                      <a:t>Социальная политика
5,0%</a:t>
                    </a:r>
                    <a:endParaRPr lang="ru-RU" dirty="0"/>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D1F-465B-B54A-31B17EF1386C}"/>
                </c:ext>
              </c:extLst>
            </c:dLbl>
            <c:dLbl>
              <c:idx val="9"/>
              <c:layout>
                <c:manualLayout>
                  <c:x val="-8.4876664722465245E-2"/>
                  <c:y val="1.3565242336257805E-2"/>
                </c:manualLayout>
              </c:layout>
              <c:tx>
                <c:rich>
                  <a:bodyPr/>
                  <a:lstStyle/>
                  <a:p>
                    <a:r>
                      <a:rPr lang="ru-RU" sz="1000" dirty="0"/>
                      <a:t>Физическая культура и спорт
2,9%</a:t>
                    </a:r>
                    <a:endParaRPr lang="ru-RU" dirty="0"/>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5D1F-465B-B54A-31B17EF1386C}"/>
                </c:ext>
              </c:extLst>
            </c:dLbl>
            <c:dLbl>
              <c:idx val="10"/>
              <c:layout>
                <c:manualLayout>
                  <c:x val="7.5123942840478273E-3"/>
                  <c:y val="-1.529473507918689E-2"/>
                </c:manualLayout>
              </c:layout>
              <c:tx>
                <c:rich>
                  <a:bodyPr/>
                  <a:lstStyle/>
                  <a:p>
                    <a:r>
                      <a:rPr lang="ru-RU" sz="1000" dirty="0"/>
                      <a:t>Межбюджетные трансферты общего характера бюджета бюджетной системы РФ
5,8%</a:t>
                    </a:r>
                    <a:endParaRPr lang="ru-RU" dirty="0"/>
                  </a:p>
                </c:rich>
              </c:tx>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5-5310-4AFE-A66F-A581590E4E41}"/>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000" b="0" i="0" u="none" strike="noStrike" kern="1200" baseline="0">
                    <a:solidFill>
                      <a:schemeClr val="dk1">
                        <a:lumMod val="65000"/>
                        <a:lumOff val="35000"/>
                      </a:schemeClr>
                    </a:solidFill>
                    <a:latin typeface="+mn-lt"/>
                    <a:ea typeface="+mn-ea"/>
                    <a:cs typeface="+mn-cs"/>
                  </a:defRPr>
                </a:pPr>
                <a:endParaRPr lang="ru-RU"/>
              </a:p>
            </c:txPr>
            <c:dLblPos val="outEnd"/>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Лист1!$A$2:$A$12</c:f>
              <c:strCache>
                <c:ptCount val="11"/>
                <c:pt idx="0">
                  <c:v>Общегосударственные вопросы</c:v>
                </c:pt>
                <c:pt idx="1">
                  <c:v>Национальная безопасность и правоохранительная деятельность </c:v>
                </c:pt>
                <c:pt idx="2">
                  <c:v>Национальная экономика</c:v>
                </c:pt>
                <c:pt idx="3">
                  <c:v>Жилищно-коммунальное хозяйство</c:v>
                </c:pt>
                <c:pt idx="4">
                  <c:v>Охрана окружающей среды</c:v>
                </c:pt>
                <c:pt idx="5">
                  <c:v>Образование</c:v>
                </c:pt>
                <c:pt idx="6">
                  <c:v>Культура</c:v>
                </c:pt>
                <c:pt idx="7">
                  <c:v>Национальная оборона</c:v>
                </c:pt>
                <c:pt idx="8">
                  <c:v>Социальная политика</c:v>
                </c:pt>
                <c:pt idx="9">
                  <c:v>Физическая культура и спорт</c:v>
                </c:pt>
                <c:pt idx="10">
                  <c:v>Межбюджетные трансферты общего характера бюджета бюджетной системы РФ</c:v>
                </c:pt>
              </c:strCache>
            </c:strRef>
          </c:cat>
          <c:val>
            <c:numRef>
              <c:f>Лист1!$B$2:$B$12</c:f>
              <c:numCache>
                <c:formatCode>General</c:formatCode>
                <c:ptCount val="11"/>
                <c:pt idx="0" formatCode="#,##0">
                  <c:v>5</c:v>
                </c:pt>
                <c:pt idx="1">
                  <c:v>0.8</c:v>
                </c:pt>
                <c:pt idx="2" formatCode="#,##0">
                  <c:v>14</c:v>
                </c:pt>
                <c:pt idx="3" formatCode="#,##0">
                  <c:v>2</c:v>
                </c:pt>
                <c:pt idx="4">
                  <c:v>7</c:v>
                </c:pt>
                <c:pt idx="5" formatCode="#,##0">
                  <c:v>49.3</c:v>
                </c:pt>
                <c:pt idx="6">
                  <c:v>8</c:v>
                </c:pt>
                <c:pt idx="7" formatCode="0.000">
                  <c:v>0.2</c:v>
                </c:pt>
                <c:pt idx="8" formatCode="#,##0">
                  <c:v>5</c:v>
                </c:pt>
                <c:pt idx="9">
                  <c:v>2.9</c:v>
                </c:pt>
                <c:pt idx="10">
                  <c:v>5.8</c:v>
                </c:pt>
              </c:numCache>
            </c:numRef>
          </c:val>
          <c:extLst xmlns:c16r2="http://schemas.microsoft.com/office/drawing/2015/06/chart">
            <c:ext xmlns:c16="http://schemas.microsoft.com/office/drawing/2014/chart" uri="{C3380CC4-5D6E-409C-BE32-E72D297353CC}">
              <c16:uniqueId val="{00000000-5D1F-465B-B54A-31B17EF1386C}"/>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manualLayout>
          <c:layoutTarget val="inner"/>
          <c:xMode val="edge"/>
          <c:yMode val="edge"/>
          <c:x val="0.18455200828543988"/>
          <c:y val="6.0064404608638246E-2"/>
          <c:w val="0.81544799171456017"/>
          <c:h val="0.6797475934046544"/>
        </c:manualLayout>
      </c:layout>
      <c:bar3DChart>
        <c:barDir val="col"/>
        <c:grouping val="clustered"/>
        <c:varyColors val="0"/>
        <c:ser>
          <c:idx val="0"/>
          <c:order val="0"/>
          <c:tx>
            <c:strRef>
              <c:f>Лист1!$B$1</c:f>
              <c:strCache>
                <c:ptCount val="1"/>
                <c:pt idx="0">
                  <c:v>Доходы</c:v>
                </c:pt>
              </c:strCache>
            </c:strRef>
          </c:tx>
          <c:invertIfNegative val="0"/>
          <c:cat>
            <c:strRef>
              <c:f>Лист1!$A$2:$A$6</c:f>
              <c:strCache>
                <c:ptCount val="5"/>
                <c:pt idx="0">
                  <c:v>2018 год
факт</c:v>
                </c:pt>
                <c:pt idx="1">
                  <c:v>2019 год
ожидаемая оценка</c:v>
                </c:pt>
                <c:pt idx="2">
                  <c:v>2020 год
прогноз</c:v>
                </c:pt>
                <c:pt idx="3">
                  <c:v>2021 год
прогноз</c:v>
                </c:pt>
                <c:pt idx="4">
                  <c:v>2022 год
прогноз</c:v>
                </c:pt>
              </c:strCache>
            </c:strRef>
          </c:cat>
          <c:val>
            <c:numRef>
              <c:f>Лист1!$B$2:$B$6</c:f>
              <c:numCache>
                <c:formatCode>#,##0</c:formatCode>
                <c:ptCount val="5"/>
                <c:pt idx="0">
                  <c:v>930766.7</c:v>
                </c:pt>
                <c:pt idx="1">
                  <c:v>968652.6</c:v>
                </c:pt>
                <c:pt idx="2">
                  <c:v>1153901.6000000001</c:v>
                </c:pt>
                <c:pt idx="3">
                  <c:v>1082929.3</c:v>
                </c:pt>
                <c:pt idx="4">
                  <c:v>1108775.3999999999</c:v>
                </c:pt>
              </c:numCache>
            </c:numRef>
          </c:val>
          <c:extLst xmlns:c16r2="http://schemas.microsoft.com/office/drawing/2015/06/chart">
            <c:ext xmlns:c16="http://schemas.microsoft.com/office/drawing/2014/chart" uri="{C3380CC4-5D6E-409C-BE32-E72D297353CC}">
              <c16:uniqueId val="{00000000-F3E5-4341-A03B-910ADF304EAF}"/>
            </c:ext>
          </c:extLst>
        </c:ser>
        <c:ser>
          <c:idx val="1"/>
          <c:order val="1"/>
          <c:tx>
            <c:strRef>
              <c:f>Лист1!$C$1</c:f>
              <c:strCache>
                <c:ptCount val="1"/>
                <c:pt idx="0">
                  <c:v>Расходы</c:v>
                </c:pt>
              </c:strCache>
            </c:strRef>
          </c:tx>
          <c:invertIfNegative val="0"/>
          <c:dPt>
            <c:idx val="0"/>
            <c:invertIfNegative val="0"/>
            <c:bubble3D val="0"/>
            <c:extLst xmlns:c16r2="http://schemas.microsoft.com/office/drawing/2015/06/chart">
              <c:ext xmlns:c16="http://schemas.microsoft.com/office/drawing/2014/chart" uri="{C3380CC4-5D6E-409C-BE32-E72D297353CC}">
                <c16:uniqueId val="{00000001-F3E5-4341-A03B-910ADF304EAF}"/>
              </c:ext>
            </c:extLst>
          </c:dPt>
          <c:cat>
            <c:strRef>
              <c:f>Лист1!$A$2:$A$6</c:f>
              <c:strCache>
                <c:ptCount val="5"/>
                <c:pt idx="0">
                  <c:v>2018 год
факт</c:v>
                </c:pt>
                <c:pt idx="1">
                  <c:v>2019 год
ожидаемая оценка</c:v>
                </c:pt>
                <c:pt idx="2">
                  <c:v>2020 год
прогноз</c:v>
                </c:pt>
                <c:pt idx="3">
                  <c:v>2021 год
прогноз</c:v>
                </c:pt>
                <c:pt idx="4">
                  <c:v>2022 год
прогноз</c:v>
                </c:pt>
              </c:strCache>
            </c:strRef>
          </c:cat>
          <c:val>
            <c:numRef>
              <c:f>Лист1!$C$2:$C$6</c:f>
              <c:numCache>
                <c:formatCode>#,##0</c:formatCode>
                <c:ptCount val="5"/>
                <c:pt idx="0">
                  <c:v>931841.7</c:v>
                </c:pt>
                <c:pt idx="1">
                  <c:v>1056923.6000000001</c:v>
                </c:pt>
                <c:pt idx="2">
                  <c:v>1153901.6000000001</c:v>
                </c:pt>
                <c:pt idx="3">
                  <c:v>1082929.3</c:v>
                </c:pt>
                <c:pt idx="4">
                  <c:v>1108775.3999999999</c:v>
                </c:pt>
              </c:numCache>
            </c:numRef>
          </c:val>
          <c:extLst xmlns:c16r2="http://schemas.microsoft.com/office/drawing/2015/06/chart">
            <c:ext xmlns:c16="http://schemas.microsoft.com/office/drawing/2014/chart" uri="{C3380CC4-5D6E-409C-BE32-E72D297353CC}">
              <c16:uniqueId val="{00000002-F3E5-4341-A03B-910ADF304EAF}"/>
            </c:ext>
          </c:extLst>
        </c:ser>
        <c:dLbls>
          <c:showLegendKey val="0"/>
          <c:showVal val="0"/>
          <c:showCatName val="0"/>
          <c:showSerName val="0"/>
          <c:showPercent val="0"/>
          <c:showBubbleSize val="0"/>
        </c:dLbls>
        <c:gapWidth val="150"/>
        <c:shape val="cylinder"/>
        <c:axId val="186914304"/>
        <c:axId val="186915840"/>
        <c:axId val="0"/>
      </c:bar3DChart>
      <c:catAx>
        <c:axId val="186914304"/>
        <c:scaling>
          <c:orientation val="minMax"/>
        </c:scaling>
        <c:delete val="0"/>
        <c:axPos val="b"/>
        <c:numFmt formatCode="General" sourceLinked="1"/>
        <c:majorTickMark val="out"/>
        <c:minorTickMark val="none"/>
        <c:tickLblPos val="nextTo"/>
        <c:txPr>
          <a:bodyPr/>
          <a:lstStyle/>
          <a:p>
            <a:pPr>
              <a:defRPr sz="1200" baseline="0">
                <a:solidFill>
                  <a:schemeClr val="tx1"/>
                </a:solidFill>
              </a:defRPr>
            </a:pPr>
            <a:endParaRPr lang="ru-RU"/>
          </a:p>
        </c:txPr>
        <c:crossAx val="186915840"/>
        <c:crosses val="autoZero"/>
        <c:auto val="1"/>
        <c:lblAlgn val="ctr"/>
        <c:lblOffset val="100"/>
        <c:noMultiLvlLbl val="0"/>
      </c:catAx>
      <c:valAx>
        <c:axId val="186915840"/>
        <c:scaling>
          <c:orientation val="minMax"/>
          <c:max val="160000"/>
          <c:min val="0"/>
        </c:scaling>
        <c:delete val="1"/>
        <c:axPos val="l"/>
        <c:numFmt formatCode="#,##0" sourceLinked="1"/>
        <c:majorTickMark val="out"/>
        <c:minorTickMark val="none"/>
        <c:tickLblPos val="nextTo"/>
        <c:crossAx val="186914304"/>
        <c:crosses val="autoZero"/>
        <c:crossBetween val="between"/>
      </c:valAx>
    </c:plotArea>
    <c:legend>
      <c:legendPos val="r"/>
      <c:layout>
        <c:manualLayout>
          <c:xMode val="edge"/>
          <c:yMode val="edge"/>
          <c:x val="5.1620286501622502E-2"/>
          <c:y val="0.23640918982858114"/>
          <c:w val="0.14660139448791404"/>
          <c:h val="0.28434504792332266"/>
        </c:manualLayout>
      </c:layout>
      <c:overlay val="0"/>
      <c:txPr>
        <a:bodyPr/>
        <a:lstStyle/>
        <a:p>
          <a:pPr>
            <a:defRPr baseline="0">
              <a:solidFill>
                <a:schemeClr val="tx1"/>
              </a:solidFill>
            </a:defRPr>
          </a:pPr>
          <a:endParaRPr lang="ru-RU"/>
        </a:p>
      </c:txPr>
    </c:legend>
    <c:plotVisOnly val="1"/>
    <c:dispBlanksAs val="gap"/>
    <c:showDLblsOverMax val="0"/>
  </c:chart>
  <c:txPr>
    <a:bodyPr/>
    <a:lstStyle/>
    <a:p>
      <a:pPr>
        <a:defRPr sz="1800">
          <a:solidFill>
            <a:schemeClr val="bg1"/>
          </a:solidFill>
        </a:defRPr>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2431933508311739"/>
          <c:y val="0.84722222222222221"/>
        </c:manualLayout>
      </c:layout>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5.0976317946654574E-2"/>
          <c:y val="0"/>
          <c:w val="0.74299476469106074"/>
          <c:h val="0.81933250664570811"/>
        </c:manualLayout>
      </c:layout>
      <c:pie3DChart>
        <c:varyColors val="1"/>
        <c:ser>
          <c:idx val="1"/>
          <c:order val="0"/>
          <c:tx>
            <c:strRef>
              <c:f>'2018г'!$A$4</c:f>
              <c:strCache>
                <c:ptCount val="1"/>
              </c:strCache>
            </c:strRef>
          </c:tx>
          <c:explosion val="25"/>
          <c:cat>
            <c:strRef>
              <c:f>'2018г'!$B$2:$D$2</c:f>
              <c:strCache>
                <c:ptCount val="3"/>
                <c:pt idx="0">
                  <c:v>Неналоговые доходы</c:v>
                </c:pt>
                <c:pt idx="1">
                  <c:v>Налоговые доходы</c:v>
                </c:pt>
                <c:pt idx="2">
                  <c:v>Безвозмездные поступления </c:v>
                </c:pt>
              </c:strCache>
            </c:strRef>
          </c:cat>
          <c:val>
            <c:numRef>
              <c:f>'2018г'!$B$4:$D$4</c:f>
              <c:numCache>
                <c:formatCode>General</c:formatCode>
                <c:ptCount val="3"/>
              </c:numCache>
            </c:numRef>
          </c:val>
          <c:extLst xmlns:c16r2="http://schemas.microsoft.com/office/drawing/2015/06/chart">
            <c:ext xmlns:c16="http://schemas.microsoft.com/office/drawing/2014/chart" uri="{C3380CC4-5D6E-409C-BE32-E72D297353CC}">
              <c16:uniqueId val="{00000000-9B69-44EB-8F2D-BDCCC009A0F7}"/>
            </c:ext>
          </c:extLst>
        </c:ser>
        <c:ser>
          <c:idx val="2"/>
          <c:order val="1"/>
          <c:tx>
            <c:strRef>
              <c:f>'2018г'!$A$5</c:f>
              <c:strCache>
                <c:ptCount val="1"/>
              </c:strCache>
            </c:strRef>
          </c:tx>
          <c:explosion val="25"/>
          <c:cat>
            <c:strRef>
              <c:f>'2018г'!$B$2:$D$2</c:f>
              <c:strCache>
                <c:ptCount val="3"/>
                <c:pt idx="0">
                  <c:v>Неналоговые доходы</c:v>
                </c:pt>
                <c:pt idx="1">
                  <c:v>Налоговые доходы</c:v>
                </c:pt>
                <c:pt idx="2">
                  <c:v>Безвозмездные поступления </c:v>
                </c:pt>
              </c:strCache>
            </c:strRef>
          </c:cat>
          <c:val>
            <c:numRef>
              <c:f>'2018г'!$B$5:$D$5</c:f>
              <c:numCache>
                <c:formatCode>General</c:formatCode>
                <c:ptCount val="3"/>
              </c:numCache>
            </c:numRef>
          </c:val>
          <c:extLst xmlns:c16r2="http://schemas.microsoft.com/office/drawing/2015/06/chart">
            <c:ext xmlns:c16="http://schemas.microsoft.com/office/drawing/2014/chart" uri="{C3380CC4-5D6E-409C-BE32-E72D297353CC}">
              <c16:uniqueId val="{00000001-9B69-44EB-8F2D-BDCCC009A0F7}"/>
            </c:ext>
          </c:extLst>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65"/>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Столбец1</c:v>
                </c:pt>
              </c:strCache>
            </c:strRef>
          </c:tx>
          <c:explosion val="12"/>
          <c:dLbls>
            <c:dLbl>
              <c:idx val="1"/>
              <c:layout>
                <c:manualLayout>
                  <c:x val="-7.5695293115579751E-2"/>
                  <c:y val="-0.11150311768585634"/>
                </c:manualLayout>
              </c:layout>
              <c:dLblPos val="bestFit"/>
              <c:showLegendKey val="0"/>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65-4E94-902D-8779029D8E4D}"/>
                </c:ext>
              </c:extLst>
            </c:dLbl>
            <c:spPr>
              <a:noFill/>
              <a:ln>
                <a:noFill/>
              </a:ln>
              <a:effectLst/>
            </c:spPr>
            <c:dLblPos val="ct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General</c:formatCode>
                <c:ptCount val="4"/>
                <c:pt idx="0">
                  <c:v>182373.9</c:v>
                </c:pt>
                <c:pt idx="1">
                  <c:v>8661.7000000000007</c:v>
                </c:pt>
                <c:pt idx="2">
                  <c:v>959866</c:v>
                </c:pt>
              </c:numCache>
            </c:numRef>
          </c:val>
          <c:extLst xmlns:c16r2="http://schemas.microsoft.com/office/drawing/2015/06/chart">
            <c:ext xmlns:c16="http://schemas.microsoft.com/office/drawing/2014/chart" uri="{C3380CC4-5D6E-409C-BE32-E72D297353CC}">
              <c16:uniqueId val="{00000001-E565-4E94-902D-8779029D8E4D}"/>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55"/>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Столбец1</c:v>
                </c:pt>
              </c:strCache>
            </c:strRef>
          </c:tx>
          <c:explosion val="17"/>
          <c:dLbls>
            <c:dLbl>
              <c:idx val="1"/>
              <c:layout>
                <c:manualLayout>
                  <c:x val="-0.16288197916280908"/>
                  <c:y val="-6.1579063231657391E-2"/>
                </c:manualLayout>
              </c:layout>
              <c:dLblPos val="bestFit"/>
              <c:showLegendKey val="0"/>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619-4048-B8D0-DE57C5609D20}"/>
                </c:ext>
              </c:extLst>
            </c:dLbl>
            <c:spPr>
              <a:noFill/>
            </c:spPr>
            <c:dLblPos val="ct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Лист1!$A$2:$A$5</c:f>
              <c:strCache>
                <c:ptCount val="3"/>
                <c:pt idx="0">
                  <c:v>налоговые</c:v>
                </c:pt>
                <c:pt idx="1">
                  <c:v>неналоговые</c:v>
                </c:pt>
                <c:pt idx="2">
                  <c:v>безвозмездные</c:v>
                </c:pt>
              </c:strCache>
            </c:strRef>
          </c:cat>
          <c:val>
            <c:numRef>
              <c:f>Лист1!$B$2:$B$5</c:f>
              <c:numCache>
                <c:formatCode>General</c:formatCode>
                <c:ptCount val="4"/>
                <c:pt idx="0">
                  <c:v>171982.3</c:v>
                </c:pt>
                <c:pt idx="1">
                  <c:v>8950</c:v>
                </c:pt>
                <c:pt idx="2">
                  <c:v>901991</c:v>
                </c:pt>
              </c:numCache>
            </c:numRef>
          </c:val>
          <c:extLst xmlns:c16r2="http://schemas.microsoft.com/office/drawing/2015/06/chart">
            <c:ext xmlns:c16="http://schemas.microsoft.com/office/drawing/2014/chart" uri="{C3380CC4-5D6E-409C-BE32-E72D297353CC}">
              <c16:uniqueId val="{00000001-9619-4048-B8D0-DE57C5609D20}"/>
            </c:ext>
          </c:extLst>
        </c:ser>
        <c:dLbls>
          <c:showLegendKey val="0"/>
          <c:showVal val="0"/>
          <c:showCatName val="0"/>
          <c:showSerName val="0"/>
          <c:showPercent val="0"/>
          <c:showBubbleSize val="0"/>
          <c:showLeaderLines val="0"/>
        </c:dLbls>
      </c:pie3DChart>
    </c:plotArea>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55"/>
      <c:rAngAx val="0"/>
      <c:perspective val="30"/>
    </c:view3D>
    <c:floor>
      <c:thickness val="0"/>
    </c:floor>
    <c:sideWall>
      <c:thickness val="0"/>
    </c:sideWall>
    <c:backWall>
      <c:thickness val="0"/>
    </c:backWall>
    <c:plotArea>
      <c:layout>
        <c:manualLayout>
          <c:layoutTarget val="inner"/>
          <c:xMode val="edge"/>
          <c:yMode val="edge"/>
          <c:x val="3.370111654260638E-2"/>
          <c:y val="0.21544039269735007"/>
          <c:w val="0.8826850101513527"/>
          <c:h val="0.73360854809269427"/>
        </c:manualLayout>
      </c:layout>
      <c:pie3DChart>
        <c:varyColors val="1"/>
        <c:ser>
          <c:idx val="0"/>
          <c:order val="0"/>
          <c:tx>
            <c:strRef>
              <c:f>Лист1!$B$1</c:f>
              <c:strCache>
                <c:ptCount val="1"/>
                <c:pt idx="0">
                  <c:v>Столбец1</c:v>
                </c:pt>
              </c:strCache>
            </c:strRef>
          </c:tx>
          <c:explosion val="17"/>
          <c:dLbls>
            <c:dLbl>
              <c:idx val="1"/>
              <c:layout>
                <c:manualLayout>
                  <c:x val="-1.5090530064560638E-2"/>
                  <c:y val="-6.7106474037745209E-2"/>
                </c:manualLayout>
              </c:layout>
              <c:dLblPos val="bestFit"/>
              <c:showLegendKey val="0"/>
              <c:showVal val="0"/>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1793-468B-AD42-AA73CEF6245E}"/>
                </c:ext>
              </c:extLst>
            </c:dLbl>
            <c:dLbl>
              <c:idx val="2"/>
              <c:layout/>
              <c:tx>
                <c:rich>
                  <a:bodyPr/>
                  <a:lstStyle/>
                  <a:p>
                    <a:r>
                      <a:rPr lang="en-US" dirty="0"/>
                      <a:t>71%</a:t>
                    </a:r>
                  </a:p>
                </c:rich>
              </c:tx>
              <c:dLblPos val="ctr"/>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793-468B-AD42-AA73CEF6245E}"/>
                </c:ext>
              </c:extLst>
            </c:dLbl>
            <c:spPr>
              <a:noFill/>
            </c:spPr>
            <c:dLblPos val="ct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перечисления</c:v>
                </c:pt>
              </c:strCache>
            </c:strRef>
          </c:cat>
          <c:val>
            <c:numRef>
              <c:f>Лист1!$B$2:$B$5</c:f>
              <c:numCache>
                <c:formatCode>General</c:formatCode>
                <c:ptCount val="4"/>
                <c:pt idx="0">
                  <c:v>190874.4</c:v>
                </c:pt>
                <c:pt idx="1">
                  <c:v>9252</c:v>
                </c:pt>
                <c:pt idx="2">
                  <c:v>908649</c:v>
                </c:pt>
              </c:numCache>
            </c:numRef>
          </c:val>
          <c:extLst xmlns:c16r2="http://schemas.microsoft.com/office/drawing/2015/06/chart">
            <c:ext xmlns:c16="http://schemas.microsoft.com/office/drawing/2014/chart" uri="{C3380CC4-5D6E-409C-BE32-E72D297353CC}">
              <c16:uniqueId val="{00000002-1793-468B-AD42-AA73CEF6245E}"/>
            </c:ext>
          </c:extLst>
        </c:ser>
        <c:dLbls>
          <c:showLegendKey val="0"/>
          <c:showVal val="0"/>
          <c:showCatName val="0"/>
          <c:showSerName val="0"/>
          <c:showPercent val="0"/>
          <c:showBubbleSize val="0"/>
          <c:showLeaderLines val="0"/>
        </c:dLbls>
      </c:pie3DChart>
      <c:spPr>
        <a:noFill/>
      </c:spPr>
    </c:plotArea>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Ряд 1</c:v>
                </c:pt>
              </c:strCache>
            </c:strRef>
          </c:tx>
          <c:invertIfNegative val="0"/>
          <c:dPt>
            <c:idx val="0"/>
            <c:invertIfNegative val="0"/>
            <c:bubble3D val="0"/>
            <c:spPr>
              <a:solidFill>
                <a:srgbClr val="FF3300"/>
              </a:solidFill>
            </c:spPr>
            <c:extLst xmlns:c16r2="http://schemas.microsoft.com/office/drawing/2015/06/chart">
              <c:ext xmlns:c16="http://schemas.microsoft.com/office/drawing/2014/chart" uri="{C3380CC4-5D6E-409C-BE32-E72D297353CC}">
                <c16:uniqueId val="{00000001-0246-4C36-9C00-B81726E0A216}"/>
              </c:ext>
            </c:extLst>
          </c:dPt>
          <c:dPt>
            <c:idx val="1"/>
            <c:invertIfNegative val="0"/>
            <c:bubble3D val="0"/>
            <c:spPr>
              <a:solidFill>
                <a:srgbClr val="FFFF00"/>
              </a:solidFill>
            </c:spPr>
            <c:extLst xmlns:c16r2="http://schemas.microsoft.com/office/drawing/2015/06/chart">
              <c:ext xmlns:c16="http://schemas.microsoft.com/office/drawing/2014/chart" uri="{C3380CC4-5D6E-409C-BE32-E72D297353CC}">
                <c16:uniqueId val="{00000003-0246-4C36-9C00-B81726E0A216}"/>
              </c:ext>
            </c:extLst>
          </c:dPt>
          <c:dLbls>
            <c:dLbl>
              <c:idx val="0"/>
              <c:layout>
                <c:manualLayout>
                  <c:x val="5.9283795731380259E-3"/>
                  <c:y val="-8.685557183622595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246-4C36-9C00-B81726E0A216}"/>
                </c:ext>
              </c:extLst>
            </c:dLbl>
            <c:dLbl>
              <c:idx val="1"/>
              <c:layout>
                <c:manualLayout>
                  <c:x val="8.8925693597070518E-3"/>
                  <c:y val="-5.699896901752328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246-4C36-9C00-B81726E0A216}"/>
                </c:ext>
              </c:extLst>
            </c:dLbl>
            <c:dLbl>
              <c:idx val="2"/>
              <c:layout>
                <c:manualLayout>
                  <c:x val="2.0749328505982996E-2"/>
                  <c:y val="-6.51416788771694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0246-4C36-9C00-B81726E0A216}"/>
                </c:ext>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Лист1!$A$2:$A$5</c:f>
              <c:strCache>
                <c:ptCount val="3"/>
                <c:pt idx="0">
                  <c:v>2020 год</c:v>
                </c:pt>
                <c:pt idx="1">
                  <c:v>2021 год</c:v>
                </c:pt>
                <c:pt idx="2">
                  <c:v>2022 год</c:v>
                </c:pt>
              </c:strCache>
            </c:strRef>
          </c:cat>
          <c:val>
            <c:numRef>
              <c:f>Лист1!$B$2:$B$5</c:f>
              <c:numCache>
                <c:formatCode>General</c:formatCode>
                <c:ptCount val="4"/>
                <c:pt idx="0">
                  <c:v>194035.6</c:v>
                </c:pt>
                <c:pt idx="1">
                  <c:v>180932.3</c:v>
                </c:pt>
                <c:pt idx="2">
                  <c:v>200126.4</c:v>
                </c:pt>
              </c:numCache>
            </c:numRef>
          </c:val>
          <c:extLst xmlns:c16r2="http://schemas.microsoft.com/office/drawing/2015/06/chart">
            <c:ext xmlns:c16="http://schemas.microsoft.com/office/drawing/2014/chart" uri="{C3380CC4-5D6E-409C-BE32-E72D297353CC}">
              <c16:uniqueId val="{00000005-0246-4C36-9C00-B81726E0A216}"/>
            </c:ext>
          </c:extLst>
        </c:ser>
        <c:dLbls>
          <c:showLegendKey val="0"/>
          <c:showVal val="0"/>
          <c:showCatName val="0"/>
          <c:showSerName val="0"/>
          <c:showPercent val="0"/>
          <c:showBubbleSize val="0"/>
        </c:dLbls>
        <c:gapWidth val="96"/>
        <c:gapDepth val="0"/>
        <c:shape val="cylinder"/>
        <c:axId val="187345920"/>
        <c:axId val="187351808"/>
        <c:axId val="0"/>
      </c:bar3DChart>
      <c:catAx>
        <c:axId val="187345920"/>
        <c:scaling>
          <c:orientation val="minMax"/>
        </c:scaling>
        <c:delete val="0"/>
        <c:axPos val="b"/>
        <c:numFmt formatCode="General" sourceLinked="0"/>
        <c:majorTickMark val="out"/>
        <c:minorTickMark val="none"/>
        <c:tickLblPos val="nextTo"/>
        <c:txPr>
          <a:bodyPr/>
          <a:lstStyle/>
          <a:p>
            <a:pPr>
              <a:defRPr b="1" i="0" baseline="0"/>
            </a:pPr>
            <a:endParaRPr lang="ru-RU"/>
          </a:p>
        </c:txPr>
        <c:crossAx val="187351808"/>
        <c:crosses val="autoZero"/>
        <c:auto val="1"/>
        <c:lblAlgn val="ctr"/>
        <c:lblOffset val="100"/>
        <c:noMultiLvlLbl val="0"/>
      </c:catAx>
      <c:valAx>
        <c:axId val="187351808"/>
        <c:scaling>
          <c:orientation val="minMax"/>
        </c:scaling>
        <c:delete val="0"/>
        <c:axPos val="l"/>
        <c:majorGridlines/>
        <c:numFmt formatCode="General" sourceLinked="1"/>
        <c:majorTickMark val="out"/>
        <c:minorTickMark val="none"/>
        <c:tickLblPos val="nextTo"/>
        <c:crossAx val="1873459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7423271725960513"/>
          <c:y val="1.2676937410994737E-2"/>
          <c:w val="0.25572776608128917"/>
          <c:h val="0.90235199561159873"/>
        </c:manualLayout>
      </c:layout>
      <c:barChart>
        <c:barDir val="bar"/>
        <c:grouping val="clustered"/>
        <c:varyColors val="0"/>
        <c:ser>
          <c:idx val="0"/>
          <c:order val="0"/>
          <c:tx>
            <c:strRef>
              <c:f>Лист1!$B$1</c:f>
              <c:strCache>
                <c:ptCount val="1"/>
                <c:pt idx="0">
                  <c:v>2019 год</c:v>
                </c:pt>
              </c:strCache>
            </c:strRef>
          </c:tx>
          <c:spPr>
            <a:solidFill>
              <a:srgbClr val="FF3300"/>
            </a:solidFill>
            <a:ln>
              <a:solidFill>
                <a:srgbClr val="C00000"/>
              </a:solidFill>
            </a:ln>
          </c:spPr>
          <c:invertIfNegative val="0"/>
          <c:dLbls>
            <c:spPr>
              <a:noFill/>
              <a:ln w="25111">
                <a:noFill/>
              </a:ln>
            </c:spPr>
            <c:txPr>
              <a:bodyPr/>
              <a:lstStyle/>
              <a:p>
                <a:pPr>
                  <a:defRPr sz="1200" b="1" i="0" baseline="0">
                    <a:solidFill>
                      <a:srgbClr val="FF0000"/>
                    </a:solidFill>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Лист1!$A$3:$A$6</c:f>
              <c:strCache>
                <c:ptCount val="4"/>
                <c:pt idx="0">
                  <c:v>Налоги на совокупный доход</c:v>
                </c:pt>
                <c:pt idx="1">
                  <c:v>Акцизы на нефтепродукты</c:v>
                </c:pt>
                <c:pt idx="2">
                  <c:v>Налог на доходы физических лиц</c:v>
                </c:pt>
                <c:pt idx="3">
                  <c:v>Государственная пошлина</c:v>
                </c:pt>
              </c:strCache>
            </c:strRef>
          </c:cat>
          <c:val>
            <c:numRef>
              <c:f>Лист1!$B$3:$B$6</c:f>
              <c:numCache>
                <c:formatCode>General</c:formatCode>
                <c:ptCount val="4"/>
                <c:pt idx="0">
                  <c:v>20238.8</c:v>
                </c:pt>
                <c:pt idx="1">
                  <c:v>20238.8</c:v>
                </c:pt>
                <c:pt idx="2" formatCode="#,##0">
                  <c:v>195807</c:v>
                </c:pt>
                <c:pt idx="3">
                  <c:v>1605.4</c:v>
                </c:pt>
              </c:numCache>
            </c:numRef>
          </c:val>
          <c:extLst xmlns:c16r2="http://schemas.microsoft.com/office/drawing/2015/06/chart">
            <c:ext xmlns:c16="http://schemas.microsoft.com/office/drawing/2014/chart" uri="{C3380CC4-5D6E-409C-BE32-E72D297353CC}">
              <c16:uniqueId val="{00000000-4A98-497A-923B-BB6BC1C3A3FB}"/>
            </c:ext>
          </c:extLst>
        </c:ser>
        <c:ser>
          <c:idx val="1"/>
          <c:order val="1"/>
          <c:tx>
            <c:strRef>
              <c:f>Лист1!$C$1</c:f>
              <c:strCache>
                <c:ptCount val="1"/>
                <c:pt idx="0">
                  <c:v>2020 год</c:v>
                </c:pt>
              </c:strCache>
            </c:strRef>
          </c:tx>
          <c:spPr>
            <a:solidFill>
              <a:srgbClr val="3366CC"/>
            </a:solidFill>
            <a:ln>
              <a:solidFill>
                <a:schemeClr val="accent1">
                  <a:lumMod val="50000"/>
                </a:schemeClr>
              </a:solidFill>
            </a:ln>
          </c:spPr>
          <c:invertIfNegative val="0"/>
          <c:dLbls>
            <c:spPr>
              <a:noFill/>
              <a:ln w="25111">
                <a:noFill/>
              </a:ln>
            </c:spPr>
            <c:txPr>
              <a:bodyPr/>
              <a:lstStyle/>
              <a:p>
                <a:pPr>
                  <a:defRPr sz="1200" b="1" i="0" baseline="0">
                    <a:solidFill>
                      <a:srgbClr val="0033CC"/>
                    </a:solidFill>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Лист1!$A$3:$A$6</c:f>
              <c:strCache>
                <c:ptCount val="4"/>
                <c:pt idx="0">
                  <c:v>Налоги на совокупный доход</c:v>
                </c:pt>
                <c:pt idx="1">
                  <c:v>Акцизы на нефтепродукты</c:v>
                </c:pt>
                <c:pt idx="2">
                  <c:v>Налог на доходы физических лиц</c:v>
                </c:pt>
                <c:pt idx="3">
                  <c:v>Государственная пошлина</c:v>
                </c:pt>
              </c:strCache>
            </c:strRef>
          </c:cat>
          <c:val>
            <c:numRef>
              <c:f>Лист1!$C$3:$C$6</c:f>
              <c:numCache>
                <c:formatCode>General</c:formatCode>
                <c:ptCount val="4"/>
                <c:pt idx="0">
                  <c:v>11131.6</c:v>
                </c:pt>
                <c:pt idx="1">
                  <c:v>18156.599999999999</c:v>
                </c:pt>
                <c:pt idx="2" formatCode="#,##0">
                  <c:v>154596.70000000001</c:v>
                </c:pt>
                <c:pt idx="3">
                  <c:v>1489</c:v>
                </c:pt>
              </c:numCache>
            </c:numRef>
          </c:val>
          <c:extLst xmlns:c16r2="http://schemas.microsoft.com/office/drawing/2015/06/chart">
            <c:ext xmlns:c16="http://schemas.microsoft.com/office/drawing/2014/chart" uri="{C3380CC4-5D6E-409C-BE32-E72D297353CC}">
              <c16:uniqueId val="{00000001-4A98-497A-923B-BB6BC1C3A3FB}"/>
            </c:ext>
          </c:extLst>
        </c:ser>
        <c:dLbls>
          <c:showLegendKey val="0"/>
          <c:showVal val="0"/>
          <c:showCatName val="0"/>
          <c:showSerName val="0"/>
          <c:showPercent val="0"/>
          <c:showBubbleSize val="0"/>
        </c:dLbls>
        <c:gapWidth val="50"/>
        <c:overlap val="-10"/>
        <c:axId val="186698368"/>
        <c:axId val="186700160"/>
      </c:barChart>
      <c:catAx>
        <c:axId val="186698368"/>
        <c:scaling>
          <c:orientation val="minMax"/>
        </c:scaling>
        <c:delete val="0"/>
        <c:axPos val="l"/>
        <c:numFmt formatCode="General" sourceLinked="1"/>
        <c:majorTickMark val="out"/>
        <c:minorTickMark val="none"/>
        <c:tickLblPos val="nextTo"/>
        <c:txPr>
          <a:bodyPr/>
          <a:lstStyle/>
          <a:p>
            <a:pPr>
              <a:defRPr sz="1000" b="1" i="0" baseline="0"/>
            </a:pPr>
            <a:endParaRPr lang="ru-RU"/>
          </a:p>
        </c:txPr>
        <c:crossAx val="186700160"/>
        <c:crosses val="autoZero"/>
        <c:auto val="1"/>
        <c:lblAlgn val="ctr"/>
        <c:lblOffset val="100"/>
        <c:noMultiLvlLbl val="0"/>
      </c:catAx>
      <c:valAx>
        <c:axId val="186700160"/>
        <c:scaling>
          <c:orientation val="minMax"/>
        </c:scaling>
        <c:delete val="0"/>
        <c:axPos val="b"/>
        <c:majorGridlines>
          <c:spPr>
            <a:ln w="18818">
              <a:solidFill>
                <a:schemeClr val="tx1">
                  <a:tint val="75000"/>
                  <a:shade val="95000"/>
                  <a:satMod val="105000"/>
                  <a:alpha val="16000"/>
                </a:schemeClr>
              </a:solidFill>
            </a:ln>
          </c:spPr>
        </c:majorGridlines>
        <c:numFmt formatCode="General" sourceLinked="1"/>
        <c:majorTickMark val="out"/>
        <c:minorTickMark val="none"/>
        <c:tickLblPos val="nextTo"/>
        <c:spPr>
          <a:ln w="15682"/>
        </c:spPr>
        <c:txPr>
          <a:bodyPr/>
          <a:lstStyle/>
          <a:p>
            <a:pPr>
              <a:defRPr sz="900" b="1" baseline="0"/>
            </a:pPr>
            <a:endParaRPr lang="ru-RU"/>
          </a:p>
        </c:txPr>
        <c:crossAx val="186698368"/>
        <c:crosses val="autoZero"/>
        <c:crossBetween val="between"/>
      </c:valAx>
      <c:spPr>
        <a:noFill/>
        <a:ln w="25400">
          <a:noFill/>
        </a:ln>
      </c:spPr>
    </c:plotArea>
    <c:legend>
      <c:legendPos val="r"/>
      <c:legendEntry>
        <c:idx val="0"/>
        <c:txPr>
          <a:bodyPr/>
          <a:lstStyle/>
          <a:p>
            <a:pPr>
              <a:defRPr sz="1200" b="1" i="0" baseline="0">
                <a:solidFill>
                  <a:srgbClr val="3333FF"/>
                </a:solidFill>
              </a:defRPr>
            </a:pPr>
            <a:endParaRPr lang="ru-RU"/>
          </a:p>
        </c:txPr>
      </c:legendEntry>
      <c:legendEntry>
        <c:idx val="1"/>
        <c:txPr>
          <a:bodyPr/>
          <a:lstStyle/>
          <a:p>
            <a:pPr>
              <a:defRPr sz="1200" b="1" i="0" baseline="0">
                <a:solidFill>
                  <a:srgbClr val="FF0000"/>
                </a:solidFill>
              </a:defRPr>
            </a:pPr>
            <a:endParaRPr lang="ru-RU"/>
          </a:p>
        </c:txPr>
      </c:legendEntry>
      <c:layout>
        <c:manualLayout>
          <c:xMode val="edge"/>
          <c:yMode val="edge"/>
          <c:x val="1.9708438780855063E-2"/>
          <c:y val="0.83057209004255028"/>
          <c:w val="0.20300238367021858"/>
          <c:h val="0.12696830959487782"/>
        </c:manualLayout>
      </c:layout>
      <c:overlay val="0"/>
      <c:txPr>
        <a:bodyPr/>
        <a:lstStyle/>
        <a:p>
          <a:pPr>
            <a:defRPr sz="1200" b="1" i="0" baseline="0"/>
          </a:pPr>
          <a:endParaRPr lang="ru-RU"/>
        </a:p>
      </c:txPr>
    </c:legend>
    <c:plotVisOnly val="1"/>
    <c:dispBlanksAs val="gap"/>
    <c:showDLblsOverMax val="0"/>
  </c:chart>
  <c:txPr>
    <a:bodyPr/>
    <a:lstStyle/>
    <a:p>
      <a:pPr>
        <a:defRPr sz="1779"/>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jpeg"/><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diagrams/_rels/data5.xml.rels><?xml version="1.0" encoding="UTF-8" standalone="yes"?>
<Relationships xmlns="http://schemas.openxmlformats.org/package/2006/relationships"><Relationship Id="rId1" Type="http://schemas.openxmlformats.org/officeDocument/2006/relationships/slide" Target="../slides/slide10.xml"/></Relationships>
</file>

<file path=ppt/diagrams/_rels/data9.xml.rels><?xml version="1.0" encoding="UTF-8" standalone="yes"?>
<Relationships xmlns="http://schemas.openxmlformats.org/package/2006/relationships"><Relationship Id="rId1" Type="http://schemas.openxmlformats.org/officeDocument/2006/relationships/image" Target="../media/image37.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jpeg"/><Relationship Id="rId1" Type="http://schemas.openxmlformats.org/officeDocument/2006/relationships/image" Target="../media/image21.jpeg"/><Relationship Id="rId6" Type="http://schemas.openxmlformats.org/officeDocument/2006/relationships/image" Target="../media/image18.png"/><Relationship Id="rId5" Type="http://schemas.openxmlformats.org/officeDocument/2006/relationships/image" Target="../media/image20.jpeg"/><Relationship Id="rId4" Type="http://schemas.openxmlformats.org/officeDocument/2006/relationships/image" Target="../media/image22.png"/></Relationships>
</file>

<file path=ppt/diagrams/_rels/drawing9.xml.rels><?xml version="1.0" encoding="UTF-8" standalone="yes"?>
<Relationships xmlns="http://schemas.openxmlformats.org/package/2006/relationships"><Relationship Id="rId1" Type="http://schemas.openxmlformats.org/officeDocument/2006/relationships/image" Target="../media/image37.jpe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D8F049-9D6A-447D-9E7B-235426D29EBE}" type="doc">
      <dgm:prSet loTypeId="urn:microsoft.com/office/officeart/2005/8/layout/hList3" loCatId="list" qsTypeId="urn:microsoft.com/office/officeart/2005/8/quickstyle/simple3" qsCatId="simple" csTypeId="urn:microsoft.com/office/officeart/2005/8/colors/accent1_4" csCatId="accent1" phldr="1"/>
      <dgm:spPr/>
      <dgm:t>
        <a:bodyPr/>
        <a:lstStyle/>
        <a:p>
          <a:endParaRPr lang="ru-RU"/>
        </a:p>
      </dgm:t>
    </dgm:pt>
    <dgm:pt modelId="{216BBBCF-1EB8-4560-BCC7-9B743567694E}">
      <dgm:prSet phldrT="[Текст]"/>
      <dgm:spPr/>
      <dgm:t>
        <a:bodyPr/>
        <a:lstStyle/>
        <a:p>
          <a:r>
            <a:rPr lang="ru-RU">
              <a:solidFill>
                <a:schemeClr val="accent6">
                  <a:lumMod val="50000"/>
                </a:schemeClr>
              </a:solidFill>
            </a:rPr>
            <a:t>Местное самоуправление</a:t>
          </a:r>
          <a:endParaRPr lang="ru-RU" dirty="0">
            <a:solidFill>
              <a:schemeClr val="accent6">
                <a:lumMod val="50000"/>
              </a:schemeClr>
            </a:solidFill>
          </a:endParaRPr>
        </a:p>
      </dgm:t>
    </dgm:pt>
    <dgm:pt modelId="{9BAC1815-6364-42DE-A865-0DA89BDB8795}" type="parTrans" cxnId="{853BA32F-CCB2-42BB-8AF1-BE4262E08525}">
      <dgm:prSet/>
      <dgm:spPr/>
      <dgm:t>
        <a:bodyPr/>
        <a:lstStyle/>
        <a:p>
          <a:endParaRPr lang="ru-RU">
            <a:solidFill>
              <a:schemeClr val="accent6">
                <a:lumMod val="50000"/>
              </a:schemeClr>
            </a:solidFill>
          </a:endParaRPr>
        </a:p>
      </dgm:t>
    </dgm:pt>
    <dgm:pt modelId="{76CF7B0E-6894-460A-8504-FC780FFBDBC6}" type="sibTrans" cxnId="{853BA32F-CCB2-42BB-8AF1-BE4262E08525}">
      <dgm:prSet/>
      <dgm:spPr/>
      <dgm:t>
        <a:bodyPr/>
        <a:lstStyle/>
        <a:p>
          <a:endParaRPr lang="ru-RU">
            <a:solidFill>
              <a:schemeClr val="accent6">
                <a:lumMod val="50000"/>
              </a:schemeClr>
            </a:solidFill>
          </a:endParaRPr>
        </a:p>
      </dgm:t>
    </dgm:pt>
    <dgm:pt modelId="{A4FBFCB2-B8B7-43ED-A1C0-B1FBA748EBC8}">
      <dgm:prSet phldrT="[Текст]" custT="1"/>
      <dgm:spPr/>
      <dgm:t>
        <a:bodyPr/>
        <a:lstStyle/>
        <a:p>
          <a:r>
            <a:rPr lang="ru-RU" sz="1500" dirty="0">
              <a:solidFill>
                <a:schemeClr val="accent6">
                  <a:lumMod val="50000"/>
                </a:schemeClr>
              </a:solidFill>
            </a:rPr>
            <a:t>Бюджеты муниципальных районов</a:t>
          </a:r>
        </a:p>
      </dgm:t>
    </dgm:pt>
    <dgm:pt modelId="{135F50CF-0F78-4E2B-99EA-DBE340E8F459}" type="parTrans" cxnId="{A98C8C55-34E4-44E9-8058-62E1A6933553}">
      <dgm:prSet/>
      <dgm:spPr/>
      <dgm:t>
        <a:bodyPr/>
        <a:lstStyle/>
        <a:p>
          <a:endParaRPr lang="ru-RU">
            <a:solidFill>
              <a:schemeClr val="accent6">
                <a:lumMod val="50000"/>
              </a:schemeClr>
            </a:solidFill>
          </a:endParaRPr>
        </a:p>
      </dgm:t>
    </dgm:pt>
    <dgm:pt modelId="{AE5AA17E-5926-4BC5-A7F1-C96429C7C7DB}" type="sibTrans" cxnId="{A98C8C55-34E4-44E9-8058-62E1A6933553}">
      <dgm:prSet/>
      <dgm:spPr/>
      <dgm:t>
        <a:bodyPr/>
        <a:lstStyle/>
        <a:p>
          <a:endParaRPr lang="ru-RU">
            <a:solidFill>
              <a:schemeClr val="accent6">
                <a:lumMod val="50000"/>
              </a:schemeClr>
            </a:solidFill>
          </a:endParaRPr>
        </a:p>
      </dgm:t>
    </dgm:pt>
    <dgm:pt modelId="{369AF5C1-8FBC-4246-B151-7B6E82AFFE6A}">
      <dgm:prSet phldrT="[Текст]" custT="1"/>
      <dgm:spPr/>
      <dgm:t>
        <a:bodyPr/>
        <a:lstStyle/>
        <a:p>
          <a:r>
            <a:rPr lang="ru-RU" sz="1500" dirty="0">
              <a:solidFill>
                <a:schemeClr val="accent6">
                  <a:lumMod val="50000"/>
                </a:schemeClr>
              </a:solidFill>
            </a:rPr>
            <a:t>Бюджеты поселений    (городских и                                сельских)</a:t>
          </a:r>
        </a:p>
      </dgm:t>
    </dgm:pt>
    <dgm:pt modelId="{D0F70061-32E6-41CB-8C0D-451122DFE1C5}" type="parTrans" cxnId="{F5FB457A-D922-4878-A9A2-123329C0DCA8}">
      <dgm:prSet/>
      <dgm:spPr/>
      <dgm:t>
        <a:bodyPr/>
        <a:lstStyle/>
        <a:p>
          <a:endParaRPr lang="ru-RU">
            <a:solidFill>
              <a:schemeClr val="accent6">
                <a:lumMod val="50000"/>
              </a:schemeClr>
            </a:solidFill>
          </a:endParaRPr>
        </a:p>
      </dgm:t>
    </dgm:pt>
    <dgm:pt modelId="{BC4681E2-9090-4C9E-AD79-980AAD548151}" type="sibTrans" cxnId="{F5FB457A-D922-4878-A9A2-123329C0DCA8}">
      <dgm:prSet/>
      <dgm:spPr/>
      <dgm:t>
        <a:bodyPr/>
        <a:lstStyle/>
        <a:p>
          <a:endParaRPr lang="ru-RU">
            <a:solidFill>
              <a:schemeClr val="accent6">
                <a:lumMod val="50000"/>
              </a:schemeClr>
            </a:solidFill>
          </a:endParaRPr>
        </a:p>
      </dgm:t>
    </dgm:pt>
    <dgm:pt modelId="{64789320-3ABA-4A4E-B696-43F1430C1484}">
      <dgm:prSet phldrT="[Текст]"/>
      <dgm:spPr/>
      <dgm:t>
        <a:bodyPr/>
        <a:lstStyle/>
        <a:p>
          <a:endParaRPr lang="ru-RU">
            <a:solidFill>
              <a:schemeClr val="accent6">
                <a:lumMod val="50000"/>
              </a:schemeClr>
            </a:solidFill>
          </a:endParaRPr>
        </a:p>
      </dgm:t>
    </dgm:pt>
    <dgm:pt modelId="{13F50BAE-7F58-4920-BC44-A46CFCDF5F7C}" type="parTrans" cxnId="{DAE7B469-9E32-49BC-8C23-2FEA3241DDD1}">
      <dgm:prSet/>
      <dgm:spPr/>
      <dgm:t>
        <a:bodyPr/>
        <a:lstStyle/>
        <a:p>
          <a:endParaRPr lang="ru-RU">
            <a:solidFill>
              <a:schemeClr val="accent6">
                <a:lumMod val="50000"/>
              </a:schemeClr>
            </a:solidFill>
          </a:endParaRPr>
        </a:p>
      </dgm:t>
    </dgm:pt>
    <dgm:pt modelId="{29443074-5E50-4FBE-B745-EF6806CB1200}" type="sibTrans" cxnId="{DAE7B469-9E32-49BC-8C23-2FEA3241DDD1}">
      <dgm:prSet/>
      <dgm:spPr/>
      <dgm:t>
        <a:bodyPr/>
        <a:lstStyle/>
        <a:p>
          <a:endParaRPr lang="ru-RU">
            <a:solidFill>
              <a:schemeClr val="accent6">
                <a:lumMod val="50000"/>
              </a:schemeClr>
            </a:solidFill>
          </a:endParaRPr>
        </a:p>
      </dgm:t>
    </dgm:pt>
    <dgm:pt modelId="{19B8887B-81ED-4587-A822-D72607CB4931}">
      <dgm:prSet phldrT="[Текст]" custT="1"/>
      <dgm:spPr/>
      <dgm:t>
        <a:bodyPr/>
        <a:lstStyle/>
        <a:p>
          <a:r>
            <a:rPr lang="ru-RU" sz="1500" dirty="0">
              <a:solidFill>
                <a:schemeClr val="accent6">
                  <a:lumMod val="50000"/>
                </a:schemeClr>
              </a:solidFill>
            </a:rPr>
            <a:t>Бюджеты городских округов</a:t>
          </a:r>
        </a:p>
      </dgm:t>
    </dgm:pt>
    <dgm:pt modelId="{AA0BD75E-8905-48E4-9B42-3DDEB66D0000}" type="parTrans" cxnId="{73346898-B114-4FE7-982D-49B54AE7CF9B}">
      <dgm:prSet/>
      <dgm:spPr/>
      <dgm:t>
        <a:bodyPr/>
        <a:lstStyle/>
        <a:p>
          <a:endParaRPr lang="ru-RU">
            <a:solidFill>
              <a:schemeClr val="accent6">
                <a:lumMod val="50000"/>
              </a:schemeClr>
            </a:solidFill>
          </a:endParaRPr>
        </a:p>
      </dgm:t>
    </dgm:pt>
    <dgm:pt modelId="{76B8117E-2219-4B11-AACE-C71CF554CB7F}" type="sibTrans" cxnId="{73346898-B114-4FE7-982D-49B54AE7CF9B}">
      <dgm:prSet/>
      <dgm:spPr/>
      <dgm:t>
        <a:bodyPr/>
        <a:lstStyle/>
        <a:p>
          <a:endParaRPr lang="ru-RU">
            <a:solidFill>
              <a:schemeClr val="accent6">
                <a:lumMod val="50000"/>
              </a:schemeClr>
            </a:solidFill>
          </a:endParaRPr>
        </a:p>
      </dgm:t>
    </dgm:pt>
    <dgm:pt modelId="{04BDB77C-E374-4FA9-8107-5B0CEDD23DA6}">
      <dgm:prSet phldrT="[Текст]" custT="1"/>
      <dgm:spPr/>
      <dgm:t>
        <a:bodyPr/>
        <a:lstStyle/>
        <a:p>
          <a:r>
            <a:rPr lang="ru-RU" sz="1100" dirty="0">
              <a:solidFill>
                <a:schemeClr val="accent6">
                  <a:lumMod val="50000"/>
                </a:schemeClr>
              </a:solidFill>
            </a:rPr>
            <a:t>Бюджеты внутригородских муниципальных образований городов федерального значения</a:t>
          </a:r>
        </a:p>
      </dgm:t>
    </dgm:pt>
    <dgm:pt modelId="{7D344A85-09E5-427B-A8F4-CECA03CE2404}" type="parTrans" cxnId="{30763FBD-A12F-4A86-85A2-9A5A9D0A82DC}">
      <dgm:prSet/>
      <dgm:spPr/>
      <dgm:t>
        <a:bodyPr/>
        <a:lstStyle/>
        <a:p>
          <a:endParaRPr lang="ru-RU">
            <a:solidFill>
              <a:schemeClr val="accent6">
                <a:lumMod val="50000"/>
              </a:schemeClr>
            </a:solidFill>
          </a:endParaRPr>
        </a:p>
      </dgm:t>
    </dgm:pt>
    <dgm:pt modelId="{7E0FC98F-9019-499A-A45E-F718857E65BE}" type="sibTrans" cxnId="{30763FBD-A12F-4A86-85A2-9A5A9D0A82DC}">
      <dgm:prSet/>
      <dgm:spPr/>
      <dgm:t>
        <a:bodyPr/>
        <a:lstStyle/>
        <a:p>
          <a:endParaRPr lang="ru-RU">
            <a:solidFill>
              <a:schemeClr val="accent6">
                <a:lumMod val="50000"/>
              </a:schemeClr>
            </a:solidFill>
          </a:endParaRPr>
        </a:p>
      </dgm:t>
    </dgm:pt>
    <dgm:pt modelId="{B8938575-97A7-4FFC-BCD4-2648A4552625}" type="pres">
      <dgm:prSet presAssocID="{B9D8F049-9D6A-447D-9E7B-235426D29EBE}" presName="composite" presStyleCnt="0">
        <dgm:presLayoutVars>
          <dgm:chMax val="1"/>
          <dgm:dir/>
          <dgm:resizeHandles val="exact"/>
        </dgm:presLayoutVars>
      </dgm:prSet>
      <dgm:spPr/>
      <dgm:t>
        <a:bodyPr/>
        <a:lstStyle/>
        <a:p>
          <a:endParaRPr lang="ru-RU"/>
        </a:p>
      </dgm:t>
    </dgm:pt>
    <dgm:pt modelId="{BC4D84C3-3525-4BB2-8713-679AE4FCA59A}" type="pres">
      <dgm:prSet presAssocID="{216BBBCF-1EB8-4560-BCC7-9B743567694E}" presName="roof" presStyleLbl="dkBgShp" presStyleIdx="0" presStyleCnt="2" custLinFactNeighborX="-827"/>
      <dgm:spPr/>
      <dgm:t>
        <a:bodyPr/>
        <a:lstStyle/>
        <a:p>
          <a:endParaRPr lang="ru-RU"/>
        </a:p>
      </dgm:t>
    </dgm:pt>
    <dgm:pt modelId="{6536A7E5-E224-4AFF-B4CB-39D0C9AE4FFB}" type="pres">
      <dgm:prSet presAssocID="{216BBBCF-1EB8-4560-BCC7-9B743567694E}" presName="pillars" presStyleCnt="0"/>
      <dgm:spPr/>
    </dgm:pt>
    <dgm:pt modelId="{3A3E99AE-F6FF-4380-9034-20392F116346}" type="pres">
      <dgm:prSet presAssocID="{216BBBCF-1EB8-4560-BCC7-9B743567694E}" presName="pillar1" presStyleLbl="node1" presStyleIdx="0" presStyleCnt="4">
        <dgm:presLayoutVars>
          <dgm:bulletEnabled val="1"/>
        </dgm:presLayoutVars>
      </dgm:prSet>
      <dgm:spPr/>
      <dgm:t>
        <a:bodyPr/>
        <a:lstStyle/>
        <a:p>
          <a:endParaRPr lang="ru-RU"/>
        </a:p>
      </dgm:t>
    </dgm:pt>
    <dgm:pt modelId="{2B0CCD74-97E6-4E1B-8FAD-A120D54F7294}" type="pres">
      <dgm:prSet presAssocID="{369AF5C1-8FBC-4246-B151-7B6E82AFFE6A}" presName="pillarX" presStyleLbl="node1" presStyleIdx="1" presStyleCnt="4">
        <dgm:presLayoutVars>
          <dgm:bulletEnabled val="1"/>
        </dgm:presLayoutVars>
      </dgm:prSet>
      <dgm:spPr/>
      <dgm:t>
        <a:bodyPr/>
        <a:lstStyle/>
        <a:p>
          <a:endParaRPr lang="ru-RU"/>
        </a:p>
      </dgm:t>
    </dgm:pt>
    <dgm:pt modelId="{CF466E95-8010-4A2A-AD3F-1E8F4C61DC65}" type="pres">
      <dgm:prSet presAssocID="{19B8887B-81ED-4587-A822-D72607CB4931}" presName="pillarX" presStyleLbl="node1" presStyleIdx="2" presStyleCnt="4">
        <dgm:presLayoutVars>
          <dgm:bulletEnabled val="1"/>
        </dgm:presLayoutVars>
      </dgm:prSet>
      <dgm:spPr/>
      <dgm:t>
        <a:bodyPr/>
        <a:lstStyle/>
        <a:p>
          <a:endParaRPr lang="ru-RU"/>
        </a:p>
      </dgm:t>
    </dgm:pt>
    <dgm:pt modelId="{EBD7B4FA-9128-4BF8-8883-686F3400FF4C}" type="pres">
      <dgm:prSet presAssocID="{04BDB77C-E374-4FA9-8107-5B0CEDD23DA6}" presName="pillarX" presStyleLbl="node1" presStyleIdx="3" presStyleCnt="4">
        <dgm:presLayoutVars>
          <dgm:bulletEnabled val="1"/>
        </dgm:presLayoutVars>
      </dgm:prSet>
      <dgm:spPr/>
      <dgm:t>
        <a:bodyPr/>
        <a:lstStyle/>
        <a:p>
          <a:endParaRPr lang="ru-RU"/>
        </a:p>
      </dgm:t>
    </dgm:pt>
    <dgm:pt modelId="{210BE3D1-E0C1-43C9-9F89-8859751BECA0}" type="pres">
      <dgm:prSet presAssocID="{216BBBCF-1EB8-4560-BCC7-9B743567694E}" presName="base" presStyleLbl="dkBgShp" presStyleIdx="1" presStyleCnt="2"/>
      <dgm:spPr/>
    </dgm:pt>
  </dgm:ptLst>
  <dgm:cxnLst>
    <dgm:cxn modelId="{A98C8C55-34E4-44E9-8058-62E1A6933553}" srcId="{216BBBCF-1EB8-4560-BCC7-9B743567694E}" destId="{A4FBFCB2-B8B7-43ED-A1C0-B1FBA748EBC8}" srcOrd="0" destOrd="0" parTransId="{135F50CF-0F78-4E2B-99EA-DBE340E8F459}" sibTransId="{AE5AA17E-5926-4BC5-A7F1-C96429C7C7DB}"/>
    <dgm:cxn modelId="{DAE7B469-9E32-49BC-8C23-2FEA3241DDD1}" srcId="{B9D8F049-9D6A-447D-9E7B-235426D29EBE}" destId="{64789320-3ABA-4A4E-B696-43F1430C1484}" srcOrd="1" destOrd="0" parTransId="{13F50BAE-7F58-4920-BC44-A46CFCDF5F7C}" sibTransId="{29443074-5E50-4FBE-B745-EF6806CB1200}"/>
    <dgm:cxn modelId="{143EA681-2EDE-4F6C-ABB9-FAAFF5BA1993}" type="presOf" srcId="{19B8887B-81ED-4587-A822-D72607CB4931}" destId="{CF466E95-8010-4A2A-AD3F-1E8F4C61DC65}" srcOrd="0" destOrd="0" presId="urn:microsoft.com/office/officeart/2005/8/layout/hList3"/>
    <dgm:cxn modelId="{4511839E-F8D1-40D6-9CB6-6875153C4F72}" type="presOf" srcId="{A4FBFCB2-B8B7-43ED-A1C0-B1FBA748EBC8}" destId="{3A3E99AE-F6FF-4380-9034-20392F116346}" srcOrd="0" destOrd="0" presId="urn:microsoft.com/office/officeart/2005/8/layout/hList3"/>
    <dgm:cxn modelId="{853BA32F-CCB2-42BB-8AF1-BE4262E08525}" srcId="{B9D8F049-9D6A-447D-9E7B-235426D29EBE}" destId="{216BBBCF-1EB8-4560-BCC7-9B743567694E}" srcOrd="0" destOrd="0" parTransId="{9BAC1815-6364-42DE-A865-0DA89BDB8795}" sibTransId="{76CF7B0E-6894-460A-8504-FC780FFBDBC6}"/>
    <dgm:cxn modelId="{FB937E7C-3103-4D20-9C1C-46CD0C55ADA0}" type="presOf" srcId="{369AF5C1-8FBC-4246-B151-7B6E82AFFE6A}" destId="{2B0CCD74-97E6-4E1B-8FAD-A120D54F7294}" srcOrd="0" destOrd="0" presId="urn:microsoft.com/office/officeart/2005/8/layout/hList3"/>
    <dgm:cxn modelId="{73346898-B114-4FE7-982D-49B54AE7CF9B}" srcId="{216BBBCF-1EB8-4560-BCC7-9B743567694E}" destId="{19B8887B-81ED-4587-A822-D72607CB4931}" srcOrd="2" destOrd="0" parTransId="{AA0BD75E-8905-48E4-9B42-3DDEB66D0000}" sibTransId="{76B8117E-2219-4B11-AACE-C71CF554CB7F}"/>
    <dgm:cxn modelId="{30763FBD-A12F-4A86-85A2-9A5A9D0A82DC}" srcId="{216BBBCF-1EB8-4560-BCC7-9B743567694E}" destId="{04BDB77C-E374-4FA9-8107-5B0CEDD23DA6}" srcOrd="3" destOrd="0" parTransId="{7D344A85-09E5-427B-A8F4-CECA03CE2404}" sibTransId="{7E0FC98F-9019-499A-A45E-F718857E65BE}"/>
    <dgm:cxn modelId="{9E7270FA-4F31-4F2E-9845-70C3EE69FEA3}" type="presOf" srcId="{B9D8F049-9D6A-447D-9E7B-235426D29EBE}" destId="{B8938575-97A7-4FFC-BCD4-2648A4552625}" srcOrd="0" destOrd="0" presId="urn:microsoft.com/office/officeart/2005/8/layout/hList3"/>
    <dgm:cxn modelId="{F5FB457A-D922-4878-A9A2-123329C0DCA8}" srcId="{216BBBCF-1EB8-4560-BCC7-9B743567694E}" destId="{369AF5C1-8FBC-4246-B151-7B6E82AFFE6A}" srcOrd="1" destOrd="0" parTransId="{D0F70061-32E6-41CB-8C0D-451122DFE1C5}" sibTransId="{BC4681E2-9090-4C9E-AD79-980AAD548151}"/>
    <dgm:cxn modelId="{FDFB1839-6740-431E-A07A-1F26DA4E9F4F}" type="presOf" srcId="{216BBBCF-1EB8-4560-BCC7-9B743567694E}" destId="{BC4D84C3-3525-4BB2-8713-679AE4FCA59A}" srcOrd="0" destOrd="0" presId="urn:microsoft.com/office/officeart/2005/8/layout/hList3"/>
    <dgm:cxn modelId="{5481D871-BC94-42EB-A486-DCFFE8A33CCB}" type="presOf" srcId="{04BDB77C-E374-4FA9-8107-5B0CEDD23DA6}" destId="{EBD7B4FA-9128-4BF8-8883-686F3400FF4C}" srcOrd="0" destOrd="0" presId="urn:microsoft.com/office/officeart/2005/8/layout/hList3"/>
    <dgm:cxn modelId="{668B8048-9349-4F4E-9D1C-062CB27B9585}" type="presParOf" srcId="{B8938575-97A7-4FFC-BCD4-2648A4552625}" destId="{BC4D84C3-3525-4BB2-8713-679AE4FCA59A}" srcOrd="0" destOrd="0" presId="urn:microsoft.com/office/officeart/2005/8/layout/hList3"/>
    <dgm:cxn modelId="{68F0FD66-33E9-49D3-B84D-D41BDBF241D0}" type="presParOf" srcId="{B8938575-97A7-4FFC-BCD4-2648A4552625}" destId="{6536A7E5-E224-4AFF-B4CB-39D0C9AE4FFB}" srcOrd="1" destOrd="0" presId="urn:microsoft.com/office/officeart/2005/8/layout/hList3"/>
    <dgm:cxn modelId="{03CF18AB-BFCE-4B3C-9C3C-5080DAEFBD8C}" type="presParOf" srcId="{6536A7E5-E224-4AFF-B4CB-39D0C9AE4FFB}" destId="{3A3E99AE-F6FF-4380-9034-20392F116346}" srcOrd="0" destOrd="0" presId="urn:microsoft.com/office/officeart/2005/8/layout/hList3"/>
    <dgm:cxn modelId="{A7721E11-A303-45C4-B852-C72780743467}" type="presParOf" srcId="{6536A7E5-E224-4AFF-B4CB-39D0C9AE4FFB}" destId="{2B0CCD74-97E6-4E1B-8FAD-A120D54F7294}" srcOrd="1" destOrd="0" presId="urn:microsoft.com/office/officeart/2005/8/layout/hList3"/>
    <dgm:cxn modelId="{A1B339FE-3233-4F51-8269-C43723567EA3}" type="presParOf" srcId="{6536A7E5-E224-4AFF-B4CB-39D0C9AE4FFB}" destId="{CF466E95-8010-4A2A-AD3F-1E8F4C61DC65}" srcOrd="2" destOrd="0" presId="urn:microsoft.com/office/officeart/2005/8/layout/hList3"/>
    <dgm:cxn modelId="{B133A56A-513B-4EBF-A4D0-C2FEC5C12C46}" type="presParOf" srcId="{6536A7E5-E224-4AFF-B4CB-39D0C9AE4FFB}" destId="{EBD7B4FA-9128-4BF8-8883-686F3400FF4C}" srcOrd="3" destOrd="0" presId="urn:microsoft.com/office/officeart/2005/8/layout/hList3"/>
    <dgm:cxn modelId="{EA669B32-AE3A-4824-BF17-B03907F10903}" type="presParOf" srcId="{B8938575-97A7-4FFC-BCD4-2648A4552625}" destId="{210BE3D1-E0C1-43C9-9F89-8859751BECA0}"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E1E99AD-588E-42E2-BFA4-A86129786671}"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ru-RU"/>
        </a:p>
      </dgm:t>
    </dgm:pt>
    <dgm:pt modelId="{95F456EB-82E8-4D07-BC7B-BD9CC121120B}">
      <dgm:prSet phldrT="[Текст]" custT="1"/>
      <dgm:spPr/>
      <dgm:t>
        <a:bodyPr/>
        <a:lstStyle/>
        <a:p>
          <a:r>
            <a:rPr lang="ru-RU" sz="1800" b="1" dirty="0"/>
            <a:t>За основу приняты показатели прогноза социально-экономического развития Ярковского района скорректированные с учетом текущей экономической ситуации на момент фактического формирования бюджета</a:t>
          </a:r>
        </a:p>
      </dgm:t>
    </dgm:pt>
    <dgm:pt modelId="{B64C369E-2197-4F2C-9BDE-5686040ECC8B}" type="parTrans" cxnId="{C49FC640-DD2C-4BA1-8BC9-31020BA0726A}">
      <dgm:prSet/>
      <dgm:spPr/>
      <dgm:t>
        <a:bodyPr/>
        <a:lstStyle/>
        <a:p>
          <a:endParaRPr lang="ru-RU"/>
        </a:p>
      </dgm:t>
    </dgm:pt>
    <dgm:pt modelId="{156A1B14-C1F5-4FAB-B9CA-96E5E6C59013}" type="sibTrans" cxnId="{C49FC640-DD2C-4BA1-8BC9-31020BA0726A}">
      <dgm:prSet/>
      <dgm:spPr/>
      <dgm:t>
        <a:bodyPr/>
        <a:lstStyle/>
        <a:p>
          <a:endParaRPr lang="ru-RU"/>
        </a:p>
      </dgm:t>
    </dgm:pt>
    <dgm:pt modelId="{F94F3EBC-D75C-4413-B8F9-DE9CCF11967E}">
      <dgm:prSet phldrT="[Текст]" custT="1"/>
      <dgm:spPr/>
      <dgm:t>
        <a:bodyPr/>
        <a:lstStyle/>
        <a:p>
          <a:r>
            <a:rPr lang="ru-RU" sz="1800" b="1" dirty="0"/>
            <a:t>Учтены изменения бюджетного законодательства РФ</a:t>
          </a:r>
          <a:r>
            <a:rPr lang="ru-RU" sz="1800" dirty="0"/>
            <a:t> </a:t>
          </a:r>
          <a:r>
            <a:rPr lang="ru-RU" sz="1800" b="1" dirty="0"/>
            <a:t> </a:t>
          </a:r>
          <a:endParaRPr lang="ru-RU" sz="1800" b="1" dirty="0">
            <a:solidFill>
              <a:srgbClr val="FF0000"/>
            </a:solidFill>
          </a:endParaRPr>
        </a:p>
      </dgm:t>
    </dgm:pt>
    <dgm:pt modelId="{F1796590-1905-474F-ABCB-90420B0822E5}" type="parTrans" cxnId="{782475BF-D819-4850-A60F-8CFA21FB4F72}">
      <dgm:prSet/>
      <dgm:spPr/>
      <dgm:t>
        <a:bodyPr/>
        <a:lstStyle/>
        <a:p>
          <a:endParaRPr lang="ru-RU"/>
        </a:p>
      </dgm:t>
    </dgm:pt>
    <dgm:pt modelId="{A28AE943-480B-4351-83BC-2D43CA128191}" type="sibTrans" cxnId="{782475BF-D819-4850-A60F-8CFA21FB4F72}">
      <dgm:prSet/>
      <dgm:spPr/>
      <dgm:t>
        <a:bodyPr/>
        <a:lstStyle/>
        <a:p>
          <a:endParaRPr lang="ru-RU"/>
        </a:p>
      </dgm:t>
    </dgm:pt>
    <dgm:pt modelId="{91E65C7A-E6F0-4BC2-A8CC-019F9641527B}">
      <dgm:prSet phldrT="[Текст]" custT="1"/>
      <dgm:spPr/>
      <dgm:t>
        <a:bodyPr/>
        <a:lstStyle/>
        <a:p>
          <a:r>
            <a:rPr lang="ru-RU" sz="1800" b="1" dirty="0"/>
            <a:t>Учтена ожидаемая оценка поступлений налоговых и неналоговых доходов во все уровни бюджетов в 2019 году</a:t>
          </a:r>
        </a:p>
      </dgm:t>
    </dgm:pt>
    <dgm:pt modelId="{8ACAC14D-EFE9-4068-851F-E697ED4770F7}" type="parTrans" cxnId="{CC10B4B0-A022-45EE-8827-85AFBECB338D}">
      <dgm:prSet/>
      <dgm:spPr/>
      <dgm:t>
        <a:bodyPr/>
        <a:lstStyle/>
        <a:p>
          <a:endParaRPr lang="ru-RU"/>
        </a:p>
      </dgm:t>
    </dgm:pt>
    <dgm:pt modelId="{603F2ECB-A9C6-4571-BFFA-FB01A02E92D3}" type="sibTrans" cxnId="{CC10B4B0-A022-45EE-8827-85AFBECB338D}">
      <dgm:prSet/>
      <dgm:spPr/>
      <dgm:t>
        <a:bodyPr/>
        <a:lstStyle/>
        <a:p>
          <a:endParaRPr lang="ru-RU"/>
        </a:p>
      </dgm:t>
    </dgm:pt>
    <dgm:pt modelId="{1F4F0F5F-DA3D-42EA-80DC-49F53D93F500}">
      <dgm:prSet phldrT="[Текст]" custT="1"/>
      <dgm:spPr/>
      <dgm:t>
        <a:bodyPr/>
        <a:lstStyle/>
        <a:p>
          <a:r>
            <a:rPr lang="ru-RU" sz="1800" b="1" dirty="0"/>
            <a:t>Учтены изменения нормативов отчислений в местные бюджеты </a:t>
          </a:r>
        </a:p>
      </dgm:t>
    </dgm:pt>
    <dgm:pt modelId="{2591E8B3-DBD3-4960-BE01-2DA1A9518010}" type="parTrans" cxnId="{2C5FDA6C-E4A3-4387-9F4C-7B494779FB04}">
      <dgm:prSet/>
      <dgm:spPr/>
      <dgm:t>
        <a:bodyPr/>
        <a:lstStyle/>
        <a:p>
          <a:endParaRPr lang="ru-RU"/>
        </a:p>
      </dgm:t>
    </dgm:pt>
    <dgm:pt modelId="{920A4460-DB17-457C-B962-C1510F177C1A}" type="sibTrans" cxnId="{2C5FDA6C-E4A3-4387-9F4C-7B494779FB04}">
      <dgm:prSet/>
      <dgm:spPr/>
      <dgm:t>
        <a:bodyPr/>
        <a:lstStyle/>
        <a:p>
          <a:endParaRPr lang="ru-RU"/>
        </a:p>
      </dgm:t>
    </dgm:pt>
    <dgm:pt modelId="{A02A1376-E65E-491B-AA7F-D69E15DDF881}">
      <dgm:prSet phldrT="[Текст]" custT="1"/>
      <dgm:spPr/>
      <dgm:t>
        <a:bodyPr/>
        <a:lstStyle/>
        <a:p>
          <a:r>
            <a:rPr lang="ru-RU" sz="1800" b="1" dirty="0">
              <a:solidFill>
                <a:schemeClr val="tx1"/>
              </a:solidFill>
            </a:rPr>
            <a:t>Сохранены льготы по налоговым и неналоговым доходам</a:t>
          </a:r>
        </a:p>
      </dgm:t>
    </dgm:pt>
    <dgm:pt modelId="{B269D166-B8ED-4A6A-BE0B-18FC2C581E43}" type="parTrans" cxnId="{1252D98B-576F-45D3-8668-6ADF79B81585}">
      <dgm:prSet/>
      <dgm:spPr/>
      <dgm:t>
        <a:bodyPr/>
        <a:lstStyle/>
        <a:p>
          <a:endParaRPr lang="ru-RU"/>
        </a:p>
      </dgm:t>
    </dgm:pt>
    <dgm:pt modelId="{8015EB0A-8923-4F2B-B720-950618D07DBF}" type="sibTrans" cxnId="{1252D98B-576F-45D3-8668-6ADF79B81585}">
      <dgm:prSet/>
      <dgm:spPr/>
      <dgm:t>
        <a:bodyPr/>
        <a:lstStyle/>
        <a:p>
          <a:endParaRPr lang="ru-RU"/>
        </a:p>
      </dgm:t>
    </dgm:pt>
    <dgm:pt modelId="{ECAF43EF-053D-4A3B-9510-D58A0F97CC41}" type="pres">
      <dgm:prSet presAssocID="{7E1E99AD-588E-42E2-BFA4-A86129786671}" presName="compositeShape" presStyleCnt="0">
        <dgm:presLayoutVars>
          <dgm:dir/>
          <dgm:resizeHandles/>
        </dgm:presLayoutVars>
      </dgm:prSet>
      <dgm:spPr/>
      <dgm:t>
        <a:bodyPr/>
        <a:lstStyle/>
        <a:p>
          <a:endParaRPr lang="ru-RU"/>
        </a:p>
      </dgm:t>
    </dgm:pt>
    <dgm:pt modelId="{49C3E696-3C3B-4A8B-B85F-0A936A20E2F5}" type="pres">
      <dgm:prSet presAssocID="{7E1E99AD-588E-42E2-BFA4-A86129786671}" presName="pyramid" presStyleLbl="node1" presStyleIdx="0" presStyleCnt="1" custLinFactNeighborX="-16051" custLinFactNeighborY="1883"/>
      <dgm:spPr>
        <a:prstGeom prst="sun">
          <a:avLst/>
        </a:prstGeom>
      </dgm:spPr>
    </dgm:pt>
    <dgm:pt modelId="{CE6A6B8E-6D7D-4587-B0F0-7E301CBF0AC4}" type="pres">
      <dgm:prSet presAssocID="{7E1E99AD-588E-42E2-BFA4-A86129786671}" presName="theList" presStyleCnt="0"/>
      <dgm:spPr/>
    </dgm:pt>
    <dgm:pt modelId="{F3EAE733-1CF7-48D6-83FD-ED601BD503C8}" type="pres">
      <dgm:prSet presAssocID="{95F456EB-82E8-4D07-BC7B-BD9CC121120B}" presName="aNode" presStyleLbl="fgAcc1" presStyleIdx="0" presStyleCnt="5" custScaleX="195898" custScaleY="90889" custLinFactY="4391" custLinFactNeighborX="-535" custLinFactNeighborY="100000">
        <dgm:presLayoutVars>
          <dgm:bulletEnabled val="1"/>
        </dgm:presLayoutVars>
      </dgm:prSet>
      <dgm:spPr/>
      <dgm:t>
        <a:bodyPr/>
        <a:lstStyle/>
        <a:p>
          <a:endParaRPr lang="ru-RU"/>
        </a:p>
      </dgm:t>
    </dgm:pt>
    <dgm:pt modelId="{E4BC78B4-97E8-4178-8D4E-19A935F50548}" type="pres">
      <dgm:prSet presAssocID="{95F456EB-82E8-4D07-BC7B-BD9CC121120B}" presName="aSpace" presStyleCnt="0"/>
      <dgm:spPr/>
    </dgm:pt>
    <dgm:pt modelId="{DAF86DAB-7CD3-4BC9-8A0C-BBE87582B9D8}" type="pres">
      <dgm:prSet presAssocID="{F94F3EBC-D75C-4413-B8F9-DE9CCF11967E}" presName="aNode" presStyleLbl="fgAcc1" presStyleIdx="1" presStyleCnt="5" custScaleX="198039" custScaleY="42872" custLinFactY="16478" custLinFactNeighborX="14847" custLinFactNeighborY="100000">
        <dgm:presLayoutVars>
          <dgm:bulletEnabled val="1"/>
        </dgm:presLayoutVars>
      </dgm:prSet>
      <dgm:spPr/>
      <dgm:t>
        <a:bodyPr/>
        <a:lstStyle/>
        <a:p>
          <a:endParaRPr lang="ru-RU"/>
        </a:p>
      </dgm:t>
    </dgm:pt>
    <dgm:pt modelId="{5591E636-B58F-4D71-A530-548536FC8B76}" type="pres">
      <dgm:prSet presAssocID="{F94F3EBC-D75C-4413-B8F9-DE9CCF11967E}" presName="aSpace" presStyleCnt="0"/>
      <dgm:spPr/>
    </dgm:pt>
    <dgm:pt modelId="{30A5ADDA-2DC0-402B-B660-9D5AB610F0C0}" type="pres">
      <dgm:prSet presAssocID="{91E65C7A-E6F0-4BC2-A8CC-019F9641527B}" presName="aNode" presStyleLbl="fgAcc1" presStyleIdx="2" presStyleCnt="5" custScaleX="196968" custScaleY="93758" custLinFactY="26100" custLinFactNeighborX="0" custLinFactNeighborY="100000">
        <dgm:presLayoutVars>
          <dgm:bulletEnabled val="1"/>
        </dgm:presLayoutVars>
      </dgm:prSet>
      <dgm:spPr/>
      <dgm:t>
        <a:bodyPr/>
        <a:lstStyle/>
        <a:p>
          <a:endParaRPr lang="ru-RU"/>
        </a:p>
      </dgm:t>
    </dgm:pt>
    <dgm:pt modelId="{F54EC742-B861-4B2F-BE84-6729B9F3EAE8}" type="pres">
      <dgm:prSet presAssocID="{91E65C7A-E6F0-4BC2-A8CC-019F9641527B}" presName="aSpace" presStyleCnt="0"/>
      <dgm:spPr/>
    </dgm:pt>
    <dgm:pt modelId="{06D23EE5-40F9-459F-8909-3D4AF5485320}" type="pres">
      <dgm:prSet presAssocID="{1F4F0F5F-DA3D-42EA-80DC-49F53D93F500}" presName="aNode" presStyleLbl="fgAcc1" presStyleIdx="3" presStyleCnt="5" custScaleX="195898" custScaleY="41426" custLinFactY="29037" custLinFactNeighborX="-535" custLinFactNeighborY="100000">
        <dgm:presLayoutVars>
          <dgm:bulletEnabled val="1"/>
        </dgm:presLayoutVars>
      </dgm:prSet>
      <dgm:spPr/>
      <dgm:t>
        <a:bodyPr/>
        <a:lstStyle/>
        <a:p>
          <a:endParaRPr lang="ru-RU"/>
        </a:p>
      </dgm:t>
    </dgm:pt>
    <dgm:pt modelId="{567747F0-DA96-42B6-BC46-CB18760E2398}" type="pres">
      <dgm:prSet presAssocID="{1F4F0F5F-DA3D-42EA-80DC-49F53D93F500}" presName="aSpace" presStyleCnt="0"/>
      <dgm:spPr/>
    </dgm:pt>
    <dgm:pt modelId="{853221B9-74E3-4799-9ACD-D51A022A6DC6}" type="pres">
      <dgm:prSet presAssocID="{A02A1376-E65E-491B-AA7F-D69E15DDF881}" presName="aNode" presStyleLbl="fgAcc1" presStyleIdx="4" presStyleCnt="5" custScaleX="198039" custScaleY="52546" custLinFactY="32900" custLinFactNeighborX="-1253" custLinFactNeighborY="100000">
        <dgm:presLayoutVars>
          <dgm:bulletEnabled val="1"/>
        </dgm:presLayoutVars>
      </dgm:prSet>
      <dgm:spPr/>
      <dgm:t>
        <a:bodyPr/>
        <a:lstStyle/>
        <a:p>
          <a:endParaRPr lang="ru-RU"/>
        </a:p>
      </dgm:t>
    </dgm:pt>
    <dgm:pt modelId="{BC0E5318-6DF8-4934-8291-93F202EF1B64}" type="pres">
      <dgm:prSet presAssocID="{A02A1376-E65E-491B-AA7F-D69E15DDF881}" presName="aSpace" presStyleCnt="0"/>
      <dgm:spPr/>
    </dgm:pt>
  </dgm:ptLst>
  <dgm:cxnLst>
    <dgm:cxn modelId="{1CBBDFDF-6D4E-415D-A411-AF19EBD02237}" type="presOf" srcId="{F94F3EBC-D75C-4413-B8F9-DE9CCF11967E}" destId="{DAF86DAB-7CD3-4BC9-8A0C-BBE87582B9D8}" srcOrd="0" destOrd="0" presId="urn:microsoft.com/office/officeart/2005/8/layout/pyramid2"/>
    <dgm:cxn modelId="{2C5FDA6C-E4A3-4387-9F4C-7B494779FB04}" srcId="{7E1E99AD-588E-42E2-BFA4-A86129786671}" destId="{1F4F0F5F-DA3D-42EA-80DC-49F53D93F500}" srcOrd="3" destOrd="0" parTransId="{2591E8B3-DBD3-4960-BE01-2DA1A9518010}" sibTransId="{920A4460-DB17-457C-B962-C1510F177C1A}"/>
    <dgm:cxn modelId="{782475BF-D819-4850-A60F-8CFA21FB4F72}" srcId="{7E1E99AD-588E-42E2-BFA4-A86129786671}" destId="{F94F3EBC-D75C-4413-B8F9-DE9CCF11967E}" srcOrd="1" destOrd="0" parTransId="{F1796590-1905-474F-ABCB-90420B0822E5}" sibTransId="{A28AE943-480B-4351-83BC-2D43CA128191}"/>
    <dgm:cxn modelId="{CC10B4B0-A022-45EE-8827-85AFBECB338D}" srcId="{7E1E99AD-588E-42E2-BFA4-A86129786671}" destId="{91E65C7A-E6F0-4BC2-A8CC-019F9641527B}" srcOrd="2" destOrd="0" parTransId="{8ACAC14D-EFE9-4068-851F-E697ED4770F7}" sibTransId="{603F2ECB-A9C6-4571-BFFA-FB01A02E92D3}"/>
    <dgm:cxn modelId="{6427A5A8-19A3-49B6-8233-2BFAF6EC3C89}" type="presOf" srcId="{A02A1376-E65E-491B-AA7F-D69E15DDF881}" destId="{853221B9-74E3-4799-9ACD-D51A022A6DC6}" srcOrd="0" destOrd="0" presId="urn:microsoft.com/office/officeart/2005/8/layout/pyramid2"/>
    <dgm:cxn modelId="{6D00DD51-C7C4-4DB5-9883-EFF5CE183FEE}" type="presOf" srcId="{1F4F0F5F-DA3D-42EA-80DC-49F53D93F500}" destId="{06D23EE5-40F9-459F-8909-3D4AF5485320}" srcOrd="0" destOrd="0" presId="urn:microsoft.com/office/officeart/2005/8/layout/pyramid2"/>
    <dgm:cxn modelId="{6C5A1455-EE47-44BA-87D7-16E1C82D27C2}" type="presOf" srcId="{95F456EB-82E8-4D07-BC7B-BD9CC121120B}" destId="{F3EAE733-1CF7-48D6-83FD-ED601BD503C8}" srcOrd="0" destOrd="0" presId="urn:microsoft.com/office/officeart/2005/8/layout/pyramid2"/>
    <dgm:cxn modelId="{1252D98B-576F-45D3-8668-6ADF79B81585}" srcId="{7E1E99AD-588E-42E2-BFA4-A86129786671}" destId="{A02A1376-E65E-491B-AA7F-D69E15DDF881}" srcOrd="4" destOrd="0" parTransId="{B269D166-B8ED-4A6A-BE0B-18FC2C581E43}" sibTransId="{8015EB0A-8923-4F2B-B720-950618D07DBF}"/>
    <dgm:cxn modelId="{76CCA9BC-2093-445A-B030-390945F40A1B}" type="presOf" srcId="{7E1E99AD-588E-42E2-BFA4-A86129786671}" destId="{ECAF43EF-053D-4A3B-9510-D58A0F97CC41}" srcOrd="0" destOrd="0" presId="urn:microsoft.com/office/officeart/2005/8/layout/pyramid2"/>
    <dgm:cxn modelId="{C49FC640-DD2C-4BA1-8BC9-31020BA0726A}" srcId="{7E1E99AD-588E-42E2-BFA4-A86129786671}" destId="{95F456EB-82E8-4D07-BC7B-BD9CC121120B}" srcOrd="0" destOrd="0" parTransId="{B64C369E-2197-4F2C-9BDE-5686040ECC8B}" sibTransId="{156A1B14-C1F5-4FAB-B9CA-96E5E6C59013}"/>
    <dgm:cxn modelId="{EBF055E4-AC99-4EA7-B1D6-E60E69C4A101}" type="presOf" srcId="{91E65C7A-E6F0-4BC2-A8CC-019F9641527B}" destId="{30A5ADDA-2DC0-402B-B660-9D5AB610F0C0}" srcOrd="0" destOrd="0" presId="urn:microsoft.com/office/officeart/2005/8/layout/pyramid2"/>
    <dgm:cxn modelId="{029C09C5-98AA-43A4-B5EC-F27C029FE84F}" type="presParOf" srcId="{ECAF43EF-053D-4A3B-9510-D58A0F97CC41}" destId="{49C3E696-3C3B-4A8B-B85F-0A936A20E2F5}" srcOrd="0" destOrd="0" presId="urn:microsoft.com/office/officeart/2005/8/layout/pyramid2"/>
    <dgm:cxn modelId="{2A8AC5B3-B1AD-4099-BE44-EAE3D4AC11A3}" type="presParOf" srcId="{ECAF43EF-053D-4A3B-9510-D58A0F97CC41}" destId="{CE6A6B8E-6D7D-4587-B0F0-7E301CBF0AC4}" srcOrd="1" destOrd="0" presId="urn:microsoft.com/office/officeart/2005/8/layout/pyramid2"/>
    <dgm:cxn modelId="{EAF1C1BE-4242-4C66-B419-04556EEA189A}" type="presParOf" srcId="{CE6A6B8E-6D7D-4587-B0F0-7E301CBF0AC4}" destId="{F3EAE733-1CF7-48D6-83FD-ED601BD503C8}" srcOrd="0" destOrd="0" presId="urn:microsoft.com/office/officeart/2005/8/layout/pyramid2"/>
    <dgm:cxn modelId="{071E551A-47EA-444A-BADC-94DC7B0A0A61}" type="presParOf" srcId="{CE6A6B8E-6D7D-4587-B0F0-7E301CBF0AC4}" destId="{E4BC78B4-97E8-4178-8D4E-19A935F50548}" srcOrd="1" destOrd="0" presId="urn:microsoft.com/office/officeart/2005/8/layout/pyramid2"/>
    <dgm:cxn modelId="{C299B76D-4066-49F5-B4DB-66D438995440}" type="presParOf" srcId="{CE6A6B8E-6D7D-4587-B0F0-7E301CBF0AC4}" destId="{DAF86DAB-7CD3-4BC9-8A0C-BBE87582B9D8}" srcOrd="2" destOrd="0" presId="urn:microsoft.com/office/officeart/2005/8/layout/pyramid2"/>
    <dgm:cxn modelId="{B1CD942C-7BC8-4535-BFD9-5140F70BEB24}" type="presParOf" srcId="{CE6A6B8E-6D7D-4587-B0F0-7E301CBF0AC4}" destId="{5591E636-B58F-4D71-A530-548536FC8B76}" srcOrd="3" destOrd="0" presId="urn:microsoft.com/office/officeart/2005/8/layout/pyramid2"/>
    <dgm:cxn modelId="{EA1B848D-A71F-4EB1-89BD-B4C6F9BBFE2B}" type="presParOf" srcId="{CE6A6B8E-6D7D-4587-B0F0-7E301CBF0AC4}" destId="{30A5ADDA-2DC0-402B-B660-9D5AB610F0C0}" srcOrd="4" destOrd="0" presId="urn:microsoft.com/office/officeart/2005/8/layout/pyramid2"/>
    <dgm:cxn modelId="{762A743F-9D1E-4F13-B4EB-3B7D99E54A17}" type="presParOf" srcId="{CE6A6B8E-6D7D-4587-B0F0-7E301CBF0AC4}" destId="{F54EC742-B861-4B2F-BE84-6729B9F3EAE8}" srcOrd="5" destOrd="0" presId="urn:microsoft.com/office/officeart/2005/8/layout/pyramid2"/>
    <dgm:cxn modelId="{B618AD20-F84A-4A6D-BE90-511032554FCB}" type="presParOf" srcId="{CE6A6B8E-6D7D-4587-B0F0-7E301CBF0AC4}" destId="{06D23EE5-40F9-459F-8909-3D4AF5485320}" srcOrd="6" destOrd="0" presId="urn:microsoft.com/office/officeart/2005/8/layout/pyramid2"/>
    <dgm:cxn modelId="{F783CE8E-D26B-4759-B2F1-349A619D9227}" type="presParOf" srcId="{CE6A6B8E-6D7D-4587-B0F0-7E301CBF0AC4}" destId="{567747F0-DA96-42B6-BC46-CB18760E2398}" srcOrd="7" destOrd="0" presId="urn:microsoft.com/office/officeart/2005/8/layout/pyramid2"/>
    <dgm:cxn modelId="{375CFB45-3182-4511-A90E-6A35A9E6D22D}" type="presParOf" srcId="{CE6A6B8E-6D7D-4587-B0F0-7E301CBF0AC4}" destId="{853221B9-74E3-4799-9ACD-D51A022A6DC6}" srcOrd="8" destOrd="0" presId="urn:microsoft.com/office/officeart/2005/8/layout/pyramid2"/>
    <dgm:cxn modelId="{1FDB7264-32A6-4A84-8266-226B6EFDFC0F}" type="presParOf" srcId="{CE6A6B8E-6D7D-4587-B0F0-7E301CBF0AC4}" destId="{BC0E5318-6DF8-4934-8291-93F202EF1B64}"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1E99AD-588E-42E2-BFA4-A86129786671}"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ru-RU"/>
        </a:p>
      </dgm:t>
    </dgm:pt>
    <dgm:pt modelId="{95F456EB-82E8-4D07-BC7B-BD9CC121120B}">
      <dgm:prSet phldrT="[Текст]" custT="1"/>
      <dgm:spPr/>
      <dgm:t>
        <a:bodyPr/>
        <a:lstStyle/>
        <a:p>
          <a:r>
            <a:rPr lang="ru-RU" sz="1800" b="1" dirty="0"/>
            <a:t>Объем финансирования расходов, направленных на обеспечение текущей деятельности муниципального образования, запланирован в соответствии с фактическими объемами и установленными нормативами финансовых затрат с учетом индексов-дефляторов на коммунальные услуги </a:t>
          </a:r>
        </a:p>
        <a:p>
          <a:r>
            <a:rPr lang="ru-RU" sz="1800" b="1" dirty="0">
              <a:solidFill>
                <a:schemeClr val="tx1"/>
              </a:solidFill>
            </a:rPr>
            <a:t>(на 2020 год – 1,038; на 2021 год – 1,040; на 2022 год – 1,039)</a:t>
          </a:r>
        </a:p>
      </dgm:t>
    </dgm:pt>
    <dgm:pt modelId="{B64C369E-2197-4F2C-9BDE-5686040ECC8B}" type="parTrans" cxnId="{C49FC640-DD2C-4BA1-8BC9-31020BA0726A}">
      <dgm:prSet/>
      <dgm:spPr/>
      <dgm:t>
        <a:bodyPr/>
        <a:lstStyle/>
        <a:p>
          <a:endParaRPr lang="ru-RU"/>
        </a:p>
      </dgm:t>
    </dgm:pt>
    <dgm:pt modelId="{156A1B14-C1F5-4FAB-B9CA-96E5E6C59013}" type="sibTrans" cxnId="{C49FC640-DD2C-4BA1-8BC9-31020BA0726A}">
      <dgm:prSet/>
      <dgm:spPr/>
      <dgm:t>
        <a:bodyPr/>
        <a:lstStyle/>
        <a:p>
          <a:endParaRPr lang="ru-RU"/>
        </a:p>
      </dgm:t>
    </dgm:pt>
    <dgm:pt modelId="{F94F3EBC-D75C-4413-B8F9-DE9CCF11967E}">
      <dgm:prSet phldrT="[Текст]" custT="1"/>
      <dgm:spPr/>
      <dgm:t>
        <a:bodyPr/>
        <a:lstStyle/>
        <a:p>
          <a:r>
            <a:rPr lang="ru-RU" sz="1800" b="1" dirty="0"/>
            <a:t>Расходы на содержание органов местного самоуправления сформированы          с учетом нормативов формирования расходов на содержание органов местного самоуправления, установленных Правительством                         Тюменской области</a:t>
          </a:r>
          <a:endParaRPr lang="ru-RU" sz="1800" b="1" dirty="0">
            <a:solidFill>
              <a:srgbClr val="FF0000"/>
            </a:solidFill>
          </a:endParaRPr>
        </a:p>
      </dgm:t>
    </dgm:pt>
    <dgm:pt modelId="{F1796590-1905-474F-ABCB-90420B0822E5}" type="parTrans" cxnId="{782475BF-D819-4850-A60F-8CFA21FB4F72}">
      <dgm:prSet/>
      <dgm:spPr/>
      <dgm:t>
        <a:bodyPr/>
        <a:lstStyle/>
        <a:p>
          <a:endParaRPr lang="ru-RU"/>
        </a:p>
      </dgm:t>
    </dgm:pt>
    <dgm:pt modelId="{A28AE943-480B-4351-83BC-2D43CA128191}" type="sibTrans" cxnId="{782475BF-D819-4850-A60F-8CFA21FB4F72}">
      <dgm:prSet/>
      <dgm:spPr/>
      <dgm:t>
        <a:bodyPr/>
        <a:lstStyle/>
        <a:p>
          <a:endParaRPr lang="ru-RU"/>
        </a:p>
      </dgm:t>
    </dgm:pt>
    <dgm:pt modelId="{91E65C7A-E6F0-4BC2-A8CC-019F9641527B}">
      <dgm:prSet phldrT="[Текст]" custT="1"/>
      <dgm:spPr/>
      <dgm:t>
        <a:bodyPr/>
        <a:lstStyle/>
        <a:p>
          <a:r>
            <a:rPr lang="ru-RU" sz="1800" b="1" dirty="0">
              <a:solidFill>
                <a:schemeClr val="tx1"/>
              </a:solidFill>
            </a:rPr>
            <a:t>Сохранены дополнительные расходные обязательства, ежегодно принимаемые Думой Ярковского муниципального района</a:t>
          </a:r>
        </a:p>
      </dgm:t>
    </dgm:pt>
    <dgm:pt modelId="{8ACAC14D-EFE9-4068-851F-E697ED4770F7}" type="parTrans" cxnId="{CC10B4B0-A022-45EE-8827-85AFBECB338D}">
      <dgm:prSet/>
      <dgm:spPr/>
      <dgm:t>
        <a:bodyPr/>
        <a:lstStyle/>
        <a:p>
          <a:endParaRPr lang="ru-RU"/>
        </a:p>
      </dgm:t>
    </dgm:pt>
    <dgm:pt modelId="{603F2ECB-A9C6-4571-BFFA-FB01A02E92D3}" type="sibTrans" cxnId="{CC10B4B0-A022-45EE-8827-85AFBECB338D}">
      <dgm:prSet/>
      <dgm:spPr/>
      <dgm:t>
        <a:bodyPr/>
        <a:lstStyle/>
        <a:p>
          <a:endParaRPr lang="ru-RU"/>
        </a:p>
      </dgm:t>
    </dgm:pt>
    <dgm:pt modelId="{1F4F0F5F-DA3D-42EA-80DC-49F53D93F500}">
      <dgm:prSet phldrT="[Текст]" custT="1"/>
      <dgm:spPr/>
      <dgm:t>
        <a:bodyPr/>
        <a:lstStyle/>
        <a:p>
          <a:r>
            <a:rPr lang="ru-RU" sz="1800" b="1" dirty="0"/>
            <a:t>Расходы, осуществляемые за счет субвенций из областного бюджета, сформированы в соответствии с перечнем государственных полномочий                    и объемом ассигнований на их реализацию, предусмотренных в проекте закона Тюменской области об областном бюджете</a:t>
          </a:r>
        </a:p>
      </dgm:t>
    </dgm:pt>
    <dgm:pt modelId="{2591E8B3-DBD3-4960-BE01-2DA1A9518010}" type="parTrans" cxnId="{2C5FDA6C-E4A3-4387-9F4C-7B494779FB04}">
      <dgm:prSet/>
      <dgm:spPr/>
      <dgm:t>
        <a:bodyPr/>
        <a:lstStyle/>
        <a:p>
          <a:endParaRPr lang="ru-RU"/>
        </a:p>
      </dgm:t>
    </dgm:pt>
    <dgm:pt modelId="{920A4460-DB17-457C-B962-C1510F177C1A}" type="sibTrans" cxnId="{2C5FDA6C-E4A3-4387-9F4C-7B494779FB04}">
      <dgm:prSet/>
      <dgm:spPr/>
      <dgm:t>
        <a:bodyPr/>
        <a:lstStyle/>
        <a:p>
          <a:endParaRPr lang="ru-RU"/>
        </a:p>
      </dgm:t>
    </dgm:pt>
    <dgm:pt modelId="{ECAF43EF-053D-4A3B-9510-D58A0F97CC41}" type="pres">
      <dgm:prSet presAssocID="{7E1E99AD-588E-42E2-BFA4-A86129786671}" presName="compositeShape" presStyleCnt="0">
        <dgm:presLayoutVars>
          <dgm:dir/>
          <dgm:resizeHandles/>
        </dgm:presLayoutVars>
      </dgm:prSet>
      <dgm:spPr/>
      <dgm:t>
        <a:bodyPr/>
        <a:lstStyle/>
        <a:p>
          <a:endParaRPr lang="ru-RU"/>
        </a:p>
      </dgm:t>
    </dgm:pt>
    <dgm:pt modelId="{49C3E696-3C3B-4A8B-B85F-0A936A20E2F5}" type="pres">
      <dgm:prSet presAssocID="{7E1E99AD-588E-42E2-BFA4-A86129786671}" presName="pyramid" presStyleLbl="node1" presStyleIdx="0" presStyleCnt="1" custLinFactNeighborX="5695" custLinFactNeighborY="741"/>
      <dgm:spPr>
        <a:prstGeom prst="sun">
          <a:avLst/>
        </a:prstGeom>
      </dgm:spPr>
    </dgm:pt>
    <dgm:pt modelId="{CE6A6B8E-6D7D-4587-B0F0-7E301CBF0AC4}" type="pres">
      <dgm:prSet presAssocID="{7E1E99AD-588E-42E2-BFA4-A86129786671}" presName="theList" presStyleCnt="0"/>
      <dgm:spPr/>
    </dgm:pt>
    <dgm:pt modelId="{F3EAE733-1CF7-48D6-83FD-ED601BD503C8}" type="pres">
      <dgm:prSet presAssocID="{95F456EB-82E8-4D07-BC7B-BD9CC121120B}" presName="aNode" presStyleLbl="fgAcc1" presStyleIdx="0" presStyleCnt="4" custScaleX="195898" custScaleY="119387" custLinFactY="15048" custLinFactNeighborY="100000">
        <dgm:presLayoutVars>
          <dgm:bulletEnabled val="1"/>
        </dgm:presLayoutVars>
      </dgm:prSet>
      <dgm:spPr/>
      <dgm:t>
        <a:bodyPr/>
        <a:lstStyle/>
        <a:p>
          <a:endParaRPr lang="ru-RU"/>
        </a:p>
      </dgm:t>
    </dgm:pt>
    <dgm:pt modelId="{E4BC78B4-97E8-4178-8D4E-19A935F50548}" type="pres">
      <dgm:prSet presAssocID="{95F456EB-82E8-4D07-BC7B-BD9CC121120B}" presName="aSpace" presStyleCnt="0"/>
      <dgm:spPr/>
    </dgm:pt>
    <dgm:pt modelId="{DAF86DAB-7CD3-4BC9-8A0C-BBE87582B9D8}" type="pres">
      <dgm:prSet presAssocID="{F94F3EBC-D75C-4413-B8F9-DE9CCF11967E}" presName="aNode" presStyleLbl="fgAcc1" presStyleIdx="1" presStyleCnt="4" custScaleX="198039" custScaleY="94566" custLinFactY="15048" custLinFactNeighborY="100000">
        <dgm:presLayoutVars>
          <dgm:bulletEnabled val="1"/>
        </dgm:presLayoutVars>
      </dgm:prSet>
      <dgm:spPr/>
      <dgm:t>
        <a:bodyPr/>
        <a:lstStyle/>
        <a:p>
          <a:endParaRPr lang="ru-RU"/>
        </a:p>
      </dgm:t>
    </dgm:pt>
    <dgm:pt modelId="{5591E636-B58F-4D71-A530-548536FC8B76}" type="pres">
      <dgm:prSet presAssocID="{F94F3EBC-D75C-4413-B8F9-DE9CCF11967E}" presName="aSpace" presStyleCnt="0"/>
      <dgm:spPr/>
    </dgm:pt>
    <dgm:pt modelId="{30A5ADDA-2DC0-402B-B660-9D5AB610F0C0}" type="pres">
      <dgm:prSet presAssocID="{91E65C7A-E6F0-4BC2-A8CC-019F9641527B}" presName="aNode" presStyleLbl="fgAcc1" presStyleIdx="2" presStyleCnt="4" custScaleX="196968" custScaleY="53059" custLinFactY="12075" custLinFactNeighborX="0" custLinFactNeighborY="100000">
        <dgm:presLayoutVars>
          <dgm:bulletEnabled val="1"/>
        </dgm:presLayoutVars>
      </dgm:prSet>
      <dgm:spPr/>
      <dgm:t>
        <a:bodyPr/>
        <a:lstStyle/>
        <a:p>
          <a:endParaRPr lang="ru-RU"/>
        </a:p>
      </dgm:t>
    </dgm:pt>
    <dgm:pt modelId="{F54EC742-B861-4B2F-BE84-6729B9F3EAE8}" type="pres">
      <dgm:prSet presAssocID="{91E65C7A-E6F0-4BC2-A8CC-019F9641527B}" presName="aSpace" presStyleCnt="0"/>
      <dgm:spPr/>
    </dgm:pt>
    <dgm:pt modelId="{06D23EE5-40F9-459F-8909-3D4AF5485320}" type="pres">
      <dgm:prSet presAssocID="{1F4F0F5F-DA3D-42EA-80DC-49F53D93F500}" presName="aNode" presStyleLbl="fgAcc1" presStyleIdx="3" presStyleCnt="4" custScaleX="195898" custScaleY="101128" custLinFactY="15048" custLinFactNeighborY="100000">
        <dgm:presLayoutVars>
          <dgm:bulletEnabled val="1"/>
        </dgm:presLayoutVars>
      </dgm:prSet>
      <dgm:spPr/>
      <dgm:t>
        <a:bodyPr/>
        <a:lstStyle/>
        <a:p>
          <a:endParaRPr lang="ru-RU"/>
        </a:p>
      </dgm:t>
    </dgm:pt>
    <dgm:pt modelId="{567747F0-DA96-42B6-BC46-CB18760E2398}" type="pres">
      <dgm:prSet presAssocID="{1F4F0F5F-DA3D-42EA-80DC-49F53D93F500}" presName="aSpace" presStyleCnt="0"/>
      <dgm:spPr/>
    </dgm:pt>
  </dgm:ptLst>
  <dgm:cxnLst>
    <dgm:cxn modelId="{782475BF-D819-4850-A60F-8CFA21FB4F72}" srcId="{7E1E99AD-588E-42E2-BFA4-A86129786671}" destId="{F94F3EBC-D75C-4413-B8F9-DE9CCF11967E}" srcOrd="1" destOrd="0" parTransId="{F1796590-1905-474F-ABCB-90420B0822E5}" sibTransId="{A28AE943-480B-4351-83BC-2D43CA128191}"/>
    <dgm:cxn modelId="{02E8BCD4-3CBD-480B-AEDD-E38AB37E4392}" type="presOf" srcId="{91E65C7A-E6F0-4BC2-A8CC-019F9641527B}" destId="{30A5ADDA-2DC0-402B-B660-9D5AB610F0C0}" srcOrd="0" destOrd="0" presId="urn:microsoft.com/office/officeart/2005/8/layout/pyramid2"/>
    <dgm:cxn modelId="{C49FC640-DD2C-4BA1-8BC9-31020BA0726A}" srcId="{7E1E99AD-588E-42E2-BFA4-A86129786671}" destId="{95F456EB-82E8-4D07-BC7B-BD9CC121120B}" srcOrd="0" destOrd="0" parTransId="{B64C369E-2197-4F2C-9BDE-5686040ECC8B}" sibTransId="{156A1B14-C1F5-4FAB-B9CA-96E5E6C59013}"/>
    <dgm:cxn modelId="{A81FE86C-07F4-4C9E-83BE-B889EFFA9C38}" type="presOf" srcId="{7E1E99AD-588E-42E2-BFA4-A86129786671}" destId="{ECAF43EF-053D-4A3B-9510-D58A0F97CC41}" srcOrd="0" destOrd="0" presId="urn:microsoft.com/office/officeart/2005/8/layout/pyramid2"/>
    <dgm:cxn modelId="{2C5FDA6C-E4A3-4387-9F4C-7B494779FB04}" srcId="{7E1E99AD-588E-42E2-BFA4-A86129786671}" destId="{1F4F0F5F-DA3D-42EA-80DC-49F53D93F500}" srcOrd="3" destOrd="0" parTransId="{2591E8B3-DBD3-4960-BE01-2DA1A9518010}" sibTransId="{920A4460-DB17-457C-B962-C1510F177C1A}"/>
    <dgm:cxn modelId="{08651922-6678-4B1C-846C-222423DEB18E}" type="presOf" srcId="{1F4F0F5F-DA3D-42EA-80DC-49F53D93F500}" destId="{06D23EE5-40F9-459F-8909-3D4AF5485320}" srcOrd="0" destOrd="0" presId="urn:microsoft.com/office/officeart/2005/8/layout/pyramid2"/>
    <dgm:cxn modelId="{CC10B4B0-A022-45EE-8827-85AFBECB338D}" srcId="{7E1E99AD-588E-42E2-BFA4-A86129786671}" destId="{91E65C7A-E6F0-4BC2-A8CC-019F9641527B}" srcOrd="2" destOrd="0" parTransId="{8ACAC14D-EFE9-4068-851F-E697ED4770F7}" sibTransId="{603F2ECB-A9C6-4571-BFFA-FB01A02E92D3}"/>
    <dgm:cxn modelId="{D0E7B00C-0AF0-41A0-828B-D5E2259AEA57}" type="presOf" srcId="{F94F3EBC-D75C-4413-B8F9-DE9CCF11967E}" destId="{DAF86DAB-7CD3-4BC9-8A0C-BBE87582B9D8}" srcOrd="0" destOrd="0" presId="urn:microsoft.com/office/officeart/2005/8/layout/pyramid2"/>
    <dgm:cxn modelId="{23477F7C-B2BE-4600-B7FB-4F3839BE0FB4}" type="presOf" srcId="{95F456EB-82E8-4D07-BC7B-BD9CC121120B}" destId="{F3EAE733-1CF7-48D6-83FD-ED601BD503C8}" srcOrd="0" destOrd="0" presId="urn:microsoft.com/office/officeart/2005/8/layout/pyramid2"/>
    <dgm:cxn modelId="{11F01C75-1183-45DC-9625-06B027F40053}" type="presParOf" srcId="{ECAF43EF-053D-4A3B-9510-D58A0F97CC41}" destId="{49C3E696-3C3B-4A8B-B85F-0A936A20E2F5}" srcOrd="0" destOrd="0" presId="urn:microsoft.com/office/officeart/2005/8/layout/pyramid2"/>
    <dgm:cxn modelId="{16CDB72A-CCE1-4078-9A84-375D576B54C1}" type="presParOf" srcId="{ECAF43EF-053D-4A3B-9510-D58A0F97CC41}" destId="{CE6A6B8E-6D7D-4587-B0F0-7E301CBF0AC4}" srcOrd="1" destOrd="0" presId="urn:microsoft.com/office/officeart/2005/8/layout/pyramid2"/>
    <dgm:cxn modelId="{F02ADB2F-7E5A-4603-9F9F-379528E96A18}" type="presParOf" srcId="{CE6A6B8E-6D7D-4587-B0F0-7E301CBF0AC4}" destId="{F3EAE733-1CF7-48D6-83FD-ED601BD503C8}" srcOrd="0" destOrd="0" presId="urn:microsoft.com/office/officeart/2005/8/layout/pyramid2"/>
    <dgm:cxn modelId="{15C88482-594F-40CB-9725-3BE1E05EB503}" type="presParOf" srcId="{CE6A6B8E-6D7D-4587-B0F0-7E301CBF0AC4}" destId="{E4BC78B4-97E8-4178-8D4E-19A935F50548}" srcOrd="1" destOrd="0" presId="urn:microsoft.com/office/officeart/2005/8/layout/pyramid2"/>
    <dgm:cxn modelId="{E52332C6-1F1E-4E94-8FC2-277001093786}" type="presParOf" srcId="{CE6A6B8E-6D7D-4587-B0F0-7E301CBF0AC4}" destId="{DAF86DAB-7CD3-4BC9-8A0C-BBE87582B9D8}" srcOrd="2" destOrd="0" presId="urn:microsoft.com/office/officeart/2005/8/layout/pyramid2"/>
    <dgm:cxn modelId="{B012C067-18D1-43F6-BA07-7B38C6632F9B}" type="presParOf" srcId="{CE6A6B8E-6D7D-4587-B0F0-7E301CBF0AC4}" destId="{5591E636-B58F-4D71-A530-548536FC8B76}" srcOrd="3" destOrd="0" presId="urn:microsoft.com/office/officeart/2005/8/layout/pyramid2"/>
    <dgm:cxn modelId="{A56B832E-1A4A-436E-909D-93F0FFB61155}" type="presParOf" srcId="{CE6A6B8E-6D7D-4587-B0F0-7E301CBF0AC4}" destId="{30A5ADDA-2DC0-402B-B660-9D5AB610F0C0}" srcOrd="4" destOrd="0" presId="urn:microsoft.com/office/officeart/2005/8/layout/pyramid2"/>
    <dgm:cxn modelId="{FC48F49E-A60B-47BE-9202-85BA1AFE5735}" type="presParOf" srcId="{CE6A6B8E-6D7D-4587-B0F0-7E301CBF0AC4}" destId="{F54EC742-B861-4B2F-BE84-6729B9F3EAE8}" srcOrd="5" destOrd="0" presId="urn:microsoft.com/office/officeart/2005/8/layout/pyramid2"/>
    <dgm:cxn modelId="{621AEDA5-D165-44DF-B912-41278B5B288B}" type="presParOf" srcId="{CE6A6B8E-6D7D-4587-B0F0-7E301CBF0AC4}" destId="{06D23EE5-40F9-459F-8909-3D4AF5485320}" srcOrd="6" destOrd="0" presId="urn:microsoft.com/office/officeart/2005/8/layout/pyramid2"/>
    <dgm:cxn modelId="{B7A0A036-F58C-4A6E-BC1E-6CB06D6C410F}" type="presParOf" srcId="{CE6A6B8E-6D7D-4587-B0F0-7E301CBF0AC4}" destId="{567747F0-DA96-42B6-BC46-CB18760E2398}"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099624-385A-4986-82E4-0E5D9C98A0E7}"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ru-RU"/>
        </a:p>
      </dgm:t>
    </dgm:pt>
    <dgm:pt modelId="{6169FC09-F7D6-4AD2-8F4F-ECBA44AC97C9}">
      <dgm:prSet phldrT="[Текст]" custT="1"/>
      <dgm:spPr/>
      <dgm:t>
        <a:bodyPr/>
        <a:lstStyle/>
        <a:p>
          <a:r>
            <a:rPr lang="ru-RU" sz="1600" b="0" dirty="0">
              <a:latin typeface="Arial" panose="020B0604020202020204" pitchFamily="34" charset="0"/>
              <a:cs typeface="Arial" panose="020B0604020202020204" pitchFamily="34" charset="0"/>
            </a:rPr>
            <a:t>все налоги, поступление которых предусмотрено налоговым законодательством </a:t>
          </a:r>
        </a:p>
      </dgm:t>
    </dgm:pt>
    <dgm:pt modelId="{59BDE913-D620-4B74-982C-00C6373F1F32}" type="parTrans" cxnId="{89B009AC-EA30-457C-957F-CD546E1DFEDB}">
      <dgm:prSet/>
      <dgm:spPr/>
      <dgm:t>
        <a:bodyPr/>
        <a:lstStyle/>
        <a:p>
          <a:endParaRPr lang="ru-RU"/>
        </a:p>
      </dgm:t>
    </dgm:pt>
    <dgm:pt modelId="{BB2467F6-3F46-4F25-A923-E90EFDDB55B4}" type="sibTrans" cxnId="{89B009AC-EA30-457C-957F-CD546E1DFEDB}">
      <dgm:prSet/>
      <dgm:spPr/>
      <dgm:t>
        <a:bodyPr/>
        <a:lstStyle/>
        <a:p>
          <a:endParaRPr lang="ru-RU"/>
        </a:p>
      </dgm:t>
    </dgm:pt>
    <dgm:pt modelId="{FAFB91DF-8E82-4232-B643-EB2C65F35758}">
      <dgm:prSet phldrT="[Текст]" custT="1"/>
      <dgm:spPr>
        <a:gradFill rotWithShape="0">
          <a:gsLst>
            <a:gs pos="100000">
              <a:srgbClr val="0070C0"/>
            </a:gs>
            <a:gs pos="100000">
              <a:srgbClr val="85C2FF"/>
            </a:gs>
            <a:gs pos="12000">
              <a:srgbClr val="C4D6EB"/>
            </a:gs>
            <a:gs pos="0">
              <a:srgbClr val="FFEBFA"/>
            </a:gs>
          </a:gsLst>
          <a:lin ang="5400000" scaled="0"/>
        </a:gradFill>
        <a:ln>
          <a:solidFill>
            <a:schemeClr val="accent1">
              <a:lumMod val="75000"/>
            </a:schemeClr>
          </a:solidFill>
        </a:ln>
      </dgm:spPr>
      <dgm:t>
        <a:bodyPr/>
        <a:lstStyle/>
        <a:p>
          <a:r>
            <a:rPr lang="ru-RU" sz="1900" b="1" dirty="0">
              <a:latin typeface="Arial Black" panose="020B0A04020102020204" pitchFamily="34" charset="0"/>
            </a:rPr>
            <a:t>Неналоговые доходы</a:t>
          </a:r>
        </a:p>
      </dgm:t>
    </dgm:pt>
    <dgm:pt modelId="{8601CCB7-480F-4725-8427-50994A0CAF8A}" type="parTrans" cxnId="{A64E8EE3-1B19-4E31-87FE-8D5D48664452}">
      <dgm:prSet/>
      <dgm:spPr/>
      <dgm:t>
        <a:bodyPr/>
        <a:lstStyle/>
        <a:p>
          <a:endParaRPr lang="ru-RU"/>
        </a:p>
      </dgm:t>
    </dgm:pt>
    <dgm:pt modelId="{CD0DF084-EE2A-4B59-BFA0-E9899D9FE9B6}" type="sibTrans" cxnId="{A64E8EE3-1B19-4E31-87FE-8D5D48664452}">
      <dgm:prSet/>
      <dgm:spPr/>
      <dgm:t>
        <a:bodyPr/>
        <a:lstStyle/>
        <a:p>
          <a:endParaRPr lang="ru-RU"/>
        </a:p>
      </dgm:t>
    </dgm:pt>
    <dgm:pt modelId="{895E9B4E-4E3B-4D5E-983C-8409BC063ADB}">
      <dgm:prSet phldrT="[Текст]" custT="1"/>
      <dgm:spPr/>
      <dgm:t>
        <a:bodyPr/>
        <a:lstStyle/>
        <a:p>
          <a:r>
            <a:rPr lang="ru-RU" sz="1600" dirty="0">
              <a:latin typeface="Arial" panose="020B0604020202020204" pitchFamily="34" charset="0"/>
              <a:cs typeface="Arial" panose="020B0604020202020204" pitchFamily="34" charset="0"/>
            </a:rPr>
            <a:t>платежи от использования и реализации  муниципального имущества, платежи за пользование природными ресурсами, доходы от предоставления различных видов услуг, а также иные платежи в виде штрафов, санкций за нарушение законодательства</a:t>
          </a:r>
        </a:p>
      </dgm:t>
    </dgm:pt>
    <dgm:pt modelId="{8DCD91B1-7DD0-4459-BF2C-C9E373EA0548}" type="parTrans" cxnId="{C7D56C0F-6168-428B-8567-65C8BD6D6C54}">
      <dgm:prSet/>
      <dgm:spPr/>
      <dgm:t>
        <a:bodyPr/>
        <a:lstStyle/>
        <a:p>
          <a:endParaRPr lang="ru-RU"/>
        </a:p>
      </dgm:t>
    </dgm:pt>
    <dgm:pt modelId="{1F06A38F-98B5-4EAD-BFA7-9A26F07903D7}" type="sibTrans" cxnId="{C7D56C0F-6168-428B-8567-65C8BD6D6C54}">
      <dgm:prSet/>
      <dgm:spPr/>
      <dgm:t>
        <a:bodyPr/>
        <a:lstStyle/>
        <a:p>
          <a:endParaRPr lang="ru-RU"/>
        </a:p>
      </dgm:t>
    </dgm:pt>
    <dgm:pt modelId="{C9AB00C8-6DB2-4FC1-ACBE-24A57862FF95}">
      <dgm:prSet phldrT="[Текст]" custT="1"/>
      <dgm:spPr>
        <a:gradFill rotWithShape="0">
          <a:gsLst>
            <a:gs pos="100000">
              <a:srgbClr val="0070C0"/>
            </a:gs>
            <a:gs pos="100000">
              <a:srgbClr val="85C2FF"/>
            </a:gs>
            <a:gs pos="12000">
              <a:srgbClr val="C4D6EB"/>
            </a:gs>
            <a:gs pos="0">
              <a:srgbClr val="FFEBFA"/>
            </a:gs>
          </a:gsLst>
          <a:lin ang="5400000" scaled="0"/>
        </a:gradFill>
        <a:ln>
          <a:solidFill>
            <a:schemeClr val="accent1">
              <a:lumMod val="75000"/>
            </a:schemeClr>
          </a:solidFill>
        </a:ln>
      </dgm:spPr>
      <dgm:t>
        <a:bodyPr/>
        <a:lstStyle/>
        <a:p>
          <a:r>
            <a:rPr lang="ru-RU" sz="1900" b="1" dirty="0">
              <a:latin typeface="Arial Black" panose="020B0A04020102020204" pitchFamily="34" charset="0"/>
            </a:rPr>
            <a:t>Безвозмездные поступления</a:t>
          </a:r>
        </a:p>
      </dgm:t>
    </dgm:pt>
    <dgm:pt modelId="{AC1BFFBE-5200-44E3-86C7-D1B00A88E30D}" type="parTrans" cxnId="{8BEF99E5-3E0C-4F7D-8512-857C60A1FAE8}">
      <dgm:prSet/>
      <dgm:spPr/>
      <dgm:t>
        <a:bodyPr/>
        <a:lstStyle/>
        <a:p>
          <a:endParaRPr lang="ru-RU"/>
        </a:p>
      </dgm:t>
    </dgm:pt>
    <dgm:pt modelId="{4FEBF62B-D37B-4104-8B91-E5779FB43924}" type="sibTrans" cxnId="{8BEF99E5-3E0C-4F7D-8512-857C60A1FAE8}">
      <dgm:prSet/>
      <dgm:spPr/>
      <dgm:t>
        <a:bodyPr/>
        <a:lstStyle/>
        <a:p>
          <a:endParaRPr lang="ru-RU"/>
        </a:p>
      </dgm:t>
    </dgm:pt>
    <dgm:pt modelId="{22A1FCC8-3861-4DD0-AAB6-70E2BC79F178}">
      <dgm:prSet phldrT="[Текст]" custT="1"/>
      <dgm:spPr/>
      <dgm:t>
        <a:bodyPr/>
        <a:lstStyle/>
        <a:p>
          <a:r>
            <a:rPr lang="ru-RU" sz="1600" dirty="0">
              <a:latin typeface="Arial" panose="020B0604020202020204" pitchFamily="34" charset="0"/>
              <a:cs typeface="Arial" panose="020B0604020202020204" pitchFamily="34" charset="0"/>
            </a:rPr>
            <a:t>средства, получаемые из других бюджетов, а также  от физических и юридических лиц, в том числе добровольные пожертвования</a:t>
          </a:r>
        </a:p>
      </dgm:t>
    </dgm:pt>
    <dgm:pt modelId="{C9FAF606-F79B-4097-A3B8-09B9C683A707}" type="parTrans" cxnId="{2BE07BB2-3FFA-4095-92BB-A7E1C88C1D85}">
      <dgm:prSet/>
      <dgm:spPr/>
      <dgm:t>
        <a:bodyPr/>
        <a:lstStyle/>
        <a:p>
          <a:endParaRPr lang="ru-RU"/>
        </a:p>
      </dgm:t>
    </dgm:pt>
    <dgm:pt modelId="{A06112C7-BC63-4CAE-A3C3-1D2C03031AF0}" type="sibTrans" cxnId="{2BE07BB2-3FFA-4095-92BB-A7E1C88C1D85}">
      <dgm:prSet/>
      <dgm:spPr/>
      <dgm:t>
        <a:bodyPr/>
        <a:lstStyle/>
        <a:p>
          <a:endParaRPr lang="ru-RU"/>
        </a:p>
      </dgm:t>
    </dgm:pt>
    <dgm:pt modelId="{F8332B26-60B2-47E2-81FF-681AC5E09D29}">
      <dgm:prSet phldrT="[Текст]" custT="1"/>
      <dgm:spPr>
        <a:gradFill rotWithShape="0">
          <a:gsLst>
            <a:gs pos="100000">
              <a:srgbClr val="0070C0"/>
            </a:gs>
            <a:gs pos="100000">
              <a:srgbClr val="85C2FF"/>
            </a:gs>
            <a:gs pos="100000">
              <a:srgbClr val="C4D6EB"/>
            </a:gs>
            <a:gs pos="0">
              <a:srgbClr val="FFEBFA"/>
            </a:gs>
          </a:gsLst>
          <a:lin ang="5400000" scaled="0"/>
        </a:gradFill>
        <a:ln>
          <a:solidFill>
            <a:schemeClr val="accent1">
              <a:lumMod val="75000"/>
            </a:schemeClr>
          </a:solidFill>
        </a:ln>
      </dgm:spPr>
      <dgm:t>
        <a:bodyPr/>
        <a:lstStyle/>
        <a:p>
          <a:r>
            <a:rPr lang="ru-RU" sz="1900" b="1" dirty="0">
              <a:latin typeface="Arial Black" panose="020B0A04020102020204" pitchFamily="34" charset="0"/>
            </a:rPr>
            <a:t>Налоговые доходы</a:t>
          </a:r>
        </a:p>
      </dgm:t>
    </dgm:pt>
    <dgm:pt modelId="{0E783131-9856-4206-A84D-ECFD53146A37}" type="sibTrans" cxnId="{FE614D22-E5F9-4A83-BAFB-AB8392CFF9F8}">
      <dgm:prSet/>
      <dgm:spPr/>
      <dgm:t>
        <a:bodyPr/>
        <a:lstStyle/>
        <a:p>
          <a:endParaRPr lang="ru-RU"/>
        </a:p>
      </dgm:t>
    </dgm:pt>
    <dgm:pt modelId="{BCAE9CA1-3511-4012-B89A-0BE307178B20}" type="parTrans" cxnId="{FE614D22-E5F9-4A83-BAFB-AB8392CFF9F8}">
      <dgm:prSet/>
      <dgm:spPr/>
      <dgm:t>
        <a:bodyPr/>
        <a:lstStyle/>
        <a:p>
          <a:endParaRPr lang="ru-RU"/>
        </a:p>
      </dgm:t>
    </dgm:pt>
    <dgm:pt modelId="{569BE1BC-7B96-46B8-BBC9-1938E5211913}">
      <dgm:prSet phldrT="[Текст]" custT="1"/>
      <dgm:spPr/>
      <dgm:t>
        <a:bodyPr/>
        <a:lstStyle/>
        <a:p>
          <a:r>
            <a:rPr lang="ru-RU" sz="1600" b="0" dirty="0">
              <a:latin typeface="Arial" panose="020B0604020202020204" pitchFamily="34" charset="0"/>
              <a:cs typeface="Arial" panose="020B0604020202020204" pitchFamily="34" charset="0"/>
            </a:rPr>
            <a:t>Например:</a:t>
          </a:r>
        </a:p>
        <a:p>
          <a:r>
            <a:rPr lang="ru-RU" sz="1600" b="0" dirty="0">
              <a:latin typeface="Arial" panose="020B0604020202020204" pitchFamily="34" charset="0"/>
              <a:cs typeface="Arial" panose="020B0604020202020204" pitchFamily="34" charset="0"/>
            </a:rPr>
            <a:t>-налог на доходы физических лиц;</a:t>
          </a:r>
        </a:p>
        <a:p>
          <a:r>
            <a:rPr lang="ru-RU" sz="1600" b="0" dirty="0">
              <a:latin typeface="Arial" panose="020B0604020202020204" pitchFamily="34" charset="0"/>
              <a:cs typeface="Arial" panose="020B0604020202020204" pitchFamily="34" charset="0"/>
            </a:rPr>
            <a:t>- единый налог на вменённый доход;</a:t>
          </a:r>
        </a:p>
        <a:p>
          <a:r>
            <a:rPr lang="ru-RU" sz="1600" b="0" dirty="0">
              <a:latin typeface="Arial" panose="020B0604020202020204" pitchFamily="34" charset="0"/>
              <a:cs typeface="Arial" panose="020B0604020202020204" pitchFamily="34" charset="0"/>
            </a:rPr>
            <a:t>-земельный налог и пр.</a:t>
          </a:r>
          <a:endParaRPr lang="ru-RU" dirty="0"/>
        </a:p>
      </dgm:t>
    </dgm:pt>
    <dgm:pt modelId="{D7F98830-18B7-4252-8E6C-770172EB9492}" type="parTrans" cxnId="{DC0898DF-6E86-4CEE-A124-066B073547D7}">
      <dgm:prSet/>
      <dgm:spPr/>
      <dgm:t>
        <a:bodyPr/>
        <a:lstStyle/>
        <a:p>
          <a:endParaRPr lang="ru-RU"/>
        </a:p>
      </dgm:t>
    </dgm:pt>
    <dgm:pt modelId="{7E103818-8068-4A22-8C37-21082D4D4142}" type="sibTrans" cxnId="{DC0898DF-6E86-4CEE-A124-066B073547D7}">
      <dgm:prSet/>
      <dgm:spPr/>
      <dgm:t>
        <a:bodyPr/>
        <a:lstStyle/>
        <a:p>
          <a:endParaRPr lang="ru-RU"/>
        </a:p>
      </dgm:t>
    </dgm:pt>
    <dgm:pt modelId="{BFF615F9-0B84-4790-B5DC-209A6D9EA5BC}">
      <dgm:prSet phldrT="[Текст]" custT="1"/>
      <dgm:spPr/>
      <dgm:t>
        <a:bodyPr/>
        <a:lstStyle/>
        <a:p>
          <a:r>
            <a:rPr lang="ru-RU" sz="1600" dirty="0">
              <a:latin typeface="Arial" panose="020B0604020202020204" pitchFamily="34" charset="0"/>
              <a:cs typeface="Arial" panose="020B0604020202020204" pitchFamily="34" charset="0"/>
            </a:rPr>
            <a:t>Например:</a:t>
          </a:r>
        </a:p>
        <a:p>
          <a:r>
            <a:rPr lang="ru-RU" sz="1600" dirty="0">
              <a:latin typeface="Arial" panose="020B0604020202020204" pitchFamily="34" charset="0"/>
              <a:cs typeface="Arial" panose="020B0604020202020204" pitchFamily="34" charset="0"/>
            </a:rPr>
            <a:t>-плата за негативное воздействие на окружающую среду;</a:t>
          </a:r>
        </a:p>
        <a:p>
          <a:r>
            <a:rPr lang="ru-RU" sz="1600" dirty="0">
              <a:latin typeface="Arial" panose="020B0604020202020204" pitchFamily="34" charset="0"/>
              <a:cs typeface="Arial" panose="020B0604020202020204" pitchFamily="34" charset="0"/>
            </a:rPr>
            <a:t>-штрафы</a:t>
          </a:r>
        </a:p>
        <a:p>
          <a:endParaRPr lang="ru-RU" sz="1600" dirty="0">
            <a:latin typeface="Arial" panose="020B0604020202020204" pitchFamily="34" charset="0"/>
            <a:cs typeface="Arial" panose="020B0604020202020204" pitchFamily="34" charset="0"/>
          </a:endParaRPr>
        </a:p>
      </dgm:t>
    </dgm:pt>
    <dgm:pt modelId="{FCA1F4EC-6C47-47E0-BAC6-4E74A4C53950}" type="sibTrans" cxnId="{546D33F6-BB61-4544-8464-51E9B1267AD0}">
      <dgm:prSet/>
      <dgm:spPr/>
      <dgm:t>
        <a:bodyPr/>
        <a:lstStyle/>
        <a:p>
          <a:endParaRPr lang="ru-RU"/>
        </a:p>
      </dgm:t>
    </dgm:pt>
    <dgm:pt modelId="{1B2F278D-6CEE-4EC9-81FA-C768D0D63933}" type="parTrans" cxnId="{546D33F6-BB61-4544-8464-51E9B1267AD0}">
      <dgm:prSet/>
      <dgm:spPr/>
      <dgm:t>
        <a:bodyPr/>
        <a:lstStyle/>
        <a:p>
          <a:endParaRPr lang="ru-RU"/>
        </a:p>
      </dgm:t>
    </dgm:pt>
    <dgm:pt modelId="{DD012347-E4B0-44F4-9FFE-F2022602985D}">
      <dgm:prSet custT="1"/>
      <dgm:spPr/>
      <dgm:t>
        <a:bodyPr/>
        <a:lstStyle/>
        <a:p>
          <a:endParaRPr lang="ru-RU" sz="1600" dirty="0">
            <a:latin typeface="Arial" panose="020B0604020202020204" pitchFamily="34" charset="0"/>
            <a:cs typeface="Arial" panose="020B0604020202020204" pitchFamily="34" charset="0"/>
          </a:endParaRPr>
        </a:p>
      </dgm:t>
    </dgm:pt>
    <dgm:pt modelId="{4E84C960-7E2C-4864-AAC0-8075602200E6}" type="parTrans" cxnId="{19999738-2DBA-4007-85F2-FA808FB1E85A}">
      <dgm:prSet/>
      <dgm:spPr/>
      <dgm:t>
        <a:bodyPr/>
        <a:lstStyle/>
        <a:p>
          <a:endParaRPr lang="ru-RU"/>
        </a:p>
      </dgm:t>
    </dgm:pt>
    <dgm:pt modelId="{A906D9C3-2C09-4247-B4FA-292A1A827036}" type="sibTrans" cxnId="{19999738-2DBA-4007-85F2-FA808FB1E85A}">
      <dgm:prSet/>
      <dgm:spPr/>
      <dgm:t>
        <a:bodyPr/>
        <a:lstStyle/>
        <a:p>
          <a:endParaRPr lang="ru-RU"/>
        </a:p>
      </dgm:t>
    </dgm:pt>
    <dgm:pt modelId="{0C6CB58E-3A46-41F8-8677-DBFEDC2AF4F2}" type="pres">
      <dgm:prSet presAssocID="{E7099624-385A-4986-82E4-0E5D9C98A0E7}" presName="Name0" presStyleCnt="0">
        <dgm:presLayoutVars>
          <dgm:chMax val="5"/>
          <dgm:chPref val="5"/>
          <dgm:dir/>
          <dgm:animLvl val="lvl"/>
        </dgm:presLayoutVars>
      </dgm:prSet>
      <dgm:spPr/>
      <dgm:t>
        <a:bodyPr/>
        <a:lstStyle/>
        <a:p>
          <a:endParaRPr lang="ru-RU"/>
        </a:p>
      </dgm:t>
    </dgm:pt>
    <dgm:pt modelId="{E7B6352E-95F5-46C3-A628-0F6A63750BAB}" type="pres">
      <dgm:prSet presAssocID="{F8332B26-60B2-47E2-81FF-681AC5E09D29}" presName="parentText1" presStyleLbl="node1" presStyleIdx="0" presStyleCnt="3" custLinFactNeighborX="-5" custLinFactNeighborY="-21274">
        <dgm:presLayoutVars>
          <dgm:chMax/>
          <dgm:chPref val="3"/>
          <dgm:bulletEnabled val="1"/>
        </dgm:presLayoutVars>
      </dgm:prSet>
      <dgm:spPr/>
      <dgm:t>
        <a:bodyPr/>
        <a:lstStyle/>
        <a:p>
          <a:endParaRPr lang="ru-RU"/>
        </a:p>
      </dgm:t>
    </dgm:pt>
    <dgm:pt modelId="{0CB16A5F-D337-4CD5-B63D-B6EDBFCFC6E4}" type="pres">
      <dgm:prSet presAssocID="{F8332B26-60B2-47E2-81FF-681AC5E09D29}" presName="childText1" presStyleLbl="solidAlignAcc1" presStyleIdx="0" presStyleCnt="3" custScaleX="87899" custScaleY="128508" custLinFactNeighborX="-2531" custLinFactNeighborY="6275">
        <dgm:presLayoutVars>
          <dgm:chMax val="0"/>
          <dgm:chPref val="0"/>
          <dgm:bulletEnabled val="1"/>
        </dgm:presLayoutVars>
      </dgm:prSet>
      <dgm:spPr/>
      <dgm:t>
        <a:bodyPr/>
        <a:lstStyle/>
        <a:p>
          <a:endParaRPr lang="ru-RU"/>
        </a:p>
      </dgm:t>
    </dgm:pt>
    <dgm:pt modelId="{3E775962-4960-4C24-B07C-C31AC946F57A}" type="pres">
      <dgm:prSet presAssocID="{FAFB91DF-8E82-4232-B643-EB2C65F35758}" presName="parentText2" presStyleLbl="node1" presStyleIdx="1" presStyleCnt="3" custScaleX="103912" custLinFactNeighborX="-672" custLinFactNeighborY="-19707">
        <dgm:presLayoutVars>
          <dgm:chMax/>
          <dgm:chPref val="3"/>
          <dgm:bulletEnabled val="1"/>
        </dgm:presLayoutVars>
      </dgm:prSet>
      <dgm:spPr/>
      <dgm:t>
        <a:bodyPr/>
        <a:lstStyle/>
        <a:p>
          <a:endParaRPr lang="ru-RU"/>
        </a:p>
      </dgm:t>
    </dgm:pt>
    <dgm:pt modelId="{A5CF51DB-3767-4C0F-960B-705FA989A5D3}" type="pres">
      <dgm:prSet presAssocID="{FAFB91DF-8E82-4232-B643-EB2C65F35758}" presName="childText2" presStyleLbl="solidAlignAcc1" presStyleIdx="1" presStyleCnt="3" custScaleX="119490" custScaleY="145894" custLinFactNeighborX="3840" custLinFactNeighborY="16205">
        <dgm:presLayoutVars>
          <dgm:chMax val="0"/>
          <dgm:chPref val="0"/>
          <dgm:bulletEnabled val="1"/>
        </dgm:presLayoutVars>
      </dgm:prSet>
      <dgm:spPr/>
      <dgm:t>
        <a:bodyPr/>
        <a:lstStyle/>
        <a:p>
          <a:endParaRPr lang="ru-RU"/>
        </a:p>
      </dgm:t>
    </dgm:pt>
    <dgm:pt modelId="{131CFDF6-D49C-4CF7-ACF7-7B0A6AAE73AD}" type="pres">
      <dgm:prSet presAssocID="{C9AB00C8-6DB2-4FC1-ACBE-24A57862FF95}" presName="parentText3" presStyleLbl="node1" presStyleIdx="2" presStyleCnt="3" custScaleX="90798" custScaleY="130952" custLinFactNeighborX="8926" custLinFactNeighborY="-769">
        <dgm:presLayoutVars>
          <dgm:chMax/>
          <dgm:chPref val="3"/>
          <dgm:bulletEnabled val="1"/>
        </dgm:presLayoutVars>
      </dgm:prSet>
      <dgm:spPr/>
      <dgm:t>
        <a:bodyPr/>
        <a:lstStyle/>
        <a:p>
          <a:endParaRPr lang="ru-RU"/>
        </a:p>
      </dgm:t>
    </dgm:pt>
    <dgm:pt modelId="{5F03E9FC-EBB3-4980-99DE-F170BAD676EA}" type="pres">
      <dgm:prSet presAssocID="{C9AB00C8-6DB2-4FC1-ACBE-24A57862FF95}" presName="childText3" presStyleLbl="solidAlignAcc1" presStyleIdx="2" presStyleCnt="3" custScaleX="78662" custScaleY="112744" custLinFactNeighborX="5517" custLinFactNeighborY="11791">
        <dgm:presLayoutVars>
          <dgm:chMax val="0"/>
          <dgm:chPref val="0"/>
          <dgm:bulletEnabled val="1"/>
        </dgm:presLayoutVars>
      </dgm:prSet>
      <dgm:spPr/>
      <dgm:t>
        <a:bodyPr/>
        <a:lstStyle/>
        <a:p>
          <a:endParaRPr lang="ru-RU"/>
        </a:p>
      </dgm:t>
    </dgm:pt>
  </dgm:ptLst>
  <dgm:cxnLst>
    <dgm:cxn modelId="{C63878AB-BBBF-492E-B9F6-EAC76811C65F}" type="presOf" srcId="{22A1FCC8-3861-4DD0-AAB6-70E2BC79F178}" destId="{5F03E9FC-EBB3-4980-99DE-F170BAD676EA}" srcOrd="0" destOrd="0" presId="urn:microsoft.com/office/officeart/2009/3/layout/IncreasingArrowsProcess"/>
    <dgm:cxn modelId="{083D638D-0A24-4EEC-BEB6-378788896E68}" type="presOf" srcId="{C9AB00C8-6DB2-4FC1-ACBE-24A57862FF95}" destId="{131CFDF6-D49C-4CF7-ACF7-7B0A6AAE73AD}" srcOrd="0" destOrd="0" presId="urn:microsoft.com/office/officeart/2009/3/layout/IncreasingArrowsProcess"/>
    <dgm:cxn modelId="{A64E8EE3-1B19-4E31-87FE-8D5D48664452}" srcId="{E7099624-385A-4986-82E4-0E5D9C98A0E7}" destId="{FAFB91DF-8E82-4232-B643-EB2C65F35758}" srcOrd="1" destOrd="0" parTransId="{8601CCB7-480F-4725-8427-50994A0CAF8A}" sibTransId="{CD0DF084-EE2A-4B59-BFA0-E9899D9FE9B6}"/>
    <dgm:cxn modelId="{BDD354F1-9205-4611-B3FE-CDFE43E901FF}" type="presOf" srcId="{895E9B4E-4E3B-4D5E-983C-8409BC063ADB}" destId="{A5CF51DB-3767-4C0F-960B-705FA989A5D3}" srcOrd="0" destOrd="0" presId="urn:microsoft.com/office/officeart/2009/3/layout/IncreasingArrowsProcess"/>
    <dgm:cxn modelId="{FE614D22-E5F9-4A83-BAFB-AB8392CFF9F8}" srcId="{E7099624-385A-4986-82E4-0E5D9C98A0E7}" destId="{F8332B26-60B2-47E2-81FF-681AC5E09D29}" srcOrd="0" destOrd="0" parTransId="{BCAE9CA1-3511-4012-B89A-0BE307178B20}" sibTransId="{0E783131-9856-4206-A84D-ECFD53146A37}"/>
    <dgm:cxn modelId="{546D33F6-BB61-4544-8464-51E9B1267AD0}" srcId="{FAFB91DF-8E82-4232-B643-EB2C65F35758}" destId="{BFF615F9-0B84-4790-B5DC-209A6D9EA5BC}" srcOrd="1" destOrd="0" parTransId="{1B2F278D-6CEE-4EC9-81FA-C768D0D63933}" sibTransId="{FCA1F4EC-6C47-47E0-BAC6-4E74A4C53950}"/>
    <dgm:cxn modelId="{66E02A9C-1687-407C-A64F-FC3777BCB255}" type="presOf" srcId="{BFF615F9-0B84-4790-B5DC-209A6D9EA5BC}" destId="{A5CF51DB-3767-4C0F-960B-705FA989A5D3}" srcOrd="0" destOrd="1" presId="urn:microsoft.com/office/officeart/2009/3/layout/IncreasingArrowsProcess"/>
    <dgm:cxn modelId="{C8F4555B-16F6-4EF4-AE68-DD68AEC5A17C}" type="presOf" srcId="{6169FC09-F7D6-4AD2-8F4F-ECBA44AC97C9}" destId="{0CB16A5F-D337-4CD5-B63D-B6EDBFCFC6E4}" srcOrd="0" destOrd="0" presId="urn:microsoft.com/office/officeart/2009/3/layout/IncreasingArrowsProcess"/>
    <dgm:cxn modelId="{C7D56C0F-6168-428B-8567-65C8BD6D6C54}" srcId="{FAFB91DF-8E82-4232-B643-EB2C65F35758}" destId="{895E9B4E-4E3B-4D5E-983C-8409BC063ADB}" srcOrd="0" destOrd="0" parTransId="{8DCD91B1-7DD0-4459-BF2C-C9E373EA0548}" sibTransId="{1F06A38F-98B5-4EAD-BFA7-9A26F07903D7}"/>
    <dgm:cxn modelId="{89B009AC-EA30-457C-957F-CD546E1DFEDB}" srcId="{F8332B26-60B2-47E2-81FF-681AC5E09D29}" destId="{6169FC09-F7D6-4AD2-8F4F-ECBA44AC97C9}" srcOrd="0" destOrd="0" parTransId="{59BDE913-D620-4B74-982C-00C6373F1F32}" sibTransId="{BB2467F6-3F46-4F25-A923-E90EFDDB55B4}"/>
    <dgm:cxn modelId="{2BE07BB2-3FFA-4095-92BB-A7E1C88C1D85}" srcId="{C9AB00C8-6DB2-4FC1-ACBE-24A57862FF95}" destId="{22A1FCC8-3861-4DD0-AAB6-70E2BC79F178}" srcOrd="0" destOrd="0" parTransId="{C9FAF606-F79B-4097-A3B8-09B9C683A707}" sibTransId="{A06112C7-BC63-4CAE-A3C3-1D2C03031AF0}"/>
    <dgm:cxn modelId="{19999738-2DBA-4007-85F2-FA808FB1E85A}" srcId="{C9AB00C8-6DB2-4FC1-ACBE-24A57862FF95}" destId="{DD012347-E4B0-44F4-9FFE-F2022602985D}" srcOrd="1" destOrd="0" parTransId="{4E84C960-7E2C-4864-AAC0-8075602200E6}" sibTransId="{A906D9C3-2C09-4247-B4FA-292A1A827036}"/>
    <dgm:cxn modelId="{76D751F8-70D1-4097-BC63-05FAEE15F996}" type="presOf" srcId="{F8332B26-60B2-47E2-81FF-681AC5E09D29}" destId="{E7B6352E-95F5-46C3-A628-0F6A63750BAB}" srcOrd="0" destOrd="0" presId="urn:microsoft.com/office/officeart/2009/3/layout/IncreasingArrowsProcess"/>
    <dgm:cxn modelId="{5B592A11-3B9F-4343-8C68-8F47B52A2856}" type="presOf" srcId="{DD012347-E4B0-44F4-9FFE-F2022602985D}" destId="{5F03E9FC-EBB3-4980-99DE-F170BAD676EA}" srcOrd="0" destOrd="1" presId="urn:microsoft.com/office/officeart/2009/3/layout/IncreasingArrowsProcess"/>
    <dgm:cxn modelId="{DC0898DF-6E86-4CEE-A124-066B073547D7}" srcId="{F8332B26-60B2-47E2-81FF-681AC5E09D29}" destId="{569BE1BC-7B96-46B8-BBC9-1938E5211913}" srcOrd="1" destOrd="0" parTransId="{D7F98830-18B7-4252-8E6C-770172EB9492}" sibTransId="{7E103818-8068-4A22-8C37-21082D4D4142}"/>
    <dgm:cxn modelId="{8BEF99E5-3E0C-4F7D-8512-857C60A1FAE8}" srcId="{E7099624-385A-4986-82E4-0E5D9C98A0E7}" destId="{C9AB00C8-6DB2-4FC1-ACBE-24A57862FF95}" srcOrd="2" destOrd="0" parTransId="{AC1BFFBE-5200-44E3-86C7-D1B00A88E30D}" sibTransId="{4FEBF62B-D37B-4104-8B91-E5779FB43924}"/>
    <dgm:cxn modelId="{D8A21241-F478-4D9C-9F66-D14702FA2115}" type="presOf" srcId="{569BE1BC-7B96-46B8-BBC9-1938E5211913}" destId="{0CB16A5F-D337-4CD5-B63D-B6EDBFCFC6E4}" srcOrd="0" destOrd="1" presId="urn:microsoft.com/office/officeart/2009/3/layout/IncreasingArrowsProcess"/>
    <dgm:cxn modelId="{53128BF3-6E1C-4807-A1E8-809097FE304C}" type="presOf" srcId="{FAFB91DF-8E82-4232-B643-EB2C65F35758}" destId="{3E775962-4960-4C24-B07C-C31AC946F57A}" srcOrd="0" destOrd="0" presId="urn:microsoft.com/office/officeart/2009/3/layout/IncreasingArrowsProcess"/>
    <dgm:cxn modelId="{18E58732-7451-4869-9EE5-8300890EE608}" type="presOf" srcId="{E7099624-385A-4986-82E4-0E5D9C98A0E7}" destId="{0C6CB58E-3A46-41F8-8677-DBFEDC2AF4F2}" srcOrd="0" destOrd="0" presId="urn:microsoft.com/office/officeart/2009/3/layout/IncreasingArrowsProcess"/>
    <dgm:cxn modelId="{791C58A6-BA0F-4BED-A450-8FD8D7605A3E}" type="presParOf" srcId="{0C6CB58E-3A46-41F8-8677-DBFEDC2AF4F2}" destId="{E7B6352E-95F5-46C3-A628-0F6A63750BAB}" srcOrd="0" destOrd="0" presId="urn:microsoft.com/office/officeart/2009/3/layout/IncreasingArrowsProcess"/>
    <dgm:cxn modelId="{1422AEDD-B6B9-453F-8971-BE2B5DEF06A0}" type="presParOf" srcId="{0C6CB58E-3A46-41F8-8677-DBFEDC2AF4F2}" destId="{0CB16A5F-D337-4CD5-B63D-B6EDBFCFC6E4}" srcOrd="1" destOrd="0" presId="urn:microsoft.com/office/officeart/2009/3/layout/IncreasingArrowsProcess"/>
    <dgm:cxn modelId="{3CEED3ED-9832-48BD-A185-6E0A9B4EC817}" type="presParOf" srcId="{0C6CB58E-3A46-41F8-8677-DBFEDC2AF4F2}" destId="{3E775962-4960-4C24-B07C-C31AC946F57A}" srcOrd="2" destOrd="0" presId="urn:microsoft.com/office/officeart/2009/3/layout/IncreasingArrowsProcess"/>
    <dgm:cxn modelId="{F3BC36D6-01BF-4AE9-B2EA-98B66E947689}" type="presParOf" srcId="{0C6CB58E-3A46-41F8-8677-DBFEDC2AF4F2}" destId="{A5CF51DB-3767-4C0F-960B-705FA989A5D3}" srcOrd="3" destOrd="0" presId="urn:microsoft.com/office/officeart/2009/3/layout/IncreasingArrowsProcess"/>
    <dgm:cxn modelId="{E1A3C725-019E-4276-91DD-3ADCC472FD96}" type="presParOf" srcId="{0C6CB58E-3A46-41F8-8677-DBFEDC2AF4F2}" destId="{131CFDF6-D49C-4CF7-ACF7-7B0A6AAE73AD}" srcOrd="4" destOrd="0" presId="urn:microsoft.com/office/officeart/2009/3/layout/IncreasingArrowsProcess"/>
    <dgm:cxn modelId="{D13AD20D-A26F-4B94-B9B2-86780DFC3910}" type="presParOf" srcId="{0C6CB58E-3A46-41F8-8677-DBFEDC2AF4F2}" destId="{5F03E9FC-EBB3-4980-99DE-F170BAD676EA}"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7E907F-F463-45F0-86F4-EFEBD12FFCB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ru-RU"/>
        </a:p>
      </dgm:t>
    </dgm:pt>
    <dgm:pt modelId="{F0DF83D5-EFC0-4C20-AC10-0E0C2F75B129}">
      <dgm:prSet phldrT="[Текст]" custT="1"/>
      <dgm:spPr>
        <a:solidFill>
          <a:schemeClr val="bg1">
            <a:lumMod val="95000"/>
          </a:schemeClr>
        </a:solidFill>
        <a:ln>
          <a:solidFill>
            <a:schemeClr val="accent1">
              <a:lumMod val="75000"/>
            </a:schemeClr>
          </a:solidFill>
        </a:ln>
      </dgm:spPr>
      <dgm:t>
        <a:bodyPr/>
        <a:lstStyle/>
        <a:p>
          <a:pPr rtl="0"/>
          <a:r>
            <a:rPr kumimoji="0" lang="ru-RU" altLang="ru-RU" sz="2400" b="1" i="0" u="none" strike="noStrike" cap="none" normalizeH="0" baseline="0" dirty="0">
              <a:ln>
                <a:noFill/>
              </a:ln>
              <a:solidFill>
                <a:srgbClr val="FF0000"/>
              </a:solidFill>
              <a:effectLst/>
              <a:latin typeface="Arial Black" panose="020B0A04020102020204" pitchFamily="34" charset="0"/>
              <a:cs typeface="Arial" panose="020B0604020202020204" pitchFamily="34" charset="0"/>
            </a:rPr>
            <a:t>Расходы бюджета</a:t>
          </a:r>
          <a:endParaRPr lang="ru-RU" sz="2400" dirty="0">
            <a:solidFill>
              <a:srgbClr val="FF0000"/>
            </a:solidFill>
            <a:latin typeface="Arial Black" panose="020B0A04020102020204" pitchFamily="34" charset="0"/>
            <a:cs typeface="Arial" panose="020B0604020202020204" pitchFamily="34" charset="0"/>
          </a:endParaRPr>
        </a:p>
      </dgm:t>
    </dgm:pt>
    <dgm:pt modelId="{B54BB81F-7DF2-484C-983A-A53A1B7B59D0}" type="parTrans" cxnId="{AE0166BA-4CDE-4602-B861-86FE32FF353C}">
      <dgm:prSet/>
      <dgm:spPr/>
      <dgm:t>
        <a:bodyPr/>
        <a:lstStyle/>
        <a:p>
          <a:endParaRPr lang="ru-RU" sz="2400">
            <a:latin typeface="Arial Black" panose="020B0A04020102020204" pitchFamily="34" charset="0"/>
          </a:endParaRPr>
        </a:p>
      </dgm:t>
    </dgm:pt>
    <dgm:pt modelId="{615DC709-4D0D-4AB2-AE03-C24F4488EA7D}" type="sibTrans" cxnId="{AE0166BA-4CDE-4602-B861-86FE32FF353C}">
      <dgm:prSet/>
      <dgm:spPr/>
      <dgm:t>
        <a:bodyPr/>
        <a:lstStyle/>
        <a:p>
          <a:endParaRPr lang="ru-RU" sz="2400">
            <a:latin typeface="Arial Black" panose="020B0A04020102020204" pitchFamily="34" charset="0"/>
          </a:endParaRPr>
        </a:p>
      </dgm:t>
    </dgm:pt>
    <dgm:pt modelId="{3F275235-F1B9-47B6-B50A-B08750403F5A}">
      <dgm:prSet phldrT="[Текст]" custT="1"/>
      <dgm:spPr>
        <a:solidFill>
          <a:schemeClr val="accent1">
            <a:lumMod val="20000"/>
            <a:lumOff val="80000"/>
            <a:alpha val="59000"/>
          </a:schemeClr>
        </a:solidFill>
        <a:ln>
          <a:solidFill>
            <a:schemeClr val="accent1">
              <a:lumMod val="75000"/>
            </a:schemeClr>
          </a:solidFill>
        </a:ln>
      </dgm:spPr>
      <dgm:t>
        <a:bodyPr/>
        <a:lstStyle/>
        <a:p>
          <a:pPr rtl="0"/>
          <a:r>
            <a:rPr kumimoji="0" lang="ru-RU" altLang="ru-RU" sz="2400" b="1" i="0" u="none" strike="noStrike" cap="none" normalizeH="0" baseline="0" dirty="0">
              <a:ln>
                <a:noFill/>
              </a:ln>
              <a:solidFill>
                <a:schemeClr val="tx2"/>
              </a:solidFill>
              <a:effectLst/>
              <a:latin typeface="Arial Black" panose="020B0A04020102020204" pitchFamily="34" charset="0"/>
              <a:cs typeface="Arial" panose="020B0604020202020204" pitchFamily="34" charset="0"/>
            </a:rPr>
            <a:t>По расходным полномочиям</a:t>
          </a:r>
          <a:endParaRPr lang="ru-RU" sz="2400" dirty="0">
            <a:solidFill>
              <a:schemeClr val="tx2"/>
            </a:solidFill>
            <a:latin typeface="Arial Black" panose="020B0A04020102020204" pitchFamily="34" charset="0"/>
            <a:cs typeface="Arial" panose="020B0604020202020204" pitchFamily="34" charset="0"/>
          </a:endParaRPr>
        </a:p>
      </dgm:t>
    </dgm:pt>
    <dgm:pt modelId="{A49530CE-6019-403A-851F-10BBDA5BBE53}" type="parTrans" cxnId="{1BB85BC8-A788-4DF1-9CB7-355B89864E1F}">
      <dgm:prSet/>
      <dgm:spPr/>
      <dgm:t>
        <a:bodyPr/>
        <a:lstStyle/>
        <a:p>
          <a:endParaRPr lang="ru-RU" sz="2400">
            <a:latin typeface="Arial Black" panose="020B0A04020102020204" pitchFamily="34" charset="0"/>
          </a:endParaRPr>
        </a:p>
      </dgm:t>
    </dgm:pt>
    <dgm:pt modelId="{A17A33C0-AF3B-4D8D-9B1E-899B4F01ABFB}" type="sibTrans" cxnId="{1BB85BC8-A788-4DF1-9CB7-355B89864E1F}">
      <dgm:prSet/>
      <dgm:spPr/>
      <dgm:t>
        <a:bodyPr/>
        <a:lstStyle/>
        <a:p>
          <a:endParaRPr lang="ru-RU" sz="2400">
            <a:latin typeface="Arial Black" panose="020B0A04020102020204" pitchFamily="34" charset="0"/>
          </a:endParaRPr>
        </a:p>
      </dgm:t>
    </dgm:pt>
    <dgm:pt modelId="{F90744E1-7E86-49C2-846F-19D51ACB6BCE}">
      <dgm:prSet phldrT="[Текст]" custT="1"/>
      <dgm:spPr>
        <a:solidFill>
          <a:schemeClr val="accent1">
            <a:lumMod val="20000"/>
            <a:lumOff val="80000"/>
            <a:alpha val="59000"/>
          </a:schemeClr>
        </a:solidFill>
        <a:ln>
          <a:solidFill>
            <a:schemeClr val="accent1">
              <a:lumMod val="75000"/>
            </a:schemeClr>
          </a:solidFill>
        </a:ln>
      </dgm:spPr>
      <dgm:t>
        <a:bodyPr/>
        <a:lstStyle/>
        <a:p>
          <a:r>
            <a:rPr kumimoji="0" lang="ru-RU" altLang="ru-RU" sz="2400" b="1" i="0" u="none" strike="noStrike" cap="none" normalizeH="0" baseline="0" dirty="0">
              <a:ln>
                <a:noFill/>
              </a:ln>
              <a:solidFill>
                <a:schemeClr val="tx2"/>
              </a:solidFill>
              <a:effectLst/>
              <a:latin typeface="Arial Black" panose="020B0A04020102020204" pitchFamily="34" charset="0"/>
              <a:cs typeface="Arial" panose="020B0604020202020204" pitchFamily="34" charset="0"/>
            </a:rPr>
            <a:t>По муниципальным программам</a:t>
          </a:r>
          <a:endParaRPr lang="ru-RU" sz="2400" dirty="0">
            <a:solidFill>
              <a:schemeClr val="tx2"/>
            </a:solidFill>
            <a:latin typeface="Arial Black" panose="020B0A04020102020204" pitchFamily="34" charset="0"/>
            <a:cs typeface="Arial" panose="020B0604020202020204" pitchFamily="34" charset="0"/>
          </a:endParaRPr>
        </a:p>
      </dgm:t>
    </dgm:pt>
    <dgm:pt modelId="{CAB1F14E-694C-47E8-BF13-B425FEF09F84}" type="parTrans" cxnId="{CCDE0E80-FE8C-4949-A724-D9156057E066}">
      <dgm:prSet/>
      <dgm:spPr/>
      <dgm:t>
        <a:bodyPr/>
        <a:lstStyle/>
        <a:p>
          <a:endParaRPr lang="ru-RU" sz="2400">
            <a:latin typeface="Arial Black" panose="020B0A04020102020204" pitchFamily="34" charset="0"/>
          </a:endParaRPr>
        </a:p>
      </dgm:t>
    </dgm:pt>
    <dgm:pt modelId="{4DEE7553-0BD6-484F-BCCF-0ADC67D09045}" type="sibTrans" cxnId="{CCDE0E80-FE8C-4949-A724-D9156057E066}">
      <dgm:prSet/>
      <dgm:spPr/>
      <dgm:t>
        <a:bodyPr/>
        <a:lstStyle/>
        <a:p>
          <a:endParaRPr lang="ru-RU" sz="2400">
            <a:latin typeface="Arial Black" panose="020B0A04020102020204" pitchFamily="34" charset="0"/>
          </a:endParaRPr>
        </a:p>
      </dgm:t>
    </dgm:pt>
    <dgm:pt modelId="{68EDA0AA-2DA8-4C30-ADD3-60AC042FC7A8}">
      <dgm:prSet phldrT="[Текст]" custT="1"/>
      <dgm:spPr>
        <a:solidFill>
          <a:schemeClr val="accent1">
            <a:lumMod val="20000"/>
            <a:lumOff val="80000"/>
            <a:alpha val="59000"/>
          </a:schemeClr>
        </a:solidFill>
        <a:ln>
          <a:solidFill>
            <a:schemeClr val="accent1">
              <a:lumMod val="75000"/>
            </a:schemeClr>
          </a:solidFill>
        </a:ln>
      </dgm:spPr>
      <dgm:t>
        <a:bodyPr/>
        <a:lstStyle/>
        <a:p>
          <a:pPr rtl="0"/>
          <a:r>
            <a:rPr kumimoji="0" lang="ru-RU" altLang="ru-RU" sz="2400" b="1" i="0" u="none" strike="noStrike" cap="none" normalizeH="0" baseline="0" dirty="0">
              <a:ln>
                <a:noFill/>
              </a:ln>
              <a:solidFill>
                <a:schemeClr val="tx2"/>
              </a:solidFill>
              <a:effectLst/>
              <a:latin typeface="Arial Black" panose="020B0A04020102020204" pitchFamily="34" charset="0"/>
              <a:cs typeface="Arial" panose="020B0604020202020204" pitchFamily="34" charset="0"/>
            </a:rPr>
            <a:t>По функциям ОМС</a:t>
          </a:r>
          <a:endParaRPr lang="ru-RU" sz="2400" dirty="0">
            <a:solidFill>
              <a:schemeClr val="tx2"/>
            </a:solidFill>
            <a:latin typeface="Arial Black" panose="020B0A04020102020204" pitchFamily="34" charset="0"/>
            <a:cs typeface="Arial" panose="020B0604020202020204" pitchFamily="34" charset="0"/>
          </a:endParaRPr>
        </a:p>
      </dgm:t>
    </dgm:pt>
    <dgm:pt modelId="{2B9211D0-127F-4F71-8472-F2957A548ACF}" type="parTrans" cxnId="{1BF8312D-42E5-4EA9-8258-79149191DBD4}">
      <dgm:prSet/>
      <dgm:spPr/>
      <dgm:t>
        <a:bodyPr/>
        <a:lstStyle/>
        <a:p>
          <a:endParaRPr lang="ru-RU" sz="2400">
            <a:latin typeface="Arial Black" panose="020B0A04020102020204" pitchFamily="34" charset="0"/>
          </a:endParaRPr>
        </a:p>
      </dgm:t>
    </dgm:pt>
    <dgm:pt modelId="{1CE9AE25-C93C-4465-A698-931E83ABA3EB}" type="sibTrans" cxnId="{1BF8312D-42E5-4EA9-8258-79149191DBD4}">
      <dgm:prSet/>
      <dgm:spPr/>
      <dgm:t>
        <a:bodyPr/>
        <a:lstStyle/>
        <a:p>
          <a:endParaRPr lang="ru-RU" sz="2400">
            <a:latin typeface="Arial Black" panose="020B0A04020102020204" pitchFamily="34" charset="0"/>
          </a:endParaRPr>
        </a:p>
      </dgm:t>
    </dgm:pt>
    <dgm:pt modelId="{53669145-EDC4-4633-BB5B-2D65FFAB8100}">
      <dgm:prSet phldrT="[Текст]" custT="1"/>
      <dgm:spPr>
        <a:solidFill>
          <a:schemeClr val="accent1">
            <a:lumMod val="20000"/>
            <a:lumOff val="80000"/>
            <a:alpha val="59000"/>
          </a:schemeClr>
        </a:solidFill>
        <a:ln>
          <a:solidFill>
            <a:schemeClr val="accent1">
              <a:lumMod val="75000"/>
            </a:schemeClr>
          </a:solidFill>
        </a:ln>
      </dgm:spPr>
      <dgm:t>
        <a:bodyPr/>
        <a:lstStyle/>
        <a:p>
          <a:r>
            <a:rPr kumimoji="0" lang="ru-RU" altLang="ru-RU" sz="2400" b="1" i="0" u="none" strike="noStrike" cap="none" normalizeH="0" baseline="0" dirty="0">
              <a:ln>
                <a:noFill/>
              </a:ln>
              <a:solidFill>
                <a:schemeClr val="tx2"/>
              </a:solidFill>
              <a:effectLst/>
              <a:latin typeface="Arial Black" panose="020B0A04020102020204" pitchFamily="34" charset="0"/>
              <a:cs typeface="Arial" panose="020B0604020202020204" pitchFamily="34" charset="0"/>
            </a:rPr>
            <a:t>По ведомствам</a:t>
          </a:r>
          <a:endParaRPr lang="ru-RU" sz="2400" dirty="0">
            <a:solidFill>
              <a:schemeClr val="tx2"/>
            </a:solidFill>
            <a:latin typeface="Arial Black" panose="020B0A04020102020204" pitchFamily="34" charset="0"/>
            <a:cs typeface="Arial" panose="020B0604020202020204" pitchFamily="34" charset="0"/>
          </a:endParaRPr>
        </a:p>
      </dgm:t>
    </dgm:pt>
    <dgm:pt modelId="{AC145AAC-F267-4F11-8AD2-F500ACDF3D1A}" type="parTrans" cxnId="{89098540-D8DD-4B72-8928-71312DB1BA0B}">
      <dgm:prSet/>
      <dgm:spPr/>
      <dgm:t>
        <a:bodyPr/>
        <a:lstStyle/>
        <a:p>
          <a:endParaRPr lang="ru-RU" sz="2400">
            <a:latin typeface="Arial Black" panose="020B0A04020102020204" pitchFamily="34" charset="0"/>
          </a:endParaRPr>
        </a:p>
      </dgm:t>
    </dgm:pt>
    <dgm:pt modelId="{0C04B768-8552-444A-B2D5-F9F1C5B91A69}" type="sibTrans" cxnId="{89098540-D8DD-4B72-8928-71312DB1BA0B}">
      <dgm:prSet/>
      <dgm:spPr/>
      <dgm:t>
        <a:bodyPr/>
        <a:lstStyle/>
        <a:p>
          <a:endParaRPr lang="ru-RU" sz="2400">
            <a:latin typeface="Arial Black" panose="020B0A04020102020204" pitchFamily="34" charset="0"/>
          </a:endParaRPr>
        </a:p>
      </dgm:t>
    </dgm:pt>
    <dgm:pt modelId="{99CB357A-847C-4798-98A0-9A12B8123DDB}" type="pres">
      <dgm:prSet presAssocID="{457E907F-F463-45F0-86F4-EFEBD12FFCB4}" presName="diagram" presStyleCnt="0">
        <dgm:presLayoutVars>
          <dgm:chMax val="1"/>
          <dgm:dir/>
          <dgm:animLvl val="ctr"/>
          <dgm:resizeHandles val="exact"/>
        </dgm:presLayoutVars>
      </dgm:prSet>
      <dgm:spPr/>
      <dgm:t>
        <a:bodyPr/>
        <a:lstStyle/>
        <a:p>
          <a:endParaRPr lang="ru-RU"/>
        </a:p>
      </dgm:t>
    </dgm:pt>
    <dgm:pt modelId="{43F51E9E-1358-4C74-B3F2-7224B0BF51D2}" type="pres">
      <dgm:prSet presAssocID="{457E907F-F463-45F0-86F4-EFEBD12FFCB4}" presName="matrix" presStyleCnt="0"/>
      <dgm:spPr/>
    </dgm:pt>
    <dgm:pt modelId="{5D9825F9-DDF6-4702-A673-ED7A9C37C2C7}" type="pres">
      <dgm:prSet presAssocID="{457E907F-F463-45F0-86F4-EFEBD12FFCB4}" presName="tile1" presStyleLbl="node1" presStyleIdx="0" presStyleCnt="4" custLinFactNeighborX="-15315"/>
      <dgm:spPr/>
      <dgm:t>
        <a:bodyPr/>
        <a:lstStyle/>
        <a:p>
          <a:endParaRPr lang="ru-RU"/>
        </a:p>
      </dgm:t>
    </dgm:pt>
    <dgm:pt modelId="{FC662F37-E2E0-4366-807E-AE55BD2A2F13}" type="pres">
      <dgm:prSet presAssocID="{457E907F-F463-45F0-86F4-EFEBD12FFCB4}" presName="tile1text" presStyleLbl="node1" presStyleIdx="0" presStyleCnt="4">
        <dgm:presLayoutVars>
          <dgm:chMax val="0"/>
          <dgm:chPref val="0"/>
          <dgm:bulletEnabled val="1"/>
        </dgm:presLayoutVars>
      </dgm:prSet>
      <dgm:spPr/>
      <dgm:t>
        <a:bodyPr/>
        <a:lstStyle/>
        <a:p>
          <a:endParaRPr lang="ru-RU"/>
        </a:p>
      </dgm:t>
    </dgm:pt>
    <dgm:pt modelId="{A28F8215-D606-4A2C-8B33-5D94B82A126F}" type="pres">
      <dgm:prSet presAssocID="{457E907F-F463-45F0-86F4-EFEBD12FFCB4}" presName="tile2" presStyleLbl="node1" presStyleIdx="1" presStyleCnt="4"/>
      <dgm:spPr/>
      <dgm:t>
        <a:bodyPr/>
        <a:lstStyle/>
        <a:p>
          <a:endParaRPr lang="ru-RU"/>
        </a:p>
      </dgm:t>
    </dgm:pt>
    <dgm:pt modelId="{5D37F893-AA95-4C83-A1C1-0614D76A2A3F}" type="pres">
      <dgm:prSet presAssocID="{457E907F-F463-45F0-86F4-EFEBD12FFCB4}" presName="tile2text" presStyleLbl="node1" presStyleIdx="1" presStyleCnt="4">
        <dgm:presLayoutVars>
          <dgm:chMax val="0"/>
          <dgm:chPref val="0"/>
          <dgm:bulletEnabled val="1"/>
        </dgm:presLayoutVars>
      </dgm:prSet>
      <dgm:spPr/>
      <dgm:t>
        <a:bodyPr/>
        <a:lstStyle/>
        <a:p>
          <a:endParaRPr lang="ru-RU"/>
        </a:p>
      </dgm:t>
    </dgm:pt>
    <dgm:pt modelId="{CFCB272B-1F91-458F-B885-729CB967AA3C}" type="pres">
      <dgm:prSet presAssocID="{457E907F-F463-45F0-86F4-EFEBD12FFCB4}" presName="tile3" presStyleLbl="node1" presStyleIdx="2" presStyleCnt="4" custLinFactNeighborX="0" custLinFactNeighborY="-1754"/>
      <dgm:spPr/>
      <dgm:t>
        <a:bodyPr/>
        <a:lstStyle/>
        <a:p>
          <a:endParaRPr lang="ru-RU"/>
        </a:p>
      </dgm:t>
    </dgm:pt>
    <dgm:pt modelId="{CF1D71F7-AC24-42A0-9A7D-C1AB72360E8F}" type="pres">
      <dgm:prSet presAssocID="{457E907F-F463-45F0-86F4-EFEBD12FFCB4}" presName="tile3text" presStyleLbl="node1" presStyleIdx="2" presStyleCnt="4">
        <dgm:presLayoutVars>
          <dgm:chMax val="0"/>
          <dgm:chPref val="0"/>
          <dgm:bulletEnabled val="1"/>
        </dgm:presLayoutVars>
      </dgm:prSet>
      <dgm:spPr/>
      <dgm:t>
        <a:bodyPr/>
        <a:lstStyle/>
        <a:p>
          <a:endParaRPr lang="ru-RU"/>
        </a:p>
      </dgm:t>
    </dgm:pt>
    <dgm:pt modelId="{F674C56C-CD20-4D1D-BE2A-7DFB30E6A775}" type="pres">
      <dgm:prSet presAssocID="{457E907F-F463-45F0-86F4-EFEBD12FFCB4}" presName="tile4" presStyleLbl="node1" presStyleIdx="3" presStyleCnt="4" custLinFactNeighborX="2942" custLinFactNeighborY="-1754"/>
      <dgm:spPr/>
      <dgm:t>
        <a:bodyPr/>
        <a:lstStyle/>
        <a:p>
          <a:endParaRPr lang="ru-RU"/>
        </a:p>
      </dgm:t>
    </dgm:pt>
    <dgm:pt modelId="{9A1211E3-383E-4E88-B018-23CDB54C763A}" type="pres">
      <dgm:prSet presAssocID="{457E907F-F463-45F0-86F4-EFEBD12FFCB4}" presName="tile4text" presStyleLbl="node1" presStyleIdx="3" presStyleCnt="4">
        <dgm:presLayoutVars>
          <dgm:chMax val="0"/>
          <dgm:chPref val="0"/>
          <dgm:bulletEnabled val="1"/>
        </dgm:presLayoutVars>
      </dgm:prSet>
      <dgm:spPr/>
      <dgm:t>
        <a:bodyPr/>
        <a:lstStyle/>
        <a:p>
          <a:endParaRPr lang="ru-RU"/>
        </a:p>
      </dgm:t>
    </dgm:pt>
    <dgm:pt modelId="{94F2BCA7-D621-4890-A15F-7C77580F1986}" type="pres">
      <dgm:prSet presAssocID="{457E907F-F463-45F0-86F4-EFEBD12FFCB4}" presName="centerTile" presStyleLbl="fgShp" presStyleIdx="0" presStyleCnt="1" custScaleX="187844" custScaleY="135080">
        <dgm:presLayoutVars>
          <dgm:chMax val="0"/>
          <dgm:chPref val="0"/>
        </dgm:presLayoutVars>
      </dgm:prSet>
      <dgm:spPr/>
      <dgm:t>
        <a:bodyPr/>
        <a:lstStyle/>
        <a:p>
          <a:endParaRPr lang="ru-RU"/>
        </a:p>
      </dgm:t>
    </dgm:pt>
  </dgm:ptLst>
  <dgm:cxnLst>
    <dgm:cxn modelId="{23A85CEB-B4FD-475D-9BA8-685222A44B1F}" type="presOf" srcId="{457E907F-F463-45F0-86F4-EFEBD12FFCB4}" destId="{99CB357A-847C-4798-98A0-9A12B8123DDB}" srcOrd="0" destOrd="0" presId="urn:microsoft.com/office/officeart/2005/8/layout/matrix1"/>
    <dgm:cxn modelId="{1BB85BC8-A788-4DF1-9CB7-355B89864E1F}" srcId="{F0DF83D5-EFC0-4C20-AC10-0E0C2F75B129}" destId="{3F275235-F1B9-47B6-B50A-B08750403F5A}" srcOrd="0" destOrd="0" parTransId="{A49530CE-6019-403A-851F-10BBDA5BBE53}" sibTransId="{A17A33C0-AF3B-4D8D-9B1E-899B4F01ABFB}"/>
    <dgm:cxn modelId="{1BF8312D-42E5-4EA9-8258-79149191DBD4}" srcId="{F0DF83D5-EFC0-4C20-AC10-0E0C2F75B129}" destId="{68EDA0AA-2DA8-4C30-ADD3-60AC042FC7A8}" srcOrd="2" destOrd="0" parTransId="{2B9211D0-127F-4F71-8472-F2957A548ACF}" sibTransId="{1CE9AE25-C93C-4465-A698-931E83ABA3EB}"/>
    <dgm:cxn modelId="{F3E43F2F-8B08-4A13-8C6C-56E749AFFC72}" type="presOf" srcId="{68EDA0AA-2DA8-4C30-ADD3-60AC042FC7A8}" destId="{CFCB272B-1F91-458F-B885-729CB967AA3C}" srcOrd="0" destOrd="0" presId="urn:microsoft.com/office/officeart/2005/8/layout/matrix1"/>
    <dgm:cxn modelId="{5957545C-1458-43A2-9B75-082D47240035}" type="presOf" srcId="{53669145-EDC4-4633-BB5B-2D65FFAB8100}" destId="{9A1211E3-383E-4E88-B018-23CDB54C763A}" srcOrd="1" destOrd="0" presId="urn:microsoft.com/office/officeart/2005/8/layout/matrix1"/>
    <dgm:cxn modelId="{CCDE0E80-FE8C-4949-A724-D9156057E066}" srcId="{F0DF83D5-EFC0-4C20-AC10-0E0C2F75B129}" destId="{F90744E1-7E86-49C2-846F-19D51ACB6BCE}" srcOrd="1" destOrd="0" parTransId="{CAB1F14E-694C-47E8-BF13-B425FEF09F84}" sibTransId="{4DEE7553-0BD6-484F-BCCF-0ADC67D09045}"/>
    <dgm:cxn modelId="{AE0166BA-4CDE-4602-B861-86FE32FF353C}" srcId="{457E907F-F463-45F0-86F4-EFEBD12FFCB4}" destId="{F0DF83D5-EFC0-4C20-AC10-0E0C2F75B129}" srcOrd="0" destOrd="0" parTransId="{B54BB81F-7DF2-484C-983A-A53A1B7B59D0}" sibTransId="{615DC709-4D0D-4AB2-AE03-C24F4488EA7D}"/>
    <dgm:cxn modelId="{F0198AFC-6E56-4C05-804B-78D5629259D1}" type="presOf" srcId="{53669145-EDC4-4633-BB5B-2D65FFAB8100}" destId="{F674C56C-CD20-4D1D-BE2A-7DFB30E6A775}" srcOrd="0" destOrd="0" presId="urn:microsoft.com/office/officeart/2005/8/layout/matrix1"/>
    <dgm:cxn modelId="{45F8BF9E-C935-45EF-A398-B8147ECDE727}" type="presOf" srcId="{3F275235-F1B9-47B6-B50A-B08750403F5A}" destId="{5D9825F9-DDF6-4702-A673-ED7A9C37C2C7}" srcOrd="0" destOrd="0" presId="urn:microsoft.com/office/officeart/2005/8/layout/matrix1"/>
    <dgm:cxn modelId="{4569CB53-F23A-4DF0-87C4-75CAD586A5A1}" type="presOf" srcId="{F90744E1-7E86-49C2-846F-19D51ACB6BCE}" destId="{5D37F893-AA95-4C83-A1C1-0614D76A2A3F}" srcOrd="1" destOrd="0" presId="urn:microsoft.com/office/officeart/2005/8/layout/matrix1"/>
    <dgm:cxn modelId="{31E3E1D1-666D-4885-9EA1-94A70557CCCF}" type="presOf" srcId="{3F275235-F1B9-47B6-B50A-B08750403F5A}" destId="{FC662F37-E2E0-4366-807E-AE55BD2A2F13}" srcOrd="1" destOrd="0" presId="urn:microsoft.com/office/officeart/2005/8/layout/matrix1"/>
    <dgm:cxn modelId="{E633050D-DC4B-4019-BBE9-AEFEAB2E1ACB}" type="presOf" srcId="{F0DF83D5-EFC0-4C20-AC10-0E0C2F75B129}" destId="{94F2BCA7-D621-4890-A15F-7C77580F1986}" srcOrd="0" destOrd="0" presId="urn:microsoft.com/office/officeart/2005/8/layout/matrix1"/>
    <dgm:cxn modelId="{8269898E-B5F3-4D79-89DD-3839DBF61E40}" type="presOf" srcId="{68EDA0AA-2DA8-4C30-ADD3-60AC042FC7A8}" destId="{CF1D71F7-AC24-42A0-9A7D-C1AB72360E8F}" srcOrd="1" destOrd="0" presId="urn:microsoft.com/office/officeart/2005/8/layout/matrix1"/>
    <dgm:cxn modelId="{89470806-B939-4170-A631-630D2A64BCC5}" type="presOf" srcId="{F90744E1-7E86-49C2-846F-19D51ACB6BCE}" destId="{A28F8215-D606-4A2C-8B33-5D94B82A126F}" srcOrd="0" destOrd="0" presId="urn:microsoft.com/office/officeart/2005/8/layout/matrix1"/>
    <dgm:cxn modelId="{89098540-D8DD-4B72-8928-71312DB1BA0B}" srcId="{F0DF83D5-EFC0-4C20-AC10-0E0C2F75B129}" destId="{53669145-EDC4-4633-BB5B-2D65FFAB8100}" srcOrd="3" destOrd="0" parTransId="{AC145AAC-F267-4F11-8AD2-F500ACDF3D1A}" sibTransId="{0C04B768-8552-444A-B2D5-F9F1C5B91A69}"/>
    <dgm:cxn modelId="{B3053527-CAAD-4438-B1A1-05D44FBD29AA}" type="presParOf" srcId="{99CB357A-847C-4798-98A0-9A12B8123DDB}" destId="{43F51E9E-1358-4C74-B3F2-7224B0BF51D2}" srcOrd="0" destOrd="0" presId="urn:microsoft.com/office/officeart/2005/8/layout/matrix1"/>
    <dgm:cxn modelId="{75F56C60-6E22-4BE7-A630-84E0D61D3617}" type="presParOf" srcId="{43F51E9E-1358-4C74-B3F2-7224B0BF51D2}" destId="{5D9825F9-DDF6-4702-A673-ED7A9C37C2C7}" srcOrd="0" destOrd="0" presId="urn:microsoft.com/office/officeart/2005/8/layout/matrix1"/>
    <dgm:cxn modelId="{BB99B223-DBC2-4130-A551-6D9AB86C02D5}" type="presParOf" srcId="{43F51E9E-1358-4C74-B3F2-7224B0BF51D2}" destId="{FC662F37-E2E0-4366-807E-AE55BD2A2F13}" srcOrd="1" destOrd="0" presId="urn:microsoft.com/office/officeart/2005/8/layout/matrix1"/>
    <dgm:cxn modelId="{685032C6-26EF-4C6E-B10E-5794281BCDF3}" type="presParOf" srcId="{43F51E9E-1358-4C74-B3F2-7224B0BF51D2}" destId="{A28F8215-D606-4A2C-8B33-5D94B82A126F}" srcOrd="2" destOrd="0" presId="urn:microsoft.com/office/officeart/2005/8/layout/matrix1"/>
    <dgm:cxn modelId="{AD3FD577-37B2-4134-9979-F42DAFF30A9F}" type="presParOf" srcId="{43F51E9E-1358-4C74-B3F2-7224B0BF51D2}" destId="{5D37F893-AA95-4C83-A1C1-0614D76A2A3F}" srcOrd="3" destOrd="0" presId="urn:microsoft.com/office/officeart/2005/8/layout/matrix1"/>
    <dgm:cxn modelId="{A9DF2E07-5142-4ECE-B680-1B84D913286E}" type="presParOf" srcId="{43F51E9E-1358-4C74-B3F2-7224B0BF51D2}" destId="{CFCB272B-1F91-458F-B885-729CB967AA3C}" srcOrd="4" destOrd="0" presId="urn:microsoft.com/office/officeart/2005/8/layout/matrix1"/>
    <dgm:cxn modelId="{3AF5DD97-E72C-48F7-A4D0-F94DEBBE198F}" type="presParOf" srcId="{43F51E9E-1358-4C74-B3F2-7224B0BF51D2}" destId="{CF1D71F7-AC24-42A0-9A7D-C1AB72360E8F}" srcOrd="5" destOrd="0" presId="urn:microsoft.com/office/officeart/2005/8/layout/matrix1"/>
    <dgm:cxn modelId="{730D4304-0340-49D0-AF06-B4C13465E0F8}" type="presParOf" srcId="{43F51E9E-1358-4C74-B3F2-7224B0BF51D2}" destId="{F674C56C-CD20-4D1D-BE2A-7DFB30E6A775}" srcOrd="6" destOrd="0" presId="urn:microsoft.com/office/officeart/2005/8/layout/matrix1"/>
    <dgm:cxn modelId="{F7EA7677-D157-43EC-BB66-76B69738D5AC}" type="presParOf" srcId="{43F51E9E-1358-4C74-B3F2-7224B0BF51D2}" destId="{9A1211E3-383E-4E88-B018-23CDB54C763A}" srcOrd="7" destOrd="0" presId="urn:microsoft.com/office/officeart/2005/8/layout/matrix1"/>
    <dgm:cxn modelId="{9F2A4265-004E-464E-BAA0-798021A86AF5}" type="presParOf" srcId="{99CB357A-847C-4798-98A0-9A12B8123DDB}" destId="{94F2BCA7-D621-4890-A15F-7C77580F1986}" srcOrd="1" destOrd="0" presId="urn:microsoft.com/office/officeart/2005/8/layout/matrix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B4A9C71-5243-4375-98C7-BA189146832B}" type="doc">
      <dgm:prSet loTypeId="urn:microsoft.com/office/officeart/2005/8/layout/radial5" loCatId="relationship" qsTypeId="urn:microsoft.com/office/officeart/2005/8/quickstyle/3d1" qsCatId="3D" csTypeId="urn:microsoft.com/office/officeart/2005/8/colors/colorful1#6" csCatId="colorful" phldr="1"/>
      <dgm:spPr/>
      <dgm:t>
        <a:bodyPr/>
        <a:lstStyle/>
        <a:p>
          <a:endParaRPr lang="ru-RU"/>
        </a:p>
      </dgm:t>
    </dgm:pt>
    <dgm:pt modelId="{6F647F05-65E5-443B-9310-4AF895EEC1B0}">
      <dgm:prSet phldrT="[Текст]" custT="1"/>
      <dgm:spPr>
        <a:solidFill>
          <a:srgbClr val="E7D5EF"/>
        </a:solidFill>
      </dgm:spPr>
      <dgm:t>
        <a:bodyPr/>
        <a:lstStyle/>
        <a:p>
          <a:pPr algn="ctr"/>
          <a:r>
            <a:rPr lang="ru-RU" sz="1400" b="1" i="0" dirty="0">
              <a:solidFill>
                <a:srgbClr val="7030A0"/>
              </a:solidFill>
              <a:latin typeface="Times New Roman" pitchFamily="18" charset="0"/>
              <a:cs typeface="Times New Roman" pitchFamily="18" charset="0"/>
            </a:rPr>
            <a:t>Расходы бюджета – это выплачиваемые из бюджета денежные средства, за исключением средств, являющихся источниками финансирования дефицита бюджета</a:t>
          </a:r>
        </a:p>
      </dgm:t>
    </dgm:pt>
    <dgm:pt modelId="{75BFC95B-EA58-4583-BC2B-08582B3ED8DC}" type="parTrans" cxnId="{F280695C-BCD4-44D5-BD42-7B1024E9C69E}">
      <dgm:prSet/>
      <dgm:spPr/>
      <dgm:t>
        <a:bodyPr/>
        <a:lstStyle/>
        <a:p>
          <a:endParaRPr lang="ru-RU"/>
        </a:p>
      </dgm:t>
    </dgm:pt>
    <dgm:pt modelId="{FCC559A8-CB2E-461F-864E-CCB99C0FD9A4}" type="sibTrans" cxnId="{F280695C-BCD4-44D5-BD42-7B1024E9C69E}">
      <dgm:prSet/>
      <dgm:spPr/>
      <dgm:t>
        <a:bodyPr/>
        <a:lstStyle/>
        <a:p>
          <a:endParaRPr lang="ru-RU"/>
        </a:p>
      </dgm:t>
    </dgm:pt>
    <dgm:pt modelId="{3BA0FA79-0F0A-4F39-8C6F-85BF113366C3}">
      <dgm:prSet phldrT="[Текст]"/>
      <dgm:spPr/>
      <dgm:t>
        <a:bodyPr/>
        <a:lstStyle/>
        <a:p>
          <a:endParaRPr lang="ru-RU" dirty="0"/>
        </a:p>
        <a:p>
          <a:endParaRPr lang="ru-RU" dirty="0"/>
        </a:p>
      </dgm:t>
    </dgm:pt>
    <dgm:pt modelId="{66E51CD7-05D6-4658-BDAA-92C6F3E19708}" type="parTrans" cxnId="{4A189105-0239-4451-ACE0-D31E9CBF66B8}">
      <dgm:prSet/>
      <dgm:spPr/>
      <dgm:t>
        <a:bodyPr/>
        <a:lstStyle/>
        <a:p>
          <a:endParaRPr lang="ru-RU" dirty="0"/>
        </a:p>
      </dgm:t>
    </dgm:pt>
    <dgm:pt modelId="{3F86135B-3CC7-4CEB-B411-92453A9354E3}" type="sibTrans" cxnId="{4A189105-0239-4451-ACE0-D31E9CBF66B8}">
      <dgm:prSet/>
      <dgm:spPr/>
      <dgm:t>
        <a:bodyPr/>
        <a:lstStyle/>
        <a:p>
          <a:endParaRPr lang="ru-RU"/>
        </a:p>
      </dgm:t>
    </dgm:pt>
    <dgm:pt modelId="{420BA717-63F2-4ED1-9193-BDF0AD7BC7EB}">
      <dgm:prSet phldrT="[Текст]"/>
      <dgm:spPr>
        <a:blipFill rotWithShape="0">
          <a:blip xmlns:r="http://schemas.openxmlformats.org/officeDocument/2006/relationships" r:embed="rId1"/>
          <a:stretch>
            <a:fillRect/>
          </a:stretch>
        </a:blipFill>
      </dgm:spPr>
      <dgm:t>
        <a:bodyPr/>
        <a:lstStyle/>
        <a:p>
          <a:endParaRPr lang="ru-RU" dirty="0"/>
        </a:p>
      </dgm:t>
    </dgm:pt>
    <dgm:pt modelId="{A8FC0520-4E1C-47C9-9459-5A566E2A3269}" type="parTrans" cxnId="{420E5929-73A4-4A38-8264-96367E09F888}">
      <dgm:prSet/>
      <dgm:spPr/>
      <dgm:t>
        <a:bodyPr/>
        <a:lstStyle/>
        <a:p>
          <a:endParaRPr lang="ru-RU" dirty="0"/>
        </a:p>
      </dgm:t>
    </dgm:pt>
    <dgm:pt modelId="{93B10FAD-F9FB-447F-AB26-67CC3C3A8B52}" type="sibTrans" cxnId="{420E5929-73A4-4A38-8264-96367E09F888}">
      <dgm:prSet/>
      <dgm:spPr/>
      <dgm:t>
        <a:bodyPr/>
        <a:lstStyle/>
        <a:p>
          <a:endParaRPr lang="ru-RU"/>
        </a:p>
      </dgm:t>
    </dgm:pt>
    <dgm:pt modelId="{AA0A2BD5-A368-4F17-8E9D-23F1FC377812}">
      <dgm:prSet phldrT="[Текст]"/>
      <dgm:spPr/>
      <dgm:t>
        <a:bodyPr/>
        <a:lstStyle/>
        <a:p>
          <a:endParaRPr lang="ru-RU" dirty="0"/>
        </a:p>
      </dgm:t>
    </dgm:pt>
    <dgm:pt modelId="{6598F354-400C-439C-BDD5-729D663E252E}" type="parTrans" cxnId="{48ECD170-E6C5-489E-A263-20CC615C17AB}">
      <dgm:prSet/>
      <dgm:spPr/>
      <dgm:t>
        <a:bodyPr/>
        <a:lstStyle/>
        <a:p>
          <a:endParaRPr lang="ru-RU" dirty="0"/>
        </a:p>
      </dgm:t>
    </dgm:pt>
    <dgm:pt modelId="{0A69E1AC-CA25-4F66-967D-B64CF01B740F}" type="sibTrans" cxnId="{48ECD170-E6C5-489E-A263-20CC615C17AB}">
      <dgm:prSet/>
      <dgm:spPr/>
      <dgm:t>
        <a:bodyPr/>
        <a:lstStyle/>
        <a:p>
          <a:endParaRPr lang="ru-RU"/>
        </a:p>
      </dgm:t>
    </dgm:pt>
    <dgm:pt modelId="{D78F1D4C-A2EF-4C56-940B-FB3F18A7298D}">
      <dgm:prSet phldrT="[Текст]"/>
      <dgm:spPr/>
      <dgm:t>
        <a:bodyPr/>
        <a:lstStyle/>
        <a:p>
          <a:endParaRPr lang="ru-RU" dirty="0"/>
        </a:p>
      </dgm:t>
    </dgm:pt>
    <dgm:pt modelId="{3B6B2775-EA0D-4CA6-A4A3-0187E341F68C}" type="sibTrans" cxnId="{A00878C0-A87A-42B9-83D7-EE8880E34935}">
      <dgm:prSet/>
      <dgm:spPr/>
      <dgm:t>
        <a:bodyPr/>
        <a:lstStyle/>
        <a:p>
          <a:endParaRPr lang="ru-RU"/>
        </a:p>
      </dgm:t>
    </dgm:pt>
    <dgm:pt modelId="{08170AFC-8E89-4179-A96D-636AFFD8C3F3}" type="parTrans" cxnId="{A00878C0-A87A-42B9-83D7-EE8880E34935}">
      <dgm:prSet/>
      <dgm:spPr/>
      <dgm:t>
        <a:bodyPr/>
        <a:lstStyle/>
        <a:p>
          <a:endParaRPr lang="ru-RU" dirty="0"/>
        </a:p>
      </dgm:t>
    </dgm:pt>
    <dgm:pt modelId="{62E153EB-408C-4CB3-B6CA-2A439518E14B}">
      <dgm:prSet phldrT="[Текст]"/>
      <dgm:spPr>
        <a:blipFill rotWithShape="0">
          <a:blip xmlns:r="http://schemas.openxmlformats.org/officeDocument/2006/relationships" r:embed="rId2"/>
          <a:stretch>
            <a:fillRect/>
          </a:stretch>
        </a:blipFill>
      </dgm:spPr>
      <dgm:t>
        <a:bodyPr/>
        <a:lstStyle/>
        <a:p>
          <a:endParaRPr lang="ru-RU" dirty="0"/>
        </a:p>
      </dgm:t>
    </dgm:pt>
    <dgm:pt modelId="{69F9F7AF-4DAB-4B6C-A26F-22C945FB8A80}" type="sibTrans" cxnId="{54059384-7D56-4783-9E6B-CB7051B26B45}">
      <dgm:prSet/>
      <dgm:spPr/>
      <dgm:t>
        <a:bodyPr/>
        <a:lstStyle/>
        <a:p>
          <a:endParaRPr lang="ru-RU"/>
        </a:p>
      </dgm:t>
    </dgm:pt>
    <dgm:pt modelId="{77DF95E1-3397-43CE-99EF-E82D1E9B2066}" type="parTrans" cxnId="{54059384-7D56-4783-9E6B-CB7051B26B45}">
      <dgm:prSet/>
      <dgm:spPr/>
      <dgm:t>
        <a:bodyPr/>
        <a:lstStyle/>
        <a:p>
          <a:endParaRPr lang="ru-RU" dirty="0"/>
        </a:p>
      </dgm:t>
    </dgm:pt>
    <dgm:pt modelId="{9F96D360-CB55-48DB-9778-BF90DCE1129E}">
      <dgm:prSet phldrT="[Текст]"/>
      <dgm:spPr>
        <a:solidFill>
          <a:srgbClr val="0070C0"/>
        </a:solidFill>
      </dgm:spPr>
      <dgm:t>
        <a:bodyPr/>
        <a:lstStyle/>
        <a:p>
          <a:endParaRPr lang="ru-RU" dirty="0"/>
        </a:p>
      </dgm:t>
    </dgm:pt>
    <dgm:pt modelId="{286A4893-ECEC-4EFE-BAC3-3F1C84511E21}" type="sibTrans" cxnId="{ABB8D3AC-32ED-44B8-98D1-601987ACC1D1}">
      <dgm:prSet/>
      <dgm:spPr/>
      <dgm:t>
        <a:bodyPr/>
        <a:lstStyle/>
        <a:p>
          <a:endParaRPr lang="ru-RU"/>
        </a:p>
      </dgm:t>
    </dgm:pt>
    <dgm:pt modelId="{BC4B6763-2F33-4CCB-B9CC-377BBD0F0800}" type="parTrans" cxnId="{ABB8D3AC-32ED-44B8-98D1-601987ACC1D1}">
      <dgm:prSet/>
      <dgm:spPr>
        <a:solidFill>
          <a:srgbClr val="0070C0"/>
        </a:solidFill>
      </dgm:spPr>
      <dgm:t>
        <a:bodyPr/>
        <a:lstStyle/>
        <a:p>
          <a:endParaRPr lang="ru-RU" dirty="0">
            <a:solidFill>
              <a:srgbClr val="00B0F0"/>
            </a:solidFill>
          </a:endParaRPr>
        </a:p>
      </dgm:t>
    </dgm:pt>
    <dgm:pt modelId="{637E412C-91EE-486E-8354-15F2384BE3EA}">
      <dgm:prSet phldrT="[Текст]"/>
      <dgm:spPr>
        <a:blipFill rotWithShape="0">
          <a:blip xmlns:r="http://schemas.openxmlformats.org/officeDocument/2006/relationships" r:embed="rId3"/>
          <a:stretch>
            <a:fillRect/>
          </a:stretch>
        </a:blipFill>
      </dgm:spPr>
      <dgm:t>
        <a:bodyPr/>
        <a:lstStyle/>
        <a:p>
          <a:endParaRPr lang="ru-RU" dirty="0"/>
        </a:p>
      </dgm:t>
    </dgm:pt>
    <dgm:pt modelId="{C021BE46-16AF-4372-B2A0-67875E2C82CF}" type="parTrans" cxnId="{EA60BD94-54CE-450D-A117-19A3057D3DE3}">
      <dgm:prSet/>
      <dgm:spPr/>
      <dgm:t>
        <a:bodyPr/>
        <a:lstStyle/>
        <a:p>
          <a:endParaRPr lang="ru-RU" dirty="0"/>
        </a:p>
      </dgm:t>
    </dgm:pt>
    <dgm:pt modelId="{6923DAD3-03A3-4184-9D76-6CCF9386A60A}" type="sibTrans" cxnId="{EA60BD94-54CE-450D-A117-19A3057D3DE3}">
      <dgm:prSet/>
      <dgm:spPr/>
      <dgm:t>
        <a:bodyPr/>
        <a:lstStyle/>
        <a:p>
          <a:endParaRPr lang="ru-RU"/>
        </a:p>
      </dgm:t>
    </dgm:pt>
    <dgm:pt modelId="{D63A74EC-A1EC-4823-AB28-835C2DE63D58}">
      <dgm:prSet phldrT="[Текст]"/>
      <dgm:spPr/>
      <dgm:t>
        <a:bodyPr/>
        <a:lstStyle/>
        <a:p>
          <a:endParaRPr lang="ru-RU" dirty="0"/>
        </a:p>
      </dgm:t>
    </dgm:pt>
    <dgm:pt modelId="{8D513BD1-7137-4BB2-A1F4-1B02EFB0F34F}" type="parTrans" cxnId="{A5BC18A6-1C74-45AC-A35E-DB57538BF8E8}">
      <dgm:prSet/>
      <dgm:spPr/>
      <dgm:t>
        <a:bodyPr/>
        <a:lstStyle/>
        <a:p>
          <a:endParaRPr lang="ru-RU" dirty="0"/>
        </a:p>
      </dgm:t>
    </dgm:pt>
    <dgm:pt modelId="{791BBDCE-20BF-42D5-A05C-65C02968CEA7}" type="sibTrans" cxnId="{A5BC18A6-1C74-45AC-A35E-DB57538BF8E8}">
      <dgm:prSet/>
      <dgm:spPr/>
      <dgm:t>
        <a:bodyPr/>
        <a:lstStyle/>
        <a:p>
          <a:endParaRPr lang="ru-RU"/>
        </a:p>
      </dgm:t>
    </dgm:pt>
    <dgm:pt modelId="{45744066-B02E-4576-A7F1-E2464C0E1366}">
      <dgm:prSet phldrT="[Текст]"/>
      <dgm:spPr/>
      <dgm:t>
        <a:bodyPr/>
        <a:lstStyle/>
        <a:p>
          <a:endParaRPr lang="ru-RU" dirty="0"/>
        </a:p>
      </dgm:t>
    </dgm:pt>
    <dgm:pt modelId="{0677F5B0-6215-44F3-BDE3-BB79C72F21B8}" type="parTrans" cxnId="{22EC0AB5-9012-4936-BE1B-AF6CC7AEDCDB}">
      <dgm:prSet custScaleX="131984" custLinFactNeighborX="57500" custLinFactNeighborY="6492"/>
      <dgm:spPr/>
      <dgm:t>
        <a:bodyPr/>
        <a:lstStyle/>
        <a:p>
          <a:endParaRPr lang="ru-RU"/>
        </a:p>
      </dgm:t>
    </dgm:pt>
    <dgm:pt modelId="{BC236EC9-8B41-443E-BEDA-2F2BE533A095}" type="sibTrans" cxnId="{22EC0AB5-9012-4936-BE1B-AF6CC7AEDCDB}">
      <dgm:prSet/>
      <dgm:spPr/>
      <dgm:t>
        <a:bodyPr/>
        <a:lstStyle/>
        <a:p>
          <a:endParaRPr lang="ru-RU"/>
        </a:p>
      </dgm:t>
    </dgm:pt>
    <dgm:pt modelId="{9C91FA12-AC62-4A52-92E6-5E87EAE28BF6}">
      <dgm:prSet phldrT="[Текст]"/>
      <dgm:spPr/>
      <dgm:t>
        <a:bodyPr/>
        <a:lstStyle/>
        <a:p>
          <a:endParaRPr lang="ru-RU" dirty="0"/>
        </a:p>
      </dgm:t>
    </dgm:pt>
    <dgm:pt modelId="{0EFC1585-8944-4D09-8DCC-075604E1DAB7}" type="parTrans" cxnId="{AC09677F-9062-421F-BB43-4AC0612AEA44}">
      <dgm:prSet/>
      <dgm:spPr/>
      <dgm:t>
        <a:bodyPr/>
        <a:lstStyle/>
        <a:p>
          <a:endParaRPr lang="ru-RU"/>
        </a:p>
      </dgm:t>
    </dgm:pt>
    <dgm:pt modelId="{DF7A1295-DB09-4F60-BE2B-256F67B784CD}" type="sibTrans" cxnId="{AC09677F-9062-421F-BB43-4AC0612AEA44}">
      <dgm:prSet/>
      <dgm:spPr/>
      <dgm:t>
        <a:bodyPr/>
        <a:lstStyle/>
        <a:p>
          <a:endParaRPr lang="ru-RU"/>
        </a:p>
      </dgm:t>
    </dgm:pt>
    <dgm:pt modelId="{5BF636BB-5DDB-443B-BF03-7A764813EFC9}">
      <dgm:prSet phldrT="[Текст]"/>
      <dgm:spPr/>
      <dgm:t>
        <a:bodyPr/>
        <a:lstStyle/>
        <a:p>
          <a:endParaRPr lang="ru-RU" dirty="0"/>
        </a:p>
      </dgm:t>
    </dgm:pt>
    <dgm:pt modelId="{ECBC13CB-0E4B-4202-AAA0-8D11A0067FDC}" type="parTrans" cxnId="{71FA8F34-8092-4517-887C-26050E9F2A90}">
      <dgm:prSet/>
      <dgm:spPr/>
      <dgm:t>
        <a:bodyPr/>
        <a:lstStyle/>
        <a:p>
          <a:endParaRPr lang="ru-RU"/>
        </a:p>
      </dgm:t>
    </dgm:pt>
    <dgm:pt modelId="{E28794F7-086C-4C94-AB2B-831CC1639D1F}" type="sibTrans" cxnId="{71FA8F34-8092-4517-887C-26050E9F2A90}">
      <dgm:prSet/>
      <dgm:spPr/>
      <dgm:t>
        <a:bodyPr/>
        <a:lstStyle/>
        <a:p>
          <a:endParaRPr lang="ru-RU"/>
        </a:p>
      </dgm:t>
    </dgm:pt>
    <dgm:pt modelId="{B0A1EC5B-815C-4425-973C-68029EF41D7F}">
      <dgm:prSet/>
      <dgm:spPr>
        <a:solidFill>
          <a:schemeClr val="accent3">
            <a:lumMod val="50000"/>
          </a:schemeClr>
        </a:solidFill>
      </dgm:spPr>
      <dgm:t>
        <a:bodyPr/>
        <a:lstStyle/>
        <a:p>
          <a:endParaRPr lang="ru-RU" dirty="0"/>
        </a:p>
      </dgm:t>
    </dgm:pt>
    <dgm:pt modelId="{DC5D5739-3654-4815-83B1-177EAF0BDD25}" type="parTrans" cxnId="{580A3158-E80C-4C86-8105-5AE393BA664B}">
      <dgm:prSet/>
      <dgm:spPr/>
      <dgm:t>
        <a:bodyPr/>
        <a:lstStyle/>
        <a:p>
          <a:endParaRPr lang="ru-RU" dirty="0"/>
        </a:p>
      </dgm:t>
    </dgm:pt>
    <dgm:pt modelId="{AA1BE4F7-E012-4997-ADED-902B244BA27E}" type="sibTrans" cxnId="{580A3158-E80C-4C86-8105-5AE393BA664B}">
      <dgm:prSet/>
      <dgm:spPr/>
      <dgm:t>
        <a:bodyPr/>
        <a:lstStyle/>
        <a:p>
          <a:endParaRPr lang="ru-RU"/>
        </a:p>
      </dgm:t>
    </dgm:pt>
    <dgm:pt modelId="{C35BFE0D-8D40-49C7-84A0-D02CDA978B8B}">
      <dgm:prSet phldrT="[Текст]"/>
      <dgm:spPr>
        <a:blipFill rotWithShape="0">
          <a:blip xmlns:r="http://schemas.openxmlformats.org/officeDocument/2006/relationships" r:embed="rId4"/>
          <a:stretch>
            <a:fillRect/>
          </a:stretch>
        </a:blipFill>
      </dgm:spPr>
      <dgm:t>
        <a:bodyPr/>
        <a:lstStyle/>
        <a:p>
          <a:endParaRPr lang="ru-RU" dirty="0"/>
        </a:p>
      </dgm:t>
    </dgm:pt>
    <dgm:pt modelId="{32A91E05-862A-476E-8C90-5D9C83A7BD2B}" type="parTrans" cxnId="{A9FD25EB-6056-4200-A1EC-1866E2BB1080}">
      <dgm:prSet/>
      <dgm:spPr/>
      <dgm:t>
        <a:bodyPr/>
        <a:lstStyle/>
        <a:p>
          <a:endParaRPr lang="ru-RU" dirty="0"/>
        </a:p>
      </dgm:t>
    </dgm:pt>
    <dgm:pt modelId="{CFA0926F-5890-43B8-94D6-CB7F1D59C669}" type="sibTrans" cxnId="{A9FD25EB-6056-4200-A1EC-1866E2BB1080}">
      <dgm:prSet/>
      <dgm:spPr/>
      <dgm:t>
        <a:bodyPr/>
        <a:lstStyle/>
        <a:p>
          <a:endParaRPr lang="ru-RU"/>
        </a:p>
      </dgm:t>
    </dgm:pt>
    <dgm:pt modelId="{4B1A8440-411B-4A5D-AFC7-3583C59ADD0E}">
      <dgm:prSet phldrT="[Текст]"/>
      <dgm:spPr>
        <a:blipFill rotWithShape="0">
          <a:blip xmlns:r="http://schemas.openxmlformats.org/officeDocument/2006/relationships" r:embed="rId5"/>
          <a:stretch>
            <a:fillRect/>
          </a:stretch>
        </a:blipFill>
      </dgm:spPr>
      <dgm:t>
        <a:bodyPr/>
        <a:lstStyle/>
        <a:p>
          <a:endParaRPr lang="ru-RU" dirty="0"/>
        </a:p>
      </dgm:t>
    </dgm:pt>
    <dgm:pt modelId="{0D0679BE-35CF-4C4A-B8A9-7CB6E4D6163D}" type="sibTrans" cxnId="{C76B1FDD-1515-4548-A84A-CDE5C2B70761}">
      <dgm:prSet/>
      <dgm:spPr/>
      <dgm:t>
        <a:bodyPr/>
        <a:lstStyle/>
        <a:p>
          <a:endParaRPr lang="ru-RU"/>
        </a:p>
      </dgm:t>
    </dgm:pt>
    <dgm:pt modelId="{082CE592-953F-441B-B0C2-F864433A8493}" type="parTrans" cxnId="{C76B1FDD-1515-4548-A84A-CDE5C2B70761}">
      <dgm:prSet/>
      <dgm:spPr>
        <a:solidFill>
          <a:schemeClr val="tx2">
            <a:lumMod val="60000"/>
            <a:lumOff val="40000"/>
          </a:schemeClr>
        </a:solidFill>
      </dgm:spPr>
      <dgm:t>
        <a:bodyPr/>
        <a:lstStyle/>
        <a:p>
          <a:endParaRPr lang="ru-RU" dirty="0"/>
        </a:p>
      </dgm:t>
    </dgm:pt>
    <dgm:pt modelId="{4E037BB9-0FBE-485B-9D96-CA97E236F16F}">
      <dgm:prSet/>
      <dgm:spPr/>
      <dgm:t>
        <a:bodyPr/>
        <a:lstStyle/>
        <a:p>
          <a:endParaRPr lang="ru-RU" dirty="0"/>
        </a:p>
      </dgm:t>
    </dgm:pt>
    <dgm:pt modelId="{1BC0C76F-59B3-4CB2-A81C-773F8BFBB2D1}" type="parTrans" cxnId="{30BC86BE-C78E-4BDF-A18F-EC67709D7EF3}">
      <dgm:prSet/>
      <dgm:spPr/>
      <dgm:t>
        <a:bodyPr/>
        <a:lstStyle/>
        <a:p>
          <a:endParaRPr lang="ru-RU"/>
        </a:p>
      </dgm:t>
    </dgm:pt>
    <dgm:pt modelId="{661EBCA7-E4FC-4670-AE0C-E6651D40875B}" type="sibTrans" cxnId="{30BC86BE-C78E-4BDF-A18F-EC67709D7EF3}">
      <dgm:prSet/>
      <dgm:spPr/>
      <dgm:t>
        <a:bodyPr/>
        <a:lstStyle/>
        <a:p>
          <a:endParaRPr lang="ru-RU"/>
        </a:p>
      </dgm:t>
    </dgm:pt>
    <dgm:pt modelId="{D2A69AB7-A0A6-4501-95CD-2902A3384DE3}">
      <dgm:prSet phldrT="[Текст]"/>
      <dgm:spPr>
        <a:blipFill rotWithShape="0">
          <a:blip xmlns:r="http://schemas.openxmlformats.org/officeDocument/2006/relationships" r:embed="rId6"/>
          <a:stretch>
            <a:fillRect/>
          </a:stretch>
        </a:blipFill>
      </dgm:spPr>
      <dgm:t>
        <a:bodyPr/>
        <a:lstStyle/>
        <a:p>
          <a:endParaRPr lang="ru-RU" dirty="0"/>
        </a:p>
      </dgm:t>
    </dgm:pt>
    <dgm:pt modelId="{B4AB27D7-F679-4C2F-B351-354C992C8F30}" type="sibTrans" cxnId="{BDBC8127-C9A5-4636-AF0A-79E42F53D923}">
      <dgm:prSet/>
      <dgm:spPr/>
      <dgm:t>
        <a:bodyPr/>
        <a:lstStyle/>
        <a:p>
          <a:endParaRPr lang="ru-RU"/>
        </a:p>
      </dgm:t>
    </dgm:pt>
    <dgm:pt modelId="{9DEE7B50-C1CB-48D2-999B-DF1098A88396}" type="parTrans" cxnId="{BDBC8127-C9A5-4636-AF0A-79E42F53D923}">
      <dgm:prSet/>
      <dgm:spPr/>
      <dgm:t>
        <a:bodyPr/>
        <a:lstStyle/>
        <a:p>
          <a:endParaRPr lang="ru-RU" dirty="0"/>
        </a:p>
      </dgm:t>
    </dgm:pt>
    <dgm:pt modelId="{8B82EA68-B59A-424E-9756-C221A13DB47F}" type="pres">
      <dgm:prSet presAssocID="{6B4A9C71-5243-4375-98C7-BA189146832B}" presName="Name0" presStyleCnt="0">
        <dgm:presLayoutVars>
          <dgm:chMax val="1"/>
          <dgm:dir/>
          <dgm:animLvl val="ctr"/>
          <dgm:resizeHandles val="exact"/>
        </dgm:presLayoutVars>
      </dgm:prSet>
      <dgm:spPr/>
      <dgm:t>
        <a:bodyPr/>
        <a:lstStyle/>
        <a:p>
          <a:endParaRPr lang="ru-RU"/>
        </a:p>
      </dgm:t>
    </dgm:pt>
    <dgm:pt modelId="{ED72E44C-8498-48F8-9652-E5DD6AC5818D}" type="pres">
      <dgm:prSet presAssocID="{6F647F05-65E5-443B-9310-4AF895EEC1B0}" presName="centerShape" presStyleLbl="node0" presStyleIdx="0" presStyleCnt="1" custScaleX="211958" custScaleY="179647" custLinFactNeighborX="-1450" custLinFactNeighborY="-8146"/>
      <dgm:spPr/>
      <dgm:t>
        <a:bodyPr/>
        <a:lstStyle/>
        <a:p>
          <a:endParaRPr lang="ru-RU"/>
        </a:p>
      </dgm:t>
    </dgm:pt>
    <dgm:pt modelId="{4731EA70-1FA8-49F5-A6BF-4AE9CB97C303}" type="pres">
      <dgm:prSet presAssocID="{8D513BD1-7137-4BB2-A1F4-1B02EFB0F34F}" presName="parTrans" presStyleLbl="sibTrans2D1" presStyleIdx="0" presStyleCnt="12"/>
      <dgm:spPr/>
      <dgm:t>
        <a:bodyPr/>
        <a:lstStyle/>
        <a:p>
          <a:endParaRPr lang="ru-RU"/>
        </a:p>
      </dgm:t>
    </dgm:pt>
    <dgm:pt modelId="{8D15C70B-27DC-4BC4-8B54-1A6B8CC1DBC1}" type="pres">
      <dgm:prSet presAssocID="{8D513BD1-7137-4BB2-A1F4-1B02EFB0F34F}" presName="connectorText" presStyleLbl="sibTrans2D1" presStyleIdx="0" presStyleCnt="12"/>
      <dgm:spPr/>
      <dgm:t>
        <a:bodyPr/>
        <a:lstStyle/>
        <a:p>
          <a:endParaRPr lang="ru-RU"/>
        </a:p>
      </dgm:t>
    </dgm:pt>
    <dgm:pt modelId="{E2EC1D87-F728-458A-8AB1-7A3D78F9D25E}" type="pres">
      <dgm:prSet presAssocID="{D63A74EC-A1EC-4823-AB28-835C2DE63D58}" presName="node" presStyleLbl="node1" presStyleIdx="0" presStyleCnt="12" custScaleX="95235" custScaleY="86332" custRadScaleRad="99182" custRadScaleInc="107079">
        <dgm:presLayoutVars>
          <dgm:bulletEnabled val="1"/>
        </dgm:presLayoutVars>
      </dgm:prSet>
      <dgm:spPr/>
      <dgm:t>
        <a:bodyPr/>
        <a:lstStyle/>
        <a:p>
          <a:endParaRPr lang="ru-RU"/>
        </a:p>
      </dgm:t>
    </dgm:pt>
    <dgm:pt modelId="{3AB02449-4EBC-4302-B256-364ED94D6C2F}" type="pres">
      <dgm:prSet presAssocID="{DC5D5739-3654-4815-83B1-177EAF0BDD25}" presName="parTrans" presStyleLbl="sibTrans2D1" presStyleIdx="1" presStyleCnt="12"/>
      <dgm:spPr/>
      <dgm:t>
        <a:bodyPr/>
        <a:lstStyle/>
        <a:p>
          <a:endParaRPr lang="ru-RU"/>
        </a:p>
      </dgm:t>
    </dgm:pt>
    <dgm:pt modelId="{FE506610-9E90-41A7-A422-EB70C350B050}" type="pres">
      <dgm:prSet presAssocID="{DC5D5739-3654-4815-83B1-177EAF0BDD25}" presName="connectorText" presStyleLbl="sibTrans2D1" presStyleIdx="1" presStyleCnt="12"/>
      <dgm:spPr/>
      <dgm:t>
        <a:bodyPr/>
        <a:lstStyle/>
        <a:p>
          <a:endParaRPr lang="ru-RU"/>
        </a:p>
      </dgm:t>
    </dgm:pt>
    <dgm:pt modelId="{790C8D0D-7FCC-415C-91A5-F97C81F47FA6}" type="pres">
      <dgm:prSet presAssocID="{B0A1EC5B-815C-4425-973C-68029EF41D7F}" presName="node" presStyleLbl="node1" presStyleIdx="1" presStyleCnt="12" custRadScaleRad="105713" custRadScaleInc="71581">
        <dgm:presLayoutVars>
          <dgm:bulletEnabled val="1"/>
        </dgm:presLayoutVars>
      </dgm:prSet>
      <dgm:spPr/>
      <dgm:t>
        <a:bodyPr/>
        <a:lstStyle/>
        <a:p>
          <a:endParaRPr lang="ru-RU"/>
        </a:p>
      </dgm:t>
    </dgm:pt>
    <dgm:pt modelId="{A0E222DD-64BD-4A89-BBB9-2B80D8318D4A}" type="pres">
      <dgm:prSet presAssocID="{082CE592-953F-441B-B0C2-F864433A8493}" presName="parTrans" presStyleLbl="sibTrans2D1" presStyleIdx="2" presStyleCnt="12" custScaleX="131984" custLinFactNeighborX="-10052" custLinFactNeighborY="3100"/>
      <dgm:spPr/>
      <dgm:t>
        <a:bodyPr/>
        <a:lstStyle/>
        <a:p>
          <a:endParaRPr lang="ru-RU"/>
        </a:p>
      </dgm:t>
    </dgm:pt>
    <dgm:pt modelId="{839DF450-14DD-4280-9AEE-DA73938E9B9D}" type="pres">
      <dgm:prSet presAssocID="{082CE592-953F-441B-B0C2-F864433A8493}" presName="connectorText" presStyleLbl="sibTrans2D1" presStyleIdx="2" presStyleCnt="12"/>
      <dgm:spPr/>
      <dgm:t>
        <a:bodyPr/>
        <a:lstStyle/>
        <a:p>
          <a:endParaRPr lang="ru-RU"/>
        </a:p>
      </dgm:t>
    </dgm:pt>
    <dgm:pt modelId="{73BC26A8-8D0F-45E6-9E3B-37EADD227262}" type="pres">
      <dgm:prSet presAssocID="{4B1A8440-411B-4A5D-AFC7-3583C59ADD0E}" presName="node" presStyleLbl="node1" presStyleIdx="2" presStyleCnt="12" custScaleX="105031" custScaleY="104463" custRadScaleRad="89449" custRadScaleInc="248613">
        <dgm:presLayoutVars>
          <dgm:bulletEnabled val="1"/>
        </dgm:presLayoutVars>
      </dgm:prSet>
      <dgm:spPr/>
      <dgm:t>
        <a:bodyPr/>
        <a:lstStyle/>
        <a:p>
          <a:endParaRPr lang="ru-RU"/>
        </a:p>
      </dgm:t>
    </dgm:pt>
    <dgm:pt modelId="{06F93DE9-E67A-4CE1-BC6B-5C458B1137B0}" type="pres">
      <dgm:prSet presAssocID="{C021BE46-16AF-4372-B2A0-67875E2C82CF}" presName="parTrans" presStyleLbl="sibTrans2D1" presStyleIdx="3" presStyleCnt="12"/>
      <dgm:spPr/>
      <dgm:t>
        <a:bodyPr/>
        <a:lstStyle/>
        <a:p>
          <a:endParaRPr lang="ru-RU"/>
        </a:p>
      </dgm:t>
    </dgm:pt>
    <dgm:pt modelId="{DA660ED5-C4B7-4208-928A-B8DD66837486}" type="pres">
      <dgm:prSet presAssocID="{C021BE46-16AF-4372-B2A0-67875E2C82CF}" presName="connectorText" presStyleLbl="sibTrans2D1" presStyleIdx="3" presStyleCnt="12"/>
      <dgm:spPr/>
      <dgm:t>
        <a:bodyPr/>
        <a:lstStyle/>
        <a:p>
          <a:endParaRPr lang="ru-RU"/>
        </a:p>
      </dgm:t>
    </dgm:pt>
    <dgm:pt modelId="{D8B200F5-4D07-49B2-A587-C2FE6CEC49F8}" type="pres">
      <dgm:prSet presAssocID="{637E412C-91EE-486E-8354-15F2384BE3EA}" presName="node" presStyleLbl="node1" presStyleIdx="3" presStyleCnt="12" custRadScaleRad="96208" custRadScaleInc="-161610">
        <dgm:presLayoutVars>
          <dgm:bulletEnabled val="1"/>
        </dgm:presLayoutVars>
      </dgm:prSet>
      <dgm:spPr/>
      <dgm:t>
        <a:bodyPr/>
        <a:lstStyle/>
        <a:p>
          <a:endParaRPr lang="ru-RU"/>
        </a:p>
      </dgm:t>
    </dgm:pt>
    <dgm:pt modelId="{E7EAB10C-E176-4610-B2C6-BE8F83AD0F9B}" type="pres">
      <dgm:prSet presAssocID="{A8FC0520-4E1C-47C9-9459-5A566E2A3269}" presName="parTrans" presStyleLbl="sibTrans2D1" presStyleIdx="4" presStyleCnt="12"/>
      <dgm:spPr/>
      <dgm:t>
        <a:bodyPr/>
        <a:lstStyle/>
        <a:p>
          <a:endParaRPr lang="ru-RU"/>
        </a:p>
      </dgm:t>
    </dgm:pt>
    <dgm:pt modelId="{47F0322C-5978-482D-A409-1280E22C6D82}" type="pres">
      <dgm:prSet presAssocID="{A8FC0520-4E1C-47C9-9459-5A566E2A3269}" presName="connectorText" presStyleLbl="sibTrans2D1" presStyleIdx="4" presStyleCnt="12"/>
      <dgm:spPr/>
      <dgm:t>
        <a:bodyPr/>
        <a:lstStyle/>
        <a:p>
          <a:endParaRPr lang="ru-RU"/>
        </a:p>
      </dgm:t>
    </dgm:pt>
    <dgm:pt modelId="{FFE63D16-C443-42C8-BB30-4CA61876A647}" type="pres">
      <dgm:prSet presAssocID="{420BA717-63F2-4ED1-9193-BDF0AD7BC7EB}" presName="node" presStyleLbl="node1" presStyleIdx="4" presStyleCnt="12" custRadScaleRad="69339" custRadScaleInc="293863">
        <dgm:presLayoutVars>
          <dgm:bulletEnabled val="1"/>
        </dgm:presLayoutVars>
      </dgm:prSet>
      <dgm:spPr/>
      <dgm:t>
        <a:bodyPr/>
        <a:lstStyle/>
        <a:p>
          <a:endParaRPr lang="ru-RU"/>
        </a:p>
      </dgm:t>
    </dgm:pt>
    <dgm:pt modelId="{FA950D33-9BD9-4D37-A533-789F5554AFB5}" type="pres">
      <dgm:prSet presAssocID="{6598F354-400C-439C-BDD5-729D663E252E}" presName="parTrans" presStyleLbl="sibTrans2D1" presStyleIdx="5" presStyleCnt="12"/>
      <dgm:spPr/>
      <dgm:t>
        <a:bodyPr/>
        <a:lstStyle/>
        <a:p>
          <a:endParaRPr lang="ru-RU"/>
        </a:p>
      </dgm:t>
    </dgm:pt>
    <dgm:pt modelId="{F326903B-AF5C-41D9-A950-9DE60C069BDF}" type="pres">
      <dgm:prSet presAssocID="{6598F354-400C-439C-BDD5-729D663E252E}" presName="connectorText" presStyleLbl="sibTrans2D1" presStyleIdx="5" presStyleCnt="12"/>
      <dgm:spPr/>
      <dgm:t>
        <a:bodyPr/>
        <a:lstStyle/>
        <a:p>
          <a:endParaRPr lang="ru-RU"/>
        </a:p>
      </dgm:t>
    </dgm:pt>
    <dgm:pt modelId="{EB1C3899-7B42-47CD-912B-DD035472498D}" type="pres">
      <dgm:prSet presAssocID="{AA0A2BD5-A368-4F17-8E9D-23F1FC377812}" presName="node" presStyleLbl="node1" presStyleIdx="5" presStyleCnt="12" custRadScaleRad="76503" custRadScaleInc="-141306">
        <dgm:presLayoutVars>
          <dgm:bulletEnabled val="1"/>
        </dgm:presLayoutVars>
      </dgm:prSet>
      <dgm:spPr/>
      <dgm:t>
        <a:bodyPr/>
        <a:lstStyle/>
        <a:p>
          <a:endParaRPr lang="ru-RU"/>
        </a:p>
      </dgm:t>
    </dgm:pt>
    <dgm:pt modelId="{2F5553CB-2478-4421-B002-5FA728364A78}" type="pres">
      <dgm:prSet presAssocID="{9DEE7B50-C1CB-48D2-999B-DF1098A88396}" presName="parTrans" presStyleLbl="sibTrans2D1" presStyleIdx="6" presStyleCnt="12" custScaleX="138492"/>
      <dgm:spPr/>
      <dgm:t>
        <a:bodyPr/>
        <a:lstStyle/>
        <a:p>
          <a:endParaRPr lang="ru-RU"/>
        </a:p>
      </dgm:t>
    </dgm:pt>
    <dgm:pt modelId="{881BA4B6-6173-4BE7-ACB0-127409627ABA}" type="pres">
      <dgm:prSet presAssocID="{9DEE7B50-C1CB-48D2-999B-DF1098A88396}" presName="connectorText" presStyleLbl="sibTrans2D1" presStyleIdx="6" presStyleCnt="12"/>
      <dgm:spPr/>
      <dgm:t>
        <a:bodyPr/>
        <a:lstStyle/>
        <a:p>
          <a:endParaRPr lang="ru-RU"/>
        </a:p>
      </dgm:t>
    </dgm:pt>
    <dgm:pt modelId="{FED909B6-8F19-4D98-AAC2-EBEEF4830C2B}" type="pres">
      <dgm:prSet presAssocID="{D2A69AB7-A0A6-4501-95CD-2902A3384DE3}" presName="node" presStyleLbl="node1" presStyleIdx="6" presStyleCnt="12" custRadScaleRad="71107" custRadScaleInc="135516">
        <dgm:presLayoutVars>
          <dgm:bulletEnabled val="1"/>
        </dgm:presLayoutVars>
      </dgm:prSet>
      <dgm:spPr/>
      <dgm:t>
        <a:bodyPr/>
        <a:lstStyle/>
        <a:p>
          <a:endParaRPr lang="ru-RU"/>
        </a:p>
      </dgm:t>
    </dgm:pt>
    <dgm:pt modelId="{A0B7EB92-DF16-476D-BB87-6C0D26E26F61}" type="pres">
      <dgm:prSet presAssocID="{BC4B6763-2F33-4CCB-B9CC-377BBD0F0800}" presName="parTrans" presStyleLbl="sibTrans2D1" presStyleIdx="7" presStyleCnt="12"/>
      <dgm:spPr/>
      <dgm:t>
        <a:bodyPr/>
        <a:lstStyle/>
        <a:p>
          <a:endParaRPr lang="ru-RU"/>
        </a:p>
      </dgm:t>
    </dgm:pt>
    <dgm:pt modelId="{E3A5A4EE-729B-477E-AEA8-7FC61FA6B941}" type="pres">
      <dgm:prSet presAssocID="{BC4B6763-2F33-4CCB-B9CC-377BBD0F0800}" presName="connectorText" presStyleLbl="sibTrans2D1" presStyleIdx="7" presStyleCnt="12"/>
      <dgm:spPr/>
      <dgm:t>
        <a:bodyPr/>
        <a:lstStyle/>
        <a:p>
          <a:endParaRPr lang="ru-RU"/>
        </a:p>
      </dgm:t>
    </dgm:pt>
    <dgm:pt modelId="{69EA0517-EDCB-4CEB-899F-D56DCF7B4404}" type="pres">
      <dgm:prSet presAssocID="{9F96D360-CB55-48DB-9778-BF90DCE1129E}" presName="node" presStyleLbl="node1" presStyleIdx="7" presStyleCnt="12" custRadScaleRad="97478" custRadScaleInc="927241">
        <dgm:presLayoutVars>
          <dgm:bulletEnabled val="1"/>
        </dgm:presLayoutVars>
      </dgm:prSet>
      <dgm:spPr/>
      <dgm:t>
        <a:bodyPr/>
        <a:lstStyle/>
        <a:p>
          <a:endParaRPr lang="ru-RU"/>
        </a:p>
      </dgm:t>
    </dgm:pt>
    <dgm:pt modelId="{F6C78620-3ECE-4B34-9A73-1D7C770EA3FB}" type="pres">
      <dgm:prSet presAssocID="{32A91E05-862A-476E-8C90-5D9C83A7BD2B}" presName="parTrans" presStyleLbl="sibTrans2D1" presStyleIdx="8" presStyleCnt="12"/>
      <dgm:spPr/>
      <dgm:t>
        <a:bodyPr/>
        <a:lstStyle/>
        <a:p>
          <a:endParaRPr lang="ru-RU"/>
        </a:p>
      </dgm:t>
    </dgm:pt>
    <dgm:pt modelId="{B2C5D6C6-7F34-4066-A2C1-3A1FA7BA6F70}" type="pres">
      <dgm:prSet presAssocID="{32A91E05-862A-476E-8C90-5D9C83A7BD2B}" presName="connectorText" presStyleLbl="sibTrans2D1" presStyleIdx="8" presStyleCnt="12"/>
      <dgm:spPr/>
      <dgm:t>
        <a:bodyPr/>
        <a:lstStyle/>
        <a:p>
          <a:endParaRPr lang="ru-RU"/>
        </a:p>
      </dgm:t>
    </dgm:pt>
    <dgm:pt modelId="{1E3E2163-F1EA-4E3B-9876-7601B98655DD}" type="pres">
      <dgm:prSet presAssocID="{C35BFE0D-8D40-49C7-84A0-D02CDA978B8B}" presName="node" presStyleLbl="node1" presStyleIdx="8" presStyleCnt="12" custRadScaleRad="84425" custRadScaleInc="-13761">
        <dgm:presLayoutVars>
          <dgm:bulletEnabled val="1"/>
        </dgm:presLayoutVars>
      </dgm:prSet>
      <dgm:spPr/>
      <dgm:t>
        <a:bodyPr/>
        <a:lstStyle/>
        <a:p>
          <a:endParaRPr lang="ru-RU"/>
        </a:p>
      </dgm:t>
    </dgm:pt>
    <dgm:pt modelId="{7A035AEB-3A20-4DC3-9A60-032AB2743B03}" type="pres">
      <dgm:prSet presAssocID="{77DF95E1-3397-43CE-99EF-E82D1E9B2066}" presName="parTrans" presStyleLbl="sibTrans2D1" presStyleIdx="9" presStyleCnt="12"/>
      <dgm:spPr/>
      <dgm:t>
        <a:bodyPr/>
        <a:lstStyle/>
        <a:p>
          <a:endParaRPr lang="ru-RU"/>
        </a:p>
      </dgm:t>
    </dgm:pt>
    <dgm:pt modelId="{4273F29E-B93C-44D6-A671-FCDC77ED9BA3}" type="pres">
      <dgm:prSet presAssocID="{77DF95E1-3397-43CE-99EF-E82D1E9B2066}" presName="connectorText" presStyleLbl="sibTrans2D1" presStyleIdx="9" presStyleCnt="12"/>
      <dgm:spPr/>
      <dgm:t>
        <a:bodyPr/>
        <a:lstStyle/>
        <a:p>
          <a:endParaRPr lang="ru-RU"/>
        </a:p>
      </dgm:t>
    </dgm:pt>
    <dgm:pt modelId="{83F11675-07D9-406F-853D-13FD28BBB805}" type="pres">
      <dgm:prSet presAssocID="{62E153EB-408C-4CB3-B6CA-2A439518E14B}" presName="node" presStyleLbl="node1" presStyleIdx="9" presStyleCnt="12" custRadScaleRad="99927" custRadScaleInc="195193">
        <dgm:presLayoutVars>
          <dgm:bulletEnabled val="1"/>
        </dgm:presLayoutVars>
      </dgm:prSet>
      <dgm:spPr/>
      <dgm:t>
        <a:bodyPr/>
        <a:lstStyle/>
        <a:p>
          <a:endParaRPr lang="ru-RU"/>
        </a:p>
      </dgm:t>
    </dgm:pt>
    <dgm:pt modelId="{DF27FC25-052B-426A-9E06-117E992234F6}" type="pres">
      <dgm:prSet presAssocID="{08170AFC-8E89-4179-A96D-636AFFD8C3F3}" presName="parTrans" presStyleLbl="sibTrans2D1" presStyleIdx="10" presStyleCnt="12"/>
      <dgm:spPr/>
      <dgm:t>
        <a:bodyPr/>
        <a:lstStyle/>
        <a:p>
          <a:endParaRPr lang="ru-RU"/>
        </a:p>
      </dgm:t>
    </dgm:pt>
    <dgm:pt modelId="{53D78D63-5F88-4163-9535-46A64127BD3A}" type="pres">
      <dgm:prSet presAssocID="{08170AFC-8E89-4179-A96D-636AFFD8C3F3}" presName="connectorText" presStyleLbl="sibTrans2D1" presStyleIdx="10" presStyleCnt="12"/>
      <dgm:spPr/>
      <dgm:t>
        <a:bodyPr/>
        <a:lstStyle/>
        <a:p>
          <a:endParaRPr lang="ru-RU"/>
        </a:p>
      </dgm:t>
    </dgm:pt>
    <dgm:pt modelId="{EDA34655-9131-4731-957F-5382F53A0660}" type="pres">
      <dgm:prSet presAssocID="{D78F1D4C-A2EF-4C56-940B-FB3F18A7298D}" presName="node" presStyleLbl="node1" presStyleIdx="10" presStyleCnt="12" custRadScaleRad="104609" custRadScaleInc="170872">
        <dgm:presLayoutVars>
          <dgm:bulletEnabled val="1"/>
        </dgm:presLayoutVars>
      </dgm:prSet>
      <dgm:spPr/>
      <dgm:t>
        <a:bodyPr/>
        <a:lstStyle/>
        <a:p>
          <a:endParaRPr lang="ru-RU"/>
        </a:p>
      </dgm:t>
    </dgm:pt>
    <dgm:pt modelId="{553B84E4-4A31-43DB-B3BF-8E8EF2B79F2D}" type="pres">
      <dgm:prSet presAssocID="{66E51CD7-05D6-4658-BDAA-92C6F3E19708}" presName="parTrans" presStyleLbl="sibTrans2D1" presStyleIdx="11" presStyleCnt="12"/>
      <dgm:spPr/>
      <dgm:t>
        <a:bodyPr/>
        <a:lstStyle/>
        <a:p>
          <a:endParaRPr lang="ru-RU"/>
        </a:p>
      </dgm:t>
    </dgm:pt>
    <dgm:pt modelId="{C47D9E4B-AD47-4E79-B529-9B264E8F4F6B}" type="pres">
      <dgm:prSet presAssocID="{66E51CD7-05D6-4658-BDAA-92C6F3E19708}" presName="connectorText" presStyleLbl="sibTrans2D1" presStyleIdx="11" presStyleCnt="12"/>
      <dgm:spPr/>
      <dgm:t>
        <a:bodyPr/>
        <a:lstStyle/>
        <a:p>
          <a:endParaRPr lang="ru-RU"/>
        </a:p>
      </dgm:t>
    </dgm:pt>
    <dgm:pt modelId="{E0AC84DD-2093-416F-85DE-E547FE520660}" type="pres">
      <dgm:prSet presAssocID="{3BA0FA79-0F0A-4F39-8C6F-85BF113366C3}" presName="node" presStyleLbl="node1" presStyleIdx="11" presStyleCnt="12" custRadScaleRad="90306" custRadScaleInc="-391430">
        <dgm:presLayoutVars>
          <dgm:bulletEnabled val="1"/>
        </dgm:presLayoutVars>
      </dgm:prSet>
      <dgm:spPr/>
      <dgm:t>
        <a:bodyPr/>
        <a:lstStyle/>
        <a:p>
          <a:endParaRPr lang="ru-RU"/>
        </a:p>
      </dgm:t>
    </dgm:pt>
  </dgm:ptLst>
  <dgm:cxnLst>
    <dgm:cxn modelId="{73878E55-95C6-4077-ADBF-C1D6FE45875C}" type="presOf" srcId="{082CE592-953F-441B-B0C2-F864433A8493}" destId="{839DF450-14DD-4280-9AEE-DA73938E9B9D}" srcOrd="1" destOrd="0" presId="urn:microsoft.com/office/officeart/2005/8/layout/radial5"/>
    <dgm:cxn modelId="{2CBC62B7-51FB-41EC-A940-C4AE1B2CF02B}" type="presOf" srcId="{D63A74EC-A1EC-4823-AB28-835C2DE63D58}" destId="{E2EC1D87-F728-458A-8AB1-7A3D78F9D25E}" srcOrd="0" destOrd="0" presId="urn:microsoft.com/office/officeart/2005/8/layout/radial5"/>
    <dgm:cxn modelId="{1055921A-1622-449D-84A4-1B58AF005EBF}" type="presOf" srcId="{8D513BD1-7137-4BB2-A1F4-1B02EFB0F34F}" destId="{8D15C70B-27DC-4BC4-8B54-1A6B8CC1DBC1}" srcOrd="1" destOrd="0" presId="urn:microsoft.com/office/officeart/2005/8/layout/radial5"/>
    <dgm:cxn modelId="{4A189105-0239-4451-ACE0-D31E9CBF66B8}" srcId="{6F647F05-65E5-443B-9310-4AF895EEC1B0}" destId="{3BA0FA79-0F0A-4F39-8C6F-85BF113366C3}" srcOrd="11" destOrd="0" parTransId="{66E51CD7-05D6-4658-BDAA-92C6F3E19708}" sibTransId="{3F86135B-3CC7-4CEB-B411-92453A9354E3}"/>
    <dgm:cxn modelId="{EA60BD94-54CE-450D-A117-19A3057D3DE3}" srcId="{6F647F05-65E5-443B-9310-4AF895EEC1B0}" destId="{637E412C-91EE-486E-8354-15F2384BE3EA}" srcOrd="3" destOrd="0" parTransId="{C021BE46-16AF-4372-B2A0-67875E2C82CF}" sibTransId="{6923DAD3-03A3-4184-9D76-6CCF9386A60A}"/>
    <dgm:cxn modelId="{ABB8D3AC-32ED-44B8-98D1-601987ACC1D1}" srcId="{6F647F05-65E5-443B-9310-4AF895EEC1B0}" destId="{9F96D360-CB55-48DB-9778-BF90DCE1129E}" srcOrd="7" destOrd="0" parTransId="{BC4B6763-2F33-4CCB-B9CC-377BBD0F0800}" sibTransId="{286A4893-ECEC-4EFE-BAC3-3F1C84511E21}"/>
    <dgm:cxn modelId="{254ACAB9-AFC7-4272-911E-AE1DF4B04F36}" type="presOf" srcId="{4E037BB9-0FBE-485B-9D96-CA97E236F16F}" destId="{EB1C3899-7B42-47CD-912B-DD035472498D}" srcOrd="0" destOrd="1" presId="urn:microsoft.com/office/officeart/2005/8/layout/radial5"/>
    <dgm:cxn modelId="{420E5929-73A4-4A38-8264-96367E09F888}" srcId="{6F647F05-65E5-443B-9310-4AF895EEC1B0}" destId="{420BA717-63F2-4ED1-9193-BDF0AD7BC7EB}" srcOrd="4" destOrd="0" parTransId="{A8FC0520-4E1C-47C9-9459-5A566E2A3269}" sibTransId="{93B10FAD-F9FB-447F-AB26-67CC3C3A8B52}"/>
    <dgm:cxn modelId="{9F942661-1B88-4BA3-9E21-EC7313F0A451}" type="presOf" srcId="{A8FC0520-4E1C-47C9-9459-5A566E2A3269}" destId="{E7EAB10C-E176-4610-B2C6-BE8F83AD0F9B}" srcOrd="0" destOrd="0" presId="urn:microsoft.com/office/officeart/2005/8/layout/radial5"/>
    <dgm:cxn modelId="{81020F2E-5F57-4FFD-9BB6-8A01724896D6}" type="presOf" srcId="{BC4B6763-2F33-4CCB-B9CC-377BBD0F0800}" destId="{E3A5A4EE-729B-477E-AEA8-7FC61FA6B941}" srcOrd="1" destOrd="0" presId="urn:microsoft.com/office/officeart/2005/8/layout/radial5"/>
    <dgm:cxn modelId="{580A3158-E80C-4C86-8105-5AE393BA664B}" srcId="{6F647F05-65E5-443B-9310-4AF895EEC1B0}" destId="{B0A1EC5B-815C-4425-973C-68029EF41D7F}" srcOrd="1" destOrd="0" parTransId="{DC5D5739-3654-4815-83B1-177EAF0BDD25}" sibTransId="{AA1BE4F7-E012-4997-ADED-902B244BA27E}"/>
    <dgm:cxn modelId="{BD9697CB-4C77-48CE-B8E6-07BF237DAEA5}" type="presOf" srcId="{6598F354-400C-439C-BDD5-729D663E252E}" destId="{F326903B-AF5C-41D9-A950-9DE60C069BDF}" srcOrd="1" destOrd="0" presId="urn:microsoft.com/office/officeart/2005/8/layout/radial5"/>
    <dgm:cxn modelId="{C76B1FDD-1515-4548-A84A-CDE5C2B70761}" srcId="{6F647F05-65E5-443B-9310-4AF895EEC1B0}" destId="{4B1A8440-411B-4A5D-AFC7-3583C59ADD0E}" srcOrd="2" destOrd="0" parTransId="{082CE592-953F-441B-B0C2-F864433A8493}" sibTransId="{0D0679BE-35CF-4C4A-B8A9-7CB6E4D6163D}"/>
    <dgm:cxn modelId="{41BC3125-0E05-41B4-BA44-EF68192E6B46}" type="presOf" srcId="{8D513BD1-7137-4BB2-A1F4-1B02EFB0F34F}" destId="{4731EA70-1FA8-49F5-A6BF-4AE9CB97C303}" srcOrd="0" destOrd="0" presId="urn:microsoft.com/office/officeart/2005/8/layout/radial5"/>
    <dgm:cxn modelId="{B16037E8-C467-45FB-8B4C-B2E20003D4DC}" type="presOf" srcId="{C35BFE0D-8D40-49C7-84A0-D02CDA978B8B}" destId="{1E3E2163-F1EA-4E3B-9876-7601B98655DD}" srcOrd="0" destOrd="0" presId="urn:microsoft.com/office/officeart/2005/8/layout/radial5"/>
    <dgm:cxn modelId="{010B2E6C-44DE-46D6-BFF3-934D3B4CEC4A}" type="presOf" srcId="{DC5D5739-3654-4815-83B1-177EAF0BDD25}" destId="{3AB02449-4EBC-4302-B256-364ED94D6C2F}" srcOrd="0" destOrd="0" presId="urn:microsoft.com/office/officeart/2005/8/layout/radial5"/>
    <dgm:cxn modelId="{71FA8F34-8092-4517-887C-26050E9F2A90}" srcId="{6B4A9C71-5243-4375-98C7-BA189146832B}" destId="{5BF636BB-5DDB-443B-BF03-7A764813EFC9}" srcOrd="3" destOrd="0" parTransId="{ECBC13CB-0E4B-4202-AAA0-8D11A0067FDC}" sibTransId="{E28794F7-086C-4C94-AB2B-831CC1639D1F}"/>
    <dgm:cxn modelId="{8656DE3E-3385-461D-8870-1AEC70CE573D}" type="presOf" srcId="{9DEE7B50-C1CB-48D2-999B-DF1098A88396}" destId="{881BA4B6-6173-4BE7-ACB0-127409627ABA}" srcOrd="1" destOrd="0" presId="urn:microsoft.com/office/officeart/2005/8/layout/radial5"/>
    <dgm:cxn modelId="{BDBC8127-C9A5-4636-AF0A-79E42F53D923}" srcId="{6F647F05-65E5-443B-9310-4AF895EEC1B0}" destId="{D2A69AB7-A0A6-4501-95CD-2902A3384DE3}" srcOrd="6" destOrd="0" parTransId="{9DEE7B50-C1CB-48D2-999B-DF1098A88396}" sibTransId="{B4AB27D7-F679-4C2F-B351-354C992C8F30}"/>
    <dgm:cxn modelId="{17A5E6B4-BD46-4A52-AD37-E89A0EFB0B0E}" type="presOf" srcId="{C021BE46-16AF-4372-B2A0-67875E2C82CF}" destId="{06F93DE9-E67A-4CE1-BC6B-5C458B1137B0}" srcOrd="0" destOrd="0" presId="urn:microsoft.com/office/officeart/2005/8/layout/radial5"/>
    <dgm:cxn modelId="{3C859711-ED8B-4262-A29B-0B41FF5BA558}" type="presOf" srcId="{DC5D5739-3654-4815-83B1-177EAF0BDD25}" destId="{FE506610-9E90-41A7-A422-EB70C350B050}" srcOrd="1" destOrd="0" presId="urn:microsoft.com/office/officeart/2005/8/layout/radial5"/>
    <dgm:cxn modelId="{48ECD170-E6C5-489E-A263-20CC615C17AB}" srcId="{6F647F05-65E5-443B-9310-4AF895EEC1B0}" destId="{AA0A2BD5-A368-4F17-8E9D-23F1FC377812}" srcOrd="5" destOrd="0" parTransId="{6598F354-400C-439C-BDD5-729D663E252E}" sibTransId="{0A69E1AC-CA25-4F66-967D-B64CF01B740F}"/>
    <dgm:cxn modelId="{A00878C0-A87A-42B9-83D7-EE8880E34935}" srcId="{6F647F05-65E5-443B-9310-4AF895EEC1B0}" destId="{D78F1D4C-A2EF-4C56-940B-FB3F18A7298D}" srcOrd="10" destOrd="0" parTransId="{08170AFC-8E89-4179-A96D-636AFFD8C3F3}" sibTransId="{3B6B2775-EA0D-4CA6-A4A3-0187E341F68C}"/>
    <dgm:cxn modelId="{46A7C15A-D145-4D5F-9CE9-3DE5B0BC9793}" type="presOf" srcId="{420BA717-63F2-4ED1-9193-BDF0AD7BC7EB}" destId="{FFE63D16-C443-42C8-BB30-4CA61876A647}" srcOrd="0" destOrd="0" presId="urn:microsoft.com/office/officeart/2005/8/layout/radial5"/>
    <dgm:cxn modelId="{E9F8772E-83B3-4489-A20E-AC3AABD8B260}" type="presOf" srcId="{66E51CD7-05D6-4658-BDAA-92C6F3E19708}" destId="{C47D9E4B-AD47-4E79-B529-9B264E8F4F6B}" srcOrd="1" destOrd="0" presId="urn:microsoft.com/office/officeart/2005/8/layout/radial5"/>
    <dgm:cxn modelId="{F5651EE2-F082-4F8A-9F36-ADF9BFADDB79}" type="presOf" srcId="{637E412C-91EE-486E-8354-15F2384BE3EA}" destId="{D8B200F5-4D07-49B2-A587-C2FE6CEC49F8}" srcOrd="0" destOrd="0" presId="urn:microsoft.com/office/officeart/2005/8/layout/radial5"/>
    <dgm:cxn modelId="{109B559B-B9FE-49FE-B2D0-A213640E6137}" type="presOf" srcId="{D2A69AB7-A0A6-4501-95CD-2902A3384DE3}" destId="{FED909B6-8F19-4D98-AAC2-EBEEF4830C2B}" srcOrd="0" destOrd="0" presId="urn:microsoft.com/office/officeart/2005/8/layout/radial5"/>
    <dgm:cxn modelId="{378BDE72-6F00-4298-AAC5-789AD6BFC709}" type="presOf" srcId="{6F647F05-65E5-443B-9310-4AF895EEC1B0}" destId="{ED72E44C-8498-48F8-9652-E5DD6AC5818D}" srcOrd="0" destOrd="0" presId="urn:microsoft.com/office/officeart/2005/8/layout/radial5"/>
    <dgm:cxn modelId="{36D4FE8E-9DF7-406E-B612-285D2DC15969}" type="presOf" srcId="{08170AFC-8E89-4179-A96D-636AFFD8C3F3}" destId="{53D78D63-5F88-4163-9535-46A64127BD3A}" srcOrd="1" destOrd="0" presId="urn:microsoft.com/office/officeart/2005/8/layout/radial5"/>
    <dgm:cxn modelId="{6F3EF045-983A-4BC6-894C-DBA9B8BE1FAD}" type="presOf" srcId="{A8FC0520-4E1C-47C9-9459-5A566E2A3269}" destId="{47F0322C-5978-482D-A409-1280E22C6D82}" srcOrd="1" destOrd="0" presId="urn:microsoft.com/office/officeart/2005/8/layout/radial5"/>
    <dgm:cxn modelId="{9E411EA3-B25D-4422-BB66-886F2FE9A605}" type="presOf" srcId="{BC4B6763-2F33-4CCB-B9CC-377BBD0F0800}" destId="{A0B7EB92-DF16-476D-BB87-6C0D26E26F61}" srcOrd="0" destOrd="0" presId="urn:microsoft.com/office/officeart/2005/8/layout/radial5"/>
    <dgm:cxn modelId="{6D3FD599-081C-447D-9035-C7FBB161BCFE}" type="presOf" srcId="{AA0A2BD5-A368-4F17-8E9D-23F1FC377812}" destId="{EB1C3899-7B42-47CD-912B-DD035472498D}" srcOrd="0" destOrd="0" presId="urn:microsoft.com/office/officeart/2005/8/layout/radial5"/>
    <dgm:cxn modelId="{8D3CE24E-4F8F-49ED-AFA7-D9BD14DB687B}" type="presOf" srcId="{B0A1EC5B-815C-4425-973C-68029EF41D7F}" destId="{790C8D0D-7FCC-415C-91A5-F97C81F47FA6}" srcOrd="0" destOrd="0" presId="urn:microsoft.com/office/officeart/2005/8/layout/radial5"/>
    <dgm:cxn modelId="{22EC0AB5-9012-4936-BE1B-AF6CC7AEDCDB}" srcId="{6B4A9C71-5243-4375-98C7-BA189146832B}" destId="{45744066-B02E-4576-A7F1-E2464C0E1366}" srcOrd="1" destOrd="0" parTransId="{0677F5B0-6215-44F3-BDE3-BB79C72F21B8}" sibTransId="{BC236EC9-8B41-443E-BEDA-2F2BE533A095}"/>
    <dgm:cxn modelId="{049C51F5-AC2A-4470-A801-E0B01D962D13}" type="presOf" srcId="{9F96D360-CB55-48DB-9778-BF90DCE1129E}" destId="{69EA0517-EDCB-4CEB-899F-D56DCF7B4404}" srcOrd="0" destOrd="0" presId="urn:microsoft.com/office/officeart/2005/8/layout/radial5"/>
    <dgm:cxn modelId="{765EEB7C-95A2-49E5-B1D7-5A3E3D235FC9}" type="presOf" srcId="{77DF95E1-3397-43CE-99EF-E82D1E9B2066}" destId="{7A035AEB-3A20-4DC3-9A60-032AB2743B03}" srcOrd="0" destOrd="0" presId="urn:microsoft.com/office/officeart/2005/8/layout/radial5"/>
    <dgm:cxn modelId="{A6482506-CF31-41F8-B4FA-59C8B7D44A3C}" type="presOf" srcId="{C021BE46-16AF-4372-B2A0-67875E2C82CF}" destId="{DA660ED5-C4B7-4208-928A-B8DD66837486}" srcOrd="1" destOrd="0" presId="urn:microsoft.com/office/officeart/2005/8/layout/radial5"/>
    <dgm:cxn modelId="{B069DFCE-7F4D-49B3-9BA9-385526E9EE2A}" type="presOf" srcId="{32A91E05-862A-476E-8C90-5D9C83A7BD2B}" destId="{B2C5D6C6-7F34-4066-A2C1-3A1FA7BA6F70}" srcOrd="1" destOrd="0" presId="urn:microsoft.com/office/officeart/2005/8/layout/radial5"/>
    <dgm:cxn modelId="{D3AF0792-7A8B-414E-AB4C-DB4872C7A4AB}" type="presOf" srcId="{4B1A8440-411B-4A5D-AFC7-3583C59ADD0E}" destId="{73BC26A8-8D0F-45E6-9E3B-37EADD227262}" srcOrd="0" destOrd="0" presId="urn:microsoft.com/office/officeart/2005/8/layout/radial5"/>
    <dgm:cxn modelId="{A30FB45B-5706-4DD7-8CE2-2DBE89C1631D}" type="presOf" srcId="{62E153EB-408C-4CB3-B6CA-2A439518E14B}" destId="{83F11675-07D9-406F-853D-13FD28BBB805}" srcOrd="0" destOrd="0" presId="urn:microsoft.com/office/officeart/2005/8/layout/radial5"/>
    <dgm:cxn modelId="{0495CF1C-AB75-4726-BFA1-3835D73A19D9}" type="presOf" srcId="{08170AFC-8E89-4179-A96D-636AFFD8C3F3}" destId="{DF27FC25-052B-426A-9E06-117E992234F6}" srcOrd="0" destOrd="0" presId="urn:microsoft.com/office/officeart/2005/8/layout/radial5"/>
    <dgm:cxn modelId="{A9FD25EB-6056-4200-A1EC-1866E2BB1080}" srcId="{6F647F05-65E5-443B-9310-4AF895EEC1B0}" destId="{C35BFE0D-8D40-49C7-84A0-D02CDA978B8B}" srcOrd="8" destOrd="0" parTransId="{32A91E05-862A-476E-8C90-5D9C83A7BD2B}" sibTransId="{CFA0926F-5890-43B8-94D6-CB7F1D59C669}"/>
    <dgm:cxn modelId="{30BC86BE-C78E-4BDF-A18F-EC67709D7EF3}" srcId="{AA0A2BD5-A368-4F17-8E9D-23F1FC377812}" destId="{4E037BB9-0FBE-485B-9D96-CA97E236F16F}" srcOrd="0" destOrd="0" parTransId="{1BC0C76F-59B3-4CB2-A81C-773F8BFBB2D1}" sibTransId="{661EBCA7-E4FC-4670-AE0C-E6651D40875B}"/>
    <dgm:cxn modelId="{EBE4E8EB-9D2B-422D-89CA-8F2D3A045D8D}" type="presOf" srcId="{3BA0FA79-0F0A-4F39-8C6F-85BF113366C3}" destId="{E0AC84DD-2093-416F-85DE-E547FE520660}" srcOrd="0" destOrd="0" presId="urn:microsoft.com/office/officeart/2005/8/layout/radial5"/>
    <dgm:cxn modelId="{A5BC18A6-1C74-45AC-A35E-DB57538BF8E8}" srcId="{6F647F05-65E5-443B-9310-4AF895EEC1B0}" destId="{D63A74EC-A1EC-4823-AB28-835C2DE63D58}" srcOrd="0" destOrd="0" parTransId="{8D513BD1-7137-4BB2-A1F4-1B02EFB0F34F}" sibTransId="{791BBDCE-20BF-42D5-A05C-65C02968CEA7}"/>
    <dgm:cxn modelId="{3F07249B-BC27-437C-8F65-E595F468A63E}" type="presOf" srcId="{082CE592-953F-441B-B0C2-F864433A8493}" destId="{A0E222DD-64BD-4A89-BBB9-2B80D8318D4A}" srcOrd="0" destOrd="0" presId="urn:microsoft.com/office/officeart/2005/8/layout/radial5"/>
    <dgm:cxn modelId="{B49CF46C-1CFE-4B59-933D-301B03AFD27B}" type="presOf" srcId="{9DEE7B50-C1CB-48D2-999B-DF1098A88396}" destId="{2F5553CB-2478-4421-B002-5FA728364A78}" srcOrd="0" destOrd="0" presId="urn:microsoft.com/office/officeart/2005/8/layout/radial5"/>
    <dgm:cxn modelId="{3AEAF8EE-8D18-43C5-8605-8142DDBD4170}" type="presOf" srcId="{77DF95E1-3397-43CE-99EF-E82D1E9B2066}" destId="{4273F29E-B93C-44D6-A671-FCDC77ED9BA3}" srcOrd="1" destOrd="0" presId="urn:microsoft.com/office/officeart/2005/8/layout/radial5"/>
    <dgm:cxn modelId="{AC09677F-9062-421F-BB43-4AC0612AEA44}" srcId="{6B4A9C71-5243-4375-98C7-BA189146832B}" destId="{9C91FA12-AC62-4A52-92E6-5E87EAE28BF6}" srcOrd="2" destOrd="0" parTransId="{0EFC1585-8944-4D09-8DCC-075604E1DAB7}" sibTransId="{DF7A1295-DB09-4F60-BE2B-256F67B784CD}"/>
    <dgm:cxn modelId="{E26077DD-0F94-4D11-907F-DEC7EE035972}" type="presOf" srcId="{32A91E05-862A-476E-8C90-5D9C83A7BD2B}" destId="{F6C78620-3ECE-4B34-9A73-1D7C770EA3FB}" srcOrd="0" destOrd="0" presId="urn:microsoft.com/office/officeart/2005/8/layout/radial5"/>
    <dgm:cxn modelId="{F280695C-BCD4-44D5-BD42-7B1024E9C69E}" srcId="{6B4A9C71-5243-4375-98C7-BA189146832B}" destId="{6F647F05-65E5-443B-9310-4AF895EEC1B0}" srcOrd="0" destOrd="0" parTransId="{75BFC95B-EA58-4583-BC2B-08582B3ED8DC}" sibTransId="{FCC559A8-CB2E-461F-864E-CCB99C0FD9A4}"/>
    <dgm:cxn modelId="{1A21F751-A97B-431D-8FB9-21BF49AC0996}" type="presOf" srcId="{6B4A9C71-5243-4375-98C7-BA189146832B}" destId="{8B82EA68-B59A-424E-9756-C221A13DB47F}" srcOrd="0" destOrd="0" presId="urn:microsoft.com/office/officeart/2005/8/layout/radial5"/>
    <dgm:cxn modelId="{52DC3A60-5098-402E-B32C-064C823EB3C1}" type="presOf" srcId="{6598F354-400C-439C-BDD5-729D663E252E}" destId="{FA950D33-9BD9-4D37-A533-789F5554AFB5}" srcOrd="0" destOrd="0" presId="urn:microsoft.com/office/officeart/2005/8/layout/radial5"/>
    <dgm:cxn modelId="{6AEA6B99-1AF6-4134-B5EF-6F2DD19E6DEC}" type="presOf" srcId="{D78F1D4C-A2EF-4C56-940B-FB3F18A7298D}" destId="{EDA34655-9131-4731-957F-5382F53A0660}" srcOrd="0" destOrd="0" presId="urn:microsoft.com/office/officeart/2005/8/layout/radial5"/>
    <dgm:cxn modelId="{54059384-7D56-4783-9E6B-CB7051B26B45}" srcId="{6F647F05-65E5-443B-9310-4AF895EEC1B0}" destId="{62E153EB-408C-4CB3-B6CA-2A439518E14B}" srcOrd="9" destOrd="0" parTransId="{77DF95E1-3397-43CE-99EF-E82D1E9B2066}" sibTransId="{69F9F7AF-4DAB-4B6C-A26F-22C945FB8A80}"/>
    <dgm:cxn modelId="{A2FB76C6-154D-4B2F-8893-F324999BA755}" type="presOf" srcId="{66E51CD7-05D6-4658-BDAA-92C6F3E19708}" destId="{553B84E4-4A31-43DB-B3BF-8E8EF2B79F2D}" srcOrd="0" destOrd="0" presId="urn:microsoft.com/office/officeart/2005/8/layout/radial5"/>
    <dgm:cxn modelId="{B2A11D9E-F35A-45FB-BA62-3F157A2076CD}" type="presParOf" srcId="{8B82EA68-B59A-424E-9756-C221A13DB47F}" destId="{ED72E44C-8498-48F8-9652-E5DD6AC5818D}" srcOrd="0" destOrd="0" presId="urn:microsoft.com/office/officeart/2005/8/layout/radial5"/>
    <dgm:cxn modelId="{5267498D-58EB-4F76-9724-2820536DB111}" type="presParOf" srcId="{8B82EA68-B59A-424E-9756-C221A13DB47F}" destId="{4731EA70-1FA8-49F5-A6BF-4AE9CB97C303}" srcOrd="1" destOrd="0" presId="urn:microsoft.com/office/officeart/2005/8/layout/radial5"/>
    <dgm:cxn modelId="{09D1AD84-9FA6-445D-BC51-23FE00CC4273}" type="presParOf" srcId="{4731EA70-1FA8-49F5-A6BF-4AE9CB97C303}" destId="{8D15C70B-27DC-4BC4-8B54-1A6B8CC1DBC1}" srcOrd="0" destOrd="0" presId="urn:microsoft.com/office/officeart/2005/8/layout/radial5"/>
    <dgm:cxn modelId="{7C1706E7-7ECB-46CA-9CF8-5DF431D9E3A3}" type="presParOf" srcId="{8B82EA68-B59A-424E-9756-C221A13DB47F}" destId="{E2EC1D87-F728-458A-8AB1-7A3D78F9D25E}" srcOrd="2" destOrd="0" presId="urn:microsoft.com/office/officeart/2005/8/layout/radial5"/>
    <dgm:cxn modelId="{ECA11B15-5C9C-4E37-BD92-7A46C161BF94}" type="presParOf" srcId="{8B82EA68-B59A-424E-9756-C221A13DB47F}" destId="{3AB02449-4EBC-4302-B256-364ED94D6C2F}" srcOrd="3" destOrd="0" presId="urn:microsoft.com/office/officeart/2005/8/layout/radial5"/>
    <dgm:cxn modelId="{0AD8B8BC-7AE0-4AC5-A23D-EA35F2249705}" type="presParOf" srcId="{3AB02449-4EBC-4302-B256-364ED94D6C2F}" destId="{FE506610-9E90-41A7-A422-EB70C350B050}" srcOrd="0" destOrd="0" presId="urn:microsoft.com/office/officeart/2005/8/layout/radial5"/>
    <dgm:cxn modelId="{77B0053D-666D-4E59-B1E7-EF36C512ABEC}" type="presParOf" srcId="{8B82EA68-B59A-424E-9756-C221A13DB47F}" destId="{790C8D0D-7FCC-415C-91A5-F97C81F47FA6}" srcOrd="4" destOrd="0" presId="urn:microsoft.com/office/officeart/2005/8/layout/radial5"/>
    <dgm:cxn modelId="{AD213068-145C-4B93-9303-769098EBE717}" type="presParOf" srcId="{8B82EA68-B59A-424E-9756-C221A13DB47F}" destId="{A0E222DD-64BD-4A89-BBB9-2B80D8318D4A}" srcOrd="5" destOrd="0" presId="urn:microsoft.com/office/officeart/2005/8/layout/radial5"/>
    <dgm:cxn modelId="{86163DA2-941D-44ED-B974-570E81DF509C}" type="presParOf" srcId="{A0E222DD-64BD-4A89-BBB9-2B80D8318D4A}" destId="{839DF450-14DD-4280-9AEE-DA73938E9B9D}" srcOrd="0" destOrd="0" presId="urn:microsoft.com/office/officeart/2005/8/layout/radial5"/>
    <dgm:cxn modelId="{02A69807-D9F5-414B-A21A-AE08A306F792}" type="presParOf" srcId="{8B82EA68-B59A-424E-9756-C221A13DB47F}" destId="{73BC26A8-8D0F-45E6-9E3B-37EADD227262}" srcOrd="6" destOrd="0" presId="urn:microsoft.com/office/officeart/2005/8/layout/radial5"/>
    <dgm:cxn modelId="{DD5FD68E-2A29-425C-9B33-67213CD327D2}" type="presParOf" srcId="{8B82EA68-B59A-424E-9756-C221A13DB47F}" destId="{06F93DE9-E67A-4CE1-BC6B-5C458B1137B0}" srcOrd="7" destOrd="0" presId="urn:microsoft.com/office/officeart/2005/8/layout/radial5"/>
    <dgm:cxn modelId="{8D8FD511-72F6-4B56-9649-21690D430A74}" type="presParOf" srcId="{06F93DE9-E67A-4CE1-BC6B-5C458B1137B0}" destId="{DA660ED5-C4B7-4208-928A-B8DD66837486}" srcOrd="0" destOrd="0" presId="urn:microsoft.com/office/officeart/2005/8/layout/radial5"/>
    <dgm:cxn modelId="{71B5D65D-3DCA-4120-A5AE-FE1157CB0734}" type="presParOf" srcId="{8B82EA68-B59A-424E-9756-C221A13DB47F}" destId="{D8B200F5-4D07-49B2-A587-C2FE6CEC49F8}" srcOrd="8" destOrd="0" presId="urn:microsoft.com/office/officeart/2005/8/layout/radial5"/>
    <dgm:cxn modelId="{513EF1C9-6A02-4D24-8610-C6E6CBD9E010}" type="presParOf" srcId="{8B82EA68-B59A-424E-9756-C221A13DB47F}" destId="{E7EAB10C-E176-4610-B2C6-BE8F83AD0F9B}" srcOrd="9" destOrd="0" presId="urn:microsoft.com/office/officeart/2005/8/layout/radial5"/>
    <dgm:cxn modelId="{064F120C-E4A4-46A6-A7A0-4EAE8C5B9975}" type="presParOf" srcId="{E7EAB10C-E176-4610-B2C6-BE8F83AD0F9B}" destId="{47F0322C-5978-482D-A409-1280E22C6D82}" srcOrd="0" destOrd="0" presId="urn:microsoft.com/office/officeart/2005/8/layout/radial5"/>
    <dgm:cxn modelId="{240B6C3D-4196-4F36-8B11-11B0B74E5BA8}" type="presParOf" srcId="{8B82EA68-B59A-424E-9756-C221A13DB47F}" destId="{FFE63D16-C443-42C8-BB30-4CA61876A647}" srcOrd="10" destOrd="0" presId="urn:microsoft.com/office/officeart/2005/8/layout/radial5"/>
    <dgm:cxn modelId="{10E54F66-142B-4941-9787-CD06B51A7090}" type="presParOf" srcId="{8B82EA68-B59A-424E-9756-C221A13DB47F}" destId="{FA950D33-9BD9-4D37-A533-789F5554AFB5}" srcOrd="11" destOrd="0" presId="urn:microsoft.com/office/officeart/2005/8/layout/radial5"/>
    <dgm:cxn modelId="{097DDB1E-C15C-4599-B15E-9D0A1DBA1199}" type="presParOf" srcId="{FA950D33-9BD9-4D37-A533-789F5554AFB5}" destId="{F326903B-AF5C-41D9-A950-9DE60C069BDF}" srcOrd="0" destOrd="0" presId="urn:microsoft.com/office/officeart/2005/8/layout/radial5"/>
    <dgm:cxn modelId="{89A18B3B-9CDE-4FAA-9208-AFC81C20F55A}" type="presParOf" srcId="{8B82EA68-B59A-424E-9756-C221A13DB47F}" destId="{EB1C3899-7B42-47CD-912B-DD035472498D}" srcOrd="12" destOrd="0" presId="urn:microsoft.com/office/officeart/2005/8/layout/radial5"/>
    <dgm:cxn modelId="{704E9D24-6BEE-4B77-8EB6-FF44F416D302}" type="presParOf" srcId="{8B82EA68-B59A-424E-9756-C221A13DB47F}" destId="{2F5553CB-2478-4421-B002-5FA728364A78}" srcOrd="13" destOrd="0" presId="urn:microsoft.com/office/officeart/2005/8/layout/radial5"/>
    <dgm:cxn modelId="{6459C336-2EB9-4DAE-BC4E-FB120769F594}" type="presParOf" srcId="{2F5553CB-2478-4421-B002-5FA728364A78}" destId="{881BA4B6-6173-4BE7-ACB0-127409627ABA}" srcOrd="0" destOrd="0" presId="urn:microsoft.com/office/officeart/2005/8/layout/radial5"/>
    <dgm:cxn modelId="{2A7229DF-2B16-4FA2-A6F0-31F98B0FFF6D}" type="presParOf" srcId="{8B82EA68-B59A-424E-9756-C221A13DB47F}" destId="{FED909B6-8F19-4D98-AAC2-EBEEF4830C2B}" srcOrd="14" destOrd="0" presId="urn:microsoft.com/office/officeart/2005/8/layout/radial5"/>
    <dgm:cxn modelId="{CC2263AE-8528-4F10-A1AE-BD026D674E83}" type="presParOf" srcId="{8B82EA68-B59A-424E-9756-C221A13DB47F}" destId="{A0B7EB92-DF16-476D-BB87-6C0D26E26F61}" srcOrd="15" destOrd="0" presId="urn:microsoft.com/office/officeart/2005/8/layout/radial5"/>
    <dgm:cxn modelId="{889358D1-BE2B-4970-B6BA-502CDC86E7CD}" type="presParOf" srcId="{A0B7EB92-DF16-476D-BB87-6C0D26E26F61}" destId="{E3A5A4EE-729B-477E-AEA8-7FC61FA6B941}" srcOrd="0" destOrd="0" presId="urn:microsoft.com/office/officeart/2005/8/layout/radial5"/>
    <dgm:cxn modelId="{E7BCD60C-32F6-4128-97E4-6A7FA3FA8CE2}" type="presParOf" srcId="{8B82EA68-B59A-424E-9756-C221A13DB47F}" destId="{69EA0517-EDCB-4CEB-899F-D56DCF7B4404}" srcOrd="16" destOrd="0" presId="urn:microsoft.com/office/officeart/2005/8/layout/radial5"/>
    <dgm:cxn modelId="{D082FCDE-87DF-4081-9DE2-28720B45C820}" type="presParOf" srcId="{8B82EA68-B59A-424E-9756-C221A13DB47F}" destId="{F6C78620-3ECE-4B34-9A73-1D7C770EA3FB}" srcOrd="17" destOrd="0" presId="urn:microsoft.com/office/officeart/2005/8/layout/radial5"/>
    <dgm:cxn modelId="{624238D7-6A76-4A0B-97A5-8A649525864E}" type="presParOf" srcId="{F6C78620-3ECE-4B34-9A73-1D7C770EA3FB}" destId="{B2C5D6C6-7F34-4066-A2C1-3A1FA7BA6F70}" srcOrd="0" destOrd="0" presId="urn:microsoft.com/office/officeart/2005/8/layout/radial5"/>
    <dgm:cxn modelId="{356528A3-810F-4841-85C4-D2010F391332}" type="presParOf" srcId="{8B82EA68-B59A-424E-9756-C221A13DB47F}" destId="{1E3E2163-F1EA-4E3B-9876-7601B98655DD}" srcOrd="18" destOrd="0" presId="urn:microsoft.com/office/officeart/2005/8/layout/radial5"/>
    <dgm:cxn modelId="{531C4FB8-453F-4D20-8253-20E30E52C17E}" type="presParOf" srcId="{8B82EA68-B59A-424E-9756-C221A13DB47F}" destId="{7A035AEB-3A20-4DC3-9A60-032AB2743B03}" srcOrd="19" destOrd="0" presId="urn:microsoft.com/office/officeart/2005/8/layout/radial5"/>
    <dgm:cxn modelId="{1EE9E118-B61C-4A0A-811E-EDBCB9FC93CC}" type="presParOf" srcId="{7A035AEB-3A20-4DC3-9A60-032AB2743B03}" destId="{4273F29E-B93C-44D6-A671-FCDC77ED9BA3}" srcOrd="0" destOrd="0" presId="urn:microsoft.com/office/officeart/2005/8/layout/radial5"/>
    <dgm:cxn modelId="{0C190C72-6ED0-41D2-B14B-5F32E827777D}" type="presParOf" srcId="{8B82EA68-B59A-424E-9756-C221A13DB47F}" destId="{83F11675-07D9-406F-853D-13FD28BBB805}" srcOrd="20" destOrd="0" presId="urn:microsoft.com/office/officeart/2005/8/layout/radial5"/>
    <dgm:cxn modelId="{6DE75304-CAD4-4967-B646-3C487758289B}" type="presParOf" srcId="{8B82EA68-B59A-424E-9756-C221A13DB47F}" destId="{DF27FC25-052B-426A-9E06-117E992234F6}" srcOrd="21" destOrd="0" presId="urn:microsoft.com/office/officeart/2005/8/layout/radial5"/>
    <dgm:cxn modelId="{3FA5339E-C2D3-40CF-9730-9A7231491295}" type="presParOf" srcId="{DF27FC25-052B-426A-9E06-117E992234F6}" destId="{53D78D63-5F88-4163-9535-46A64127BD3A}" srcOrd="0" destOrd="0" presId="urn:microsoft.com/office/officeart/2005/8/layout/radial5"/>
    <dgm:cxn modelId="{4EC923E1-C65C-400F-8F6D-8F21C854CF5A}" type="presParOf" srcId="{8B82EA68-B59A-424E-9756-C221A13DB47F}" destId="{EDA34655-9131-4731-957F-5382F53A0660}" srcOrd="22" destOrd="0" presId="urn:microsoft.com/office/officeart/2005/8/layout/radial5"/>
    <dgm:cxn modelId="{CC3F437F-9B55-4177-BE8B-55D6FC4CFC13}" type="presParOf" srcId="{8B82EA68-B59A-424E-9756-C221A13DB47F}" destId="{553B84E4-4A31-43DB-B3BF-8E8EF2B79F2D}" srcOrd="23" destOrd="0" presId="urn:microsoft.com/office/officeart/2005/8/layout/radial5"/>
    <dgm:cxn modelId="{97787345-6EA2-493F-8E6D-DEA32F79C7B4}" type="presParOf" srcId="{553B84E4-4A31-43DB-B3BF-8E8EF2B79F2D}" destId="{C47D9E4B-AD47-4E79-B529-9B264E8F4F6B}" srcOrd="0" destOrd="0" presId="urn:microsoft.com/office/officeart/2005/8/layout/radial5"/>
    <dgm:cxn modelId="{9EBF5D95-F57A-486B-9A41-61A6C5587A1C}" type="presParOf" srcId="{8B82EA68-B59A-424E-9756-C221A13DB47F}" destId="{E0AC84DD-2093-416F-85DE-E547FE520660}" srcOrd="2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3E12787-FDBC-49DE-A610-495364FB0EDC}" type="doc">
      <dgm:prSet loTypeId="urn:microsoft.com/office/officeart/2008/layout/VerticalCurvedList" loCatId="list" qsTypeId="urn:microsoft.com/office/officeart/2005/8/quickstyle/simple2" qsCatId="simple" csTypeId="urn:microsoft.com/office/officeart/2005/8/colors/colorful3" csCatId="colorful" phldr="1"/>
      <dgm:spPr/>
      <dgm:t>
        <a:bodyPr/>
        <a:lstStyle/>
        <a:p>
          <a:endParaRPr lang="ru-RU"/>
        </a:p>
      </dgm:t>
    </dgm:pt>
    <dgm:pt modelId="{84446BF1-01E9-4105-853C-975381387498}">
      <dgm:prSet phldrT="[Текст]"/>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a:t>ДОТАЦИЯ</a:t>
          </a:r>
          <a:endParaRPr lang="ru-RU" b="1" dirty="0"/>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6E84B8E7-7951-4115-9011-6AEBED6F8A81}" type="parTrans" cxnId="{5FB1A09C-66A6-4319-9677-91B38A6BCF29}">
      <dgm:prSet/>
      <dgm:spPr/>
      <dgm:t>
        <a:bodyPr/>
        <a:lstStyle/>
        <a:p>
          <a:endParaRPr lang="ru-RU" b="1">
            <a:solidFill>
              <a:schemeClr val="bg1"/>
            </a:solidFill>
          </a:endParaRPr>
        </a:p>
      </dgm:t>
    </dgm:pt>
    <dgm:pt modelId="{FC7420AE-3DE0-4288-A1E6-6F4BED4EE656}" type="sibTrans" cxnId="{5FB1A09C-66A6-4319-9677-91B38A6BCF29}">
      <dgm:prSet/>
      <dgm:spPr/>
      <dgm:t>
        <a:bodyPr/>
        <a:lstStyle/>
        <a:p>
          <a:endParaRPr lang="ru-RU" b="1">
            <a:solidFill>
              <a:schemeClr val="bg1"/>
            </a:solidFill>
          </a:endParaRPr>
        </a:p>
      </dgm:t>
    </dgm:pt>
    <dgm:pt modelId="{3C91892B-407E-4785-BE66-6D8D74B74126}">
      <dgm:prSet phldrT="[Текст]"/>
      <dgm:spPr/>
      <dgm:t>
        <a:bodyPr/>
        <a:lstStyle/>
        <a:p>
          <a:r>
            <a:rPr lang="ru-RU" b="1"/>
            <a:t>СУБСИДИЯ</a:t>
          </a:r>
          <a:endParaRPr lang="ru-RU" b="1" dirty="0"/>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9FA9C41C-3DBE-4048-A5B8-8531856E2BBF}" type="parTrans" cxnId="{41A0599E-3495-422B-8127-BB2189F6F74F}">
      <dgm:prSet/>
      <dgm:spPr/>
      <dgm:t>
        <a:bodyPr/>
        <a:lstStyle/>
        <a:p>
          <a:endParaRPr lang="ru-RU" b="1">
            <a:solidFill>
              <a:schemeClr val="bg1"/>
            </a:solidFill>
          </a:endParaRPr>
        </a:p>
      </dgm:t>
    </dgm:pt>
    <dgm:pt modelId="{198C3190-AC46-4B2C-B347-BC5835F9BA9C}" type="sibTrans" cxnId="{41A0599E-3495-422B-8127-BB2189F6F74F}">
      <dgm:prSet/>
      <dgm:spPr/>
      <dgm:t>
        <a:bodyPr/>
        <a:lstStyle/>
        <a:p>
          <a:endParaRPr lang="ru-RU" b="1">
            <a:solidFill>
              <a:schemeClr val="bg1"/>
            </a:solidFill>
          </a:endParaRPr>
        </a:p>
      </dgm:t>
    </dgm:pt>
    <dgm:pt modelId="{7A568782-DA10-485C-8F5A-1C0938477645}">
      <dgm:prSet/>
      <dgm:spPr/>
      <dgm:t>
        <a:bodyPr/>
        <a:lstStyle/>
        <a:p>
          <a:r>
            <a:rPr lang="ru-RU" b="1"/>
            <a:t>ИНЫЕ  МЕЖБЮДЖЕТНЫЕ ТРАНСФЕРТЫ</a:t>
          </a:r>
          <a:endParaRPr lang="ru-RU" b="1"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5304C3CE-5B82-4E1C-AB81-D2180FD2627C}" type="parTrans" cxnId="{6EC5F022-8171-4B6D-9B02-EADCDA778CF3}">
      <dgm:prSet/>
      <dgm:spPr/>
      <dgm:t>
        <a:bodyPr/>
        <a:lstStyle/>
        <a:p>
          <a:endParaRPr lang="ru-RU" b="1">
            <a:solidFill>
              <a:schemeClr val="bg1"/>
            </a:solidFill>
          </a:endParaRPr>
        </a:p>
      </dgm:t>
    </dgm:pt>
    <dgm:pt modelId="{6F80C2CA-5B64-4456-8AD8-FAC7FEF12DAC}" type="sibTrans" cxnId="{6EC5F022-8171-4B6D-9B02-EADCDA778CF3}">
      <dgm:prSet/>
      <dgm:spPr/>
      <dgm:t>
        <a:bodyPr/>
        <a:lstStyle/>
        <a:p>
          <a:endParaRPr lang="ru-RU" b="1">
            <a:solidFill>
              <a:schemeClr val="bg1"/>
            </a:solidFill>
          </a:endParaRPr>
        </a:p>
      </dgm:t>
    </dgm:pt>
    <dgm:pt modelId="{9524DB34-E07F-4678-B2E1-F89E9311B69F}">
      <dgm:prSet/>
      <dgm:spPr/>
      <dgm:t>
        <a:bodyPr/>
        <a:lstStyle/>
        <a:p>
          <a:r>
            <a:rPr lang="ru-RU" b="1"/>
            <a:t>Отчисления</a:t>
          </a:r>
          <a:r>
            <a:rPr lang="ru-RU"/>
            <a:t> от налоговых доходов по единым и дополнительным (дифференцированным) нормативам</a:t>
          </a:r>
          <a:endParaRPr lang="ru-RU" dirty="0"/>
        </a:p>
      </dgm:t>
    </dgm:pt>
    <dgm:pt modelId="{EA18AC85-E011-4381-8022-2895E39EF1F3}" type="parTrans" cxnId="{EA4BECC5-F04B-4B96-A097-5738AC91457E}">
      <dgm:prSet/>
      <dgm:spPr/>
      <dgm:t>
        <a:bodyPr/>
        <a:lstStyle/>
        <a:p>
          <a:endParaRPr lang="ru-RU">
            <a:solidFill>
              <a:schemeClr val="bg1"/>
            </a:solidFill>
          </a:endParaRPr>
        </a:p>
      </dgm:t>
    </dgm:pt>
    <dgm:pt modelId="{EF5CD639-341B-43B1-AEE8-E236CB271266}" type="sibTrans" cxnId="{EA4BECC5-F04B-4B96-A097-5738AC91457E}">
      <dgm:prSet/>
      <dgm:spPr/>
      <dgm:t>
        <a:bodyPr/>
        <a:lstStyle/>
        <a:p>
          <a:endParaRPr lang="ru-RU">
            <a:solidFill>
              <a:schemeClr val="bg1"/>
            </a:solidFill>
          </a:endParaRPr>
        </a:p>
      </dgm:t>
    </dgm:pt>
    <dgm:pt modelId="{55D03EE3-F16E-457A-B130-1DF0A54474BC}" type="pres">
      <dgm:prSet presAssocID="{43E12787-FDBC-49DE-A610-495364FB0EDC}" presName="Name0" presStyleCnt="0">
        <dgm:presLayoutVars>
          <dgm:chMax val="7"/>
          <dgm:chPref val="7"/>
          <dgm:dir/>
        </dgm:presLayoutVars>
      </dgm:prSet>
      <dgm:spPr/>
      <dgm:t>
        <a:bodyPr/>
        <a:lstStyle/>
        <a:p>
          <a:endParaRPr lang="ru-RU"/>
        </a:p>
      </dgm:t>
    </dgm:pt>
    <dgm:pt modelId="{3FFAAFEC-A899-47C4-9821-8249B59D53D9}" type="pres">
      <dgm:prSet presAssocID="{43E12787-FDBC-49DE-A610-495364FB0EDC}" presName="Name1" presStyleCnt="0"/>
      <dgm:spPr/>
    </dgm:pt>
    <dgm:pt modelId="{C41BB7A6-16A3-4E2A-8CB2-82847F676C50}" type="pres">
      <dgm:prSet presAssocID="{43E12787-FDBC-49DE-A610-495364FB0EDC}" presName="cycle" presStyleCnt="0"/>
      <dgm:spPr/>
    </dgm:pt>
    <dgm:pt modelId="{806C945B-F486-4DC8-80C5-515F98FF449E}" type="pres">
      <dgm:prSet presAssocID="{43E12787-FDBC-49DE-A610-495364FB0EDC}" presName="srcNode" presStyleLbl="node1" presStyleIdx="0" presStyleCnt="4"/>
      <dgm:spPr/>
    </dgm:pt>
    <dgm:pt modelId="{9902BDD5-73EC-4B1A-AFB8-EE5CE0B052C9}" type="pres">
      <dgm:prSet presAssocID="{43E12787-FDBC-49DE-A610-495364FB0EDC}" presName="conn" presStyleLbl="parChTrans1D2" presStyleIdx="0" presStyleCnt="1"/>
      <dgm:spPr/>
      <dgm:t>
        <a:bodyPr/>
        <a:lstStyle/>
        <a:p>
          <a:endParaRPr lang="ru-RU"/>
        </a:p>
      </dgm:t>
    </dgm:pt>
    <dgm:pt modelId="{02CF0E2A-EC36-4BF1-9598-095E3C0AD756}" type="pres">
      <dgm:prSet presAssocID="{43E12787-FDBC-49DE-A610-495364FB0EDC}" presName="extraNode" presStyleLbl="node1" presStyleIdx="0" presStyleCnt="4"/>
      <dgm:spPr/>
    </dgm:pt>
    <dgm:pt modelId="{07E5C693-1CB8-4B6E-BE81-D537F6744B06}" type="pres">
      <dgm:prSet presAssocID="{43E12787-FDBC-49DE-A610-495364FB0EDC}" presName="dstNode" presStyleLbl="node1" presStyleIdx="0" presStyleCnt="4"/>
      <dgm:spPr/>
    </dgm:pt>
    <dgm:pt modelId="{54A9DF11-683F-4552-B4DB-A12801D6C764}" type="pres">
      <dgm:prSet presAssocID="{9524DB34-E07F-4678-B2E1-F89E9311B69F}" presName="text_1" presStyleLbl="node1" presStyleIdx="0" presStyleCnt="4" custScaleY="139426">
        <dgm:presLayoutVars>
          <dgm:bulletEnabled val="1"/>
        </dgm:presLayoutVars>
      </dgm:prSet>
      <dgm:spPr/>
      <dgm:t>
        <a:bodyPr/>
        <a:lstStyle/>
        <a:p>
          <a:endParaRPr lang="ru-RU"/>
        </a:p>
      </dgm:t>
    </dgm:pt>
    <dgm:pt modelId="{5EEE2C44-72B5-4325-931E-6AD1BC3FF415}" type="pres">
      <dgm:prSet presAssocID="{9524DB34-E07F-4678-B2E1-F89E9311B69F}" presName="accent_1" presStyleCnt="0"/>
      <dgm:spPr/>
    </dgm:pt>
    <dgm:pt modelId="{28B23194-14A3-4D4A-BCAC-FA42FF5CC5DC}" type="pres">
      <dgm:prSet presAssocID="{9524DB34-E07F-4678-B2E1-F89E9311B69F}" presName="accentRepeatNode" presStyleLbl="solidFgAcc1" presStyleIdx="0" presStyleCnt="4"/>
      <dgm:spPr>
        <a:solidFill>
          <a:schemeClr val="accent3">
            <a:lumMod val="40000"/>
            <a:lumOff val="60000"/>
          </a:schemeClr>
        </a:solidFill>
      </dgm:spPr>
    </dgm:pt>
    <dgm:pt modelId="{49AE6D63-87A6-4833-831C-333F7C8C0273}" type="pres">
      <dgm:prSet presAssocID="{84446BF1-01E9-4105-853C-975381387498}" presName="text_2" presStyleLbl="node1" presStyleIdx="1" presStyleCnt="4">
        <dgm:presLayoutVars>
          <dgm:bulletEnabled val="1"/>
        </dgm:presLayoutVars>
      </dgm:prSet>
      <dgm:spPr/>
      <dgm:t>
        <a:bodyPr/>
        <a:lstStyle/>
        <a:p>
          <a:endParaRPr lang="ru-RU"/>
        </a:p>
      </dgm:t>
    </dgm:pt>
    <dgm:pt modelId="{5B9BBD51-C1B8-4EF0-A39A-1FA140714750}" type="pres">
      <dgm:prSet presAssocID="{84446BF1-01E9-4105-853C-975381387498}" presName="accent_2" presStyleCnt="0"/>
      <dgm:spPr/>
    </dgm:pt>
    <dgm:pt modelId="{29ADD16A-51AD-4DFE-8F1E-2476957E443D}" type="pres">
      <dgm:prSet presAssocID="{84446BF1-01E9-4105-853C-975381387498}" presName="accentRepeatNode" presStyleLbl="solidFgAcc1" presStyleIdx="1" presStyleCnt="4" custLinFactNeighborX="-4773" custLinFactNeighborY="-3030"/>
      <dgm:spPr>
        <a:solidFill>
          <a:schemeClr val="accent3">
            <a:lumMod val="40000"/>
            <a:lumOff val="60000"/>
          </a:schemeClr>
        </a:solidFill>
      </dgm:spPr>
    </dgm:pt>
    <dgm:pt modelId="{CE7D06CB-8805-4CCB-8126-987B0EB18D70}" type="pres">
      <dgm:prSet presAssocID="{3C91892B-407E-4785-BE66-6D8D74B74126}" presName="text_3" presStyleLbl="node1" presStyleIdx="2" presStyleCnt="4">
        <dgm:presLayoutVars>
          <dgm:bulletEnabled val="1"/>
        </dgm:presLayoutVars>
      </dgm:prSet>
      <dgm:spPr/>
      <dgm:t>
        <a:bodyPr/>
        <a:lstStyle/>
        <a:p>
          <a:endParaRPr lang="ru-RU"/>
        </a:p>
      </dgm:t>
    </dgm:pt>
    <dgm:pt modelId="{AC0BFB26-0A28-4C99-89EA-9BD59A698D57}" type="pres">
      <dgm:prSet presAssocID="{3C91892B-407E-4785-BE66-6D8D74B74126}" presName="accent_3" presStyleCnt="0"/>
      <dgm:spPr/>
    </dgm:pt>
    <dgm:pt modelId="{920D47C1-599C-4C57-8235-EAECCCB83C46}" type="pres">
      <dgm:prSet presAssocID="{3C91892B-407E-4785-BE66-6D8D74B74126}" presName="accentRepeatNode" presStyleLbl="solidFgAcc1" presStyleIdx="2" presStyleCnt="4"/>
      <dgm:spPr>
        <a:solidFill>
          <a:schemeClr val="accent3">
            <a:lumMod val="40000"/>
            <a:lumOff val="60000"/>
          </a:schemeClr>
        </a:solidFill>
      </dgm:spPr>
    </dgm:pt>
    <dgm:pt modelId="{56A3746B-46A1-4D00-8279-0EE94152E626}" type="pres">
      <dgm:prSet presAssocID="{7A568782-DA10-485C-8F5A-1C0938477645}" presName="text_4" presStyleLbl="node1" presStyleIdx="3" presStyleCnt="4">
        <dgm:presLayoutVars>
          <dgm:bulletEnabled val="1"/>
        </dgm:presLayoutVars>
      </dgm:prSet>
      <dgm:spPr/>
      <dgm:t>
        <a:bodyPr/>
        <a:lstStyle/>
        <a:p>
          <a:endParaRPr lang="ru-RU"/>
        </a:p>
      </dgm:t>
    </dgm:pt>
    <dgm:pt modelId="{4B55639E-7B10-4E75-924A-3626C5E0E4E4}" type="pres">
      <dgm:prSet presAssocID="{7A568782-DA10-485C-8F5A-1C0938477645}" presName="accent_4" presStyleCnt="0"/>
      <dgm:spPr/>
    </dgm:pt>
    <dgm:pt modelId="{6EF84D34-E221-4587-B277-8DA7E182C85F}" type="pres">
      <dgm:prSet presAssocID="{7A568782-DA10-485C-8F5A-1C0938477645}" presName="accentRepeatNode" presStyleLbl="solidFgAcc1" presStyleIdx="3" presStyleCnt="4"/>
      <dgm:spPr>
        <a:solidFill>
          <a:schemeClr val="accent3">
            <a:lumMod val="40000"/>
            <a:lumOff val="60000"/>
          </a:schemeClr>
        </a:solidFill>
      </dgm:spPr>
    </dgm:pt>
  </dgm:ptLst>
  <dgm:cxnLst>
    <dgm:cxn modelId="{EA4BECC5-F04B-4B96-A097-5738AC91457E}" srcId="{43E12787-FDBC-49DE-A610-495364FB0EDC}" destId="{9524DB34-E07F-4678-B2E1-F89E9311B69F}" srcOrd="0" destOrd="0" parTransId="{EA18AC85-E011-4381-8022-2895E39EF1F3}" sibTransId="{EF5CD639-341B-43B1-AEE8-E236CB271266}"/>
    <dgm:cxn modelId="{1FEF7D19-86C5-4FFB-9F00-B4DF53B36607}" type="presOf" srcId="{EF5CD639-341B-43B1-AEE8-E236CB271266}" destId="{9902BDD5-73EC-4B1A-AFB8-EE5CE0B052C9}" srcOrd="0" destOrd="0" presId="urn:microsoft.com/office/officeart/2008/layout/VerticalCurvedList"/>
    <dgm:cxn modelId="{6F793CEC-6FA7-4958-A75A-E3E1A786FA07}" type="presOf" srcId="{43E12787-FDBC-49DE-A610-495364FB0EDC}" destId="{55D03EE3-F16E-457A-B130-1DF0A54474BC}" srcOrd="0" destOrd="0" presId="urn:microsoft.com/office/officeart/2008/layout/VerticalCurvedList"/>
    <dgm:cxn modelId="{41A0599E-3495-422B-8127-BB2189F6F74F}" srcId="{43E12787-FDBC-49DE-A610-495364FB0EDC}" destId="{3C91892B-407E-4785-BE66-6D8D74B74126}" srcOrd="2" destOrd="0" parTransId="{9FA9C41C-3DBE-4048-A5B8-8531856E2BBF}" sibTransId="{198C3190-AC46-4B2C-B347-BC5835F9BA9C}"/>
    <dgm:cxn modelId="{401155A0-C300-4D6C-813C-5F44DD42F23B}" type="presOf" srcId="{9524DB34-E07F-4678-B2E1-F89E9311B69F}" destId="{54A9DF11-683F-4552-B4DB-A12801D6C764}" srcOrd="0" destOrd="0" presId="urn:microsoft.com/office/officeart/2008/layout/VerticalCurvedList"/>
    <dgm:cxn modelId="{6EC5F022-8171-4B6D-9B02-EADCDA778CF3}" srcId="{43E12787-FDBC-49DE-A610-495364FB0EDC}" destId="{7A568782-DA10-485C-8F5A-1C0938477645}" srcOrd="3" destOrd="0" parTransId="{5304C3CE-5B82-4E1C-AB81-D2180FD2627C}" sibTransId="{6F80C2CA-5B64-4456-8AD8-FAC7FEF12DAC}"/>
    <dgm:cxn modelId="{772E5823-F3A9-4862-94E3-06C1E29014DD}" type="presOf" srcId="{7A568782-DA10-485C-8F5A-1C0938477645}" destId="{56A3746B-46A1-4D00-8279-0EE94152E626}" srcOrd="0" destOrd="0" presId="urn:microsoft.com/office/officeart/2008/layout/VerticalCurvedList"/>
    <dgm:cxn modelId="{553478EA-571B-420A-B4CB-B4F2888C615D}" type="presOf" srcId="{3C91892B-407E-4785-BE66-6D8D74B74126}" destId="{CE7D06CB-8805-4CCB-8126-987B0EB18D70}" srcOrd="0" destOrd="0" presId="urn:microsoft.com/office/officeart/2008/layout/VerticalCurvedList"/>
    <dgm:cxn modelId="{41D2C319-D762-4D21-BCE7-789D61A840AD}" type="presOf" srcId="{84446BF1-01E9-4105-853C-975381387498}" destId="{49AE6D63-87A6-4833-831C-333F7C8C0273}" srcOrd="0" destOrd="0" presId="urn:microsoft.com/office/officeart/2008/layout/VerticalCurvedList"/>
    <dgm:cxn modelId="{5FB1A09C-66A6-4319-9677-91B38A6BCF29}" srcId="{43E12787-FDBC-49DE-A610-495364FB0EDC}" destId="{84446BF1-01E9-4105-853C-975381387498}" srcOrd="1" destOrd="0" parTransId="{6E84B8E7-7951-4115-9011-6AEBED6F8A81}" sibTransId="{FC7420AE-3DE0-4288-A1E6-6F4BED4EE656}"/>
    <dgm:cxn modelId="{1B83BCE6-5DEF-45B9-9BEE-8B7C5CCB0788}" type="presParOf" srcId="{55D03EE3-F16E-457A-B130-1DF0A54474BC}" destId="{3FFAAFEC-A899-47C4-9821-8249B59D53D9}" srcOrd="0" destOrd="0" presId="urn:microsoft.com/office/officeart/2008/layout/VerticalCurvedList"/>
    <dgm:cxn modelId="{F56F5821-A49C-44C3-8BA2-383000BED75B}" type="presParOf" srcId="{3FFAAFEC-A899-47C4-9821-8249B59D53D9}" destId="{C41BB7A6-16A3-4E2A-8CB2-82847F676C50}" srcOrd="0" destOrd="0" presId="urn:microsoft.com/office/officeart/2008/layout/VerticalCurvedList"/>
    <dgm:cxn modelId="{8D8822C0-71DF-4091-AC93-D8CCFC0314BF}" type="presParOf" srcId="{C41BB7A6-16A3-4E2A-8CB2-82847F676C50}" destId="{806C945B-F486-4DC8-80C5-515F98FF449E}" srcOrd="0" destOrd="0" presId="urn:microsoft.com/office/officeart/2008/layout/VerticalCurvedList"/>
    <dgm:cxn modelId="{BA76EA60-3617-4335-83A6-3567AAAE4ED5}" type="presParOf" srcId="{C41BB7A6-16A3-4E2A-8CB2-82847F676C50}" destId="{9902BDD5-73EC-4B1A-AFB8-EE5CE0B052C9}" srcOrd="1" destOrd="0" presId="urn:microsoft.com/office/officeart/2008/layout/VerticalCurvedList"/>
    <dgm:cxn modelId="{6F73CA9E-C3EE-44B1-B277-023C3E825FCE}" type="presParOf" srcId="{C41BB7A6-16A3-4E2A-8CB2-82847F676C50}" destId="{02CF0E2A-EC36-4BF1-9598-095E3C0AD756}" srcOrd="2" destOrd="0" presId="urn:microsoft.com/office/officeart/2008/layout/VerticalCurvedList"/>
    <dgm:cxn modelId="{6C1506E2-794C-43ED-B35F-650BF7AAA369}" type="presParOf" srcId="{C41BB7A6-16A3-4E2A-8CB2-82847F676C50}" destId="{07E5C693-1CB8-4B6E-BE81-D537F6744B06}" srcOrd="3" destOrd="0" presId="urn:microsoft.com/office/officeart/2008/layout/VerticalCurvedList"/>
    <dgm:cxn modelId="{E3B4ABB2-DD84-4673-ADA1-57CC1065FAA3}" type="presParOf" srcId="{3FFAAFEC-A899-47C4-9821-8249B59D53D9}" destId="{54A9DF11-683F-4552-B4DB-A12801D6C764}" srcOrd="1" destOrd="0" presId="urn:microsoft.com/office/officeart/2008/layout/VerticalCurvedList"/>
    <dgm:cxn modelId="{D1735B67-A67D-4BE8-8965-7D1540FBE5DA}" type="presParOf" srcId="{3FFAAFEC-A899-47C4-9821-8249B59D53D9}" destId="{5EEE2C44-72B5-4325-931E-6AD1BC3FF415}" srcOrd="2" destOrd="0" presId="urn:microsoft.com/office/officeart/2008/layout/VerticalCurvedList"/>
    <dgm:cxn modelId="{4D3466C6-39A8-4B4F-BAA9-51761514A621}" type="presParOf" srcId="{5EEE2C44-72B5-4325-931E-6AD1BC3FF415}" destId="{28B23194-14A3-4D4A-BCAC-FA42FF5CC5DC}" srcOrd="0" destOrd="0" presId="urn:microsoft.com/office/officeart/2008/layout/VerticalCurvedList"/>
    <dgm:cxn modelId="{0FFDDEB9-5F7C-4DC4-A309-1A3B57A44218}" type="presParOf" srcId="{3FFAAFEC-A899-47C4-9821-8249B59D53D9}" destId="{49AE6D63-87A6-4833-831C-333F7C8C0273}" srcOrd="3" destOrd="0" presId="urn:microsoft.com/office/officeart/2008/layout/VerticalCurvedList"/>
    <dgm:cxn modelId="{C41097EB-592B-4306-9283-FA5F81D303AA}" type="presParOf" srcId="{3FFAAFEC-A899-47C4-9821-8249B59D53D9}" destId="{5B9BBD51-C1B8-4EF0-A39A-1FA140714750}" srcOrd="4" destOrd="0" presId="urn:microsoft.com/office/officeart/2008/layout/VerticalCurvedList"/>
    <dgm:cxn modelId="{A882E0E0-94A0-4476-A6B9-21665C8EF7E5}" type="presParOf" srcId="{5B9BBD51-C1B8-4EF0-A39A-1FA140714750}" destId="{29ADD16A-51AD-4DFE-8F1E-2476957E443D}" srcOrd="0" destOrd="0" presId="urn:microsoft.com/office/officeart/2008/layout/VerticalCurvedList"/>
    <dgm:cxn modelId="{ECAA0AE4-8745-4EC0-B161-0DFEDEDFEB22}" type="presParOf" srcId="{3FFAAFEC-A899-47C4-9821-8249B59D53D9}" destId="{CE7D06CB-8805-4CCB-8126-987B0EB18D70}" srcOrd="5" destOrd="0" presId="urn:microsoft.com/office/officeart/2008/layout/VerticalCurvedList"/>
    <dgm:cxn modelId="{F7426ED0-2C06-4840-AA09-C1F4769056E3}" type="presParOf" srcId="{3FFAAFEC-A899-47C4-9821-8249B59D53D9}" destId="{AC0BFB26-0A28-4C99-89EA-9BD59A698D57}" srcOrd="6" destOrd="0" presId="urn:microsoft.com/office/officeart/2008/layout/VerticalCurvedList"/>
    <dgm:cxn modelId="{60477FAB-3027-4A40-87DB-9091A3267182}" type="presParOf" srcId="{AC0BFB26-0A28-4C99-89EA-9BD59A698D57}" destId="{920D47C1-599C-4C57-8235-EAECCCB83C46}" srcOrd="0" destOrd="0" presId="urn:microsoft.com/office/officeart/2008/layout/VerticalCurvedList"/>
    <dgm:cxn modelId="{208C36FA-BFB5-49EC-8A6D-521ECF713CD1}" type="presParOf" srcId="{3FFAAFEC-A899-47C4-9821-8249B59D53D9}" destId="{56A3746B-46A1-4D00-8279-0EE94152E626}" srcOrd="7" destOrd="0" presId="urn:microsoft.com/office/officeart/2008/layout/VerticalCurvedList"/>
    <dgm:cxn modelId="{546526A5-24FD-456C-9E45-33764F0A6192}" type="presParOf" srcId="{3FFAAFEC-A899-47C4-9821-8249B59D53D9}" destId="{4B55639E-7B10-4E75-924A-3626C5E0E4E4}" srcOrd="8" destOrd="0" presId="urn:microsoft.com/office/officeart/2008/layout/VerticalCurvedList"/>
    <dgm:cxn modelId="{A28980BE-28EE-4997-926E-A545697E08B8}" type="presParOf" srcId="{4B55639E-7B10-4E75-924A-3626C5E0E4E4}" destId="{6EF84D34-E221-4587-B277-8DA7E182C85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3E12787-FDBC-49DE-A610-495364FB0EDC}" type="doc">
      <dgm:prSet loTypeId="urn:microsoft.com/office/officeart/2008/layout/VerticalCurvedList" loCatId="list" qsTypeId="urn:microsoft.com/office/officeart/2005/8/quickstyle/simple2" qsCatId="simple" csTypeId="urn:microsoft.com/office/officeart/2005/8/colors/colorful1" csCatId="colorful" phldr="1"/>
      <dgm:spPr/>
      <dgm:t>
        <a:bodyPr/>
        <a:lstStyle/>
        <a:p>
          <a:endParaRPr lang="ru-RU"/>
        </a:p>
      </dgm:t>
    </dgm:pt>
    <dgm:pt modelId="{84446BF1-01E9-4105-853C-975381387498}">
      <dgm:prSet phldrT="[Текст]"/>
      <dgm:spPr>
        <a:solidFill>
          <a:schemeClr val="accent6">
            <a:lumMod val="60000"/>
            <a:lumOff val="4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a:solidFill>
                <a:schemeClr val="accent6">
                  <a:lumMod val="50000"/>
                </a:schemeClr>
              </a:solidFill>
              <a:latin typeface="+mn-lt"/>
              <a:cs typeface="Arial" panose="020B0604020202020204" pitchFamily="34" charset="0"/>
            </a:rPr>
            <a:t>Единая система формирования межбюджетных отношений</a:t>
          </a:r>
          <a:endParaRPr lang="ru-RU" b="1" dirty="0">
            <a:solidFill>
              <a:schemeClr val="accent6">
                <a:lumMod val="50000"/>
              </a:schemeClr>
            </a:solidFill>
            <a:latin typeface="+mn-lt"/>
          </a:endParaRPr>
        </a:p>
      </dgm:t>
    </dgm:pt>
    <dgm:pt modelId="{6E84B8E7-7951-4115-9011-6AEBED6F8A81}" type="parTrans" cxnId="{5FB1A09C-66A6-4319-9677-91B38A6BCF29}">
      <dgm:prSet/>
      <dgm:spPr/>
      <dgm:t>
        <a:bodyPr/>
        <a:lstStyle/>
        <a:p>
          <a:endParaRPr lang="ru-RU" b="1">
            <a:solidFill>
              <a:schemeClr val="accent6">
                <a:lumMod val="50000"/>
              </a:schemeClr>
            </a:solidFill>
            <a:latin typeface="+mn-lt"/>
          </a:endParaRPr>
        </a:p>
      </dgm:t>
    </dgm:pt>
    <dgm:pt modelId="{FC7420AE-3DE0-4288-A1E6-6F4BED4EE656}" type="sibTrans" cxnId="{5FB1A09C-66A6-4319-9677-91B38A6BCF29}">
      <dgm:prSet/>
      <dgm:spPr/>
      <dgm:t>
        <a:bodyPr/>
        <a:lstStyle/>
        <a:p>
          <a:endParaRPr lang="ru-RU" b="1">
            <a:solidFill>
              <a:schemeClr val="accent6">
                <a:lumMod val="50000"/>
              </a:schemeClr>
            </a:solidFill>
            <a:latin typeface="+mn-lt"/>
          </a:endParaRPr>
        </a:p>
      </dgm:t>
    </dgm:pt>
    <dgm:pt modelId="{3C91892B-407E-4785-BE66-6D8D74B74126}">
      <dgm:prSet phldrT="[Текст]"/>
      <dgm:spPr/>
      <dgm:t>
        <a:bodyPr/>
        <a:lstStyle/>
        <a:p>
          <a:r>
            <a:rPr lang="ru-RU" b="1" dirty="0">
              <a:solidFill>
                <a:schemeClr val="accent6">
                  <a:lumMod val="50000"/>
                </a:schemeClr>
              </a:solidFill>
              <a:latin typeface="+mn-lt"/>
            </a:rPr>
            <a:t>Содействие в обеспечении устойчивости и сбалансированности местных бюджетов</a:t>
          </a:r>
        </a:p>
      </dgm:t>
    </dgm:pt>
    <dgm:pt modelId="{9FA9C41C-3DBE-4048-A5B8-8531856E2BBF}" type="parTrans" cxnId="{41A0599E-3495-422B-8127-BB2189F6F74F}">
      <dgm:prSet/>
      <dgm:spPr/>
      <dgm:t>
        <a:bodyPr/>
        <a:lstStyle/>
        <a:p>
          <a:endParaRPr lang="ru-RU" b="1">
            <a:solidFill>
              <a:schemeClr val="accent6">
                <a:lumMod val="50000"/>
              </a:schemeClr>
            </a:solidFill>
            <a:latin typeface="+mn-lt"/>
          </a:endParaRPr>
        </a:p>
      </dgm:t>
    </dgm:pt>
    <dgm:pt modelId="{198C3190-AC46-4B2C-B347-BC5835F9BA9C}" type="sibTrans" cxnId="{41A0599E-3495-422B-8127-BB2189F6F74F}">
      <dgm:prSet/>
      <dgm:spPr/>
      <dgm:t>
        <a:bodyPr/>
        <a:lstStyle/>
        <a:p>
          <a:endParaRPr lang="ru-RU" b="1">
            <a:solidFill>
              <a:schemeClr val="accent6">
                <a:lumMod val="50000"/>
              </a:schemeClr>
            </a:solidFill>
            <a:latin typeface="+mn-lt"/>
          </a:endParaRPr>
        </a:p>
      </dgm:t>
    </dgm:pt>
    <dgm:pt modelId="{7A568782-DA10-485C-8F5A-1C0938477645}">
      <dgm:prSet/>
      <dgm:spPr>
        <a:solidFill>
          <a:schemeClr val="accent5">
            <a:lumMod val="60000"/>
            <a:lumOff val="40000"/>
          </a:schemeClr>
        </a:solidFill>
      </dgm:spPr>
      <dgm:t>
        <a:bodyPr/>
        <a:lstStyle/>
        <a:p>
          <a:r>
            <a:rPr lang="ru-RU" b="1" dirty="0">
              <a:solidFill>
                <a:schemeClr val="accent6">
                  <a:lumMod val="50000"/>
                </a:schemeClr>
              </a:solidFill>
              <a:latin typeface="+mn-lt"/>
            </a:rPr>
            <a:t>Стимулирование органов местного самоуправления по увеличению собственных доходов местного бюджета</a:t>
          </a:r>
        </a:p>
      </dgm:t>
    </dgm:pt>
    <dgm:pt modelId="{5304C3CE-5B82-4E1C-AB81-D2180FD2627C}" type="parTrans" cxnId="{6EC5F022-8171-4B6D-9B02-EADCDA778CF3}">
      <dgm:prSet/>
      <dgm:spPr/>
      <dgm:t>
        <a:bodyPr/>
        <a:lstStyle/>
        <a:p>
          <a:endParaRPr lang="ru-RU" b="1">
            <a:solidFill>
              <a:schemeClr val="accent6">
                <a:lumMod val="50000"/>
              </a:schemeClr>
            </a:solidFill>
            <a:latin typeface="+mn-lt"/>
          </a:endParaRPr>
        </a:p>
      </dgm:t>
    </dgm:pt>
    <dgm:pt modelId="{6F80C2CA-5B64-4456-8AD8-FAC7FEF12DAC}" type="sibTrans" cxnId="{6EC5F022-8171-4B6D-9B02-EADCDA778CF3}">
      <dgm:prSet/>
      <dgm:spPr/>
      <dgm:t>
        <a:bodyPr/>
        <a:lstStyle/>
        <a:p>
          <a:endParaRPr lang="ru-RU" b="1">
            <a:solidFill>
              <a:schemeClr val="accent6">
                <a:lumMod val="50000"/>
              </a:schemeClr>
            </a:solidFill>
            <a:latin typeface="+mn-lt"/>
          </a:endParaRPr>
        </a:p>
      </dgm:t>
    </dgm:pt>
    <dgm:pt modelId="{55D03EE3-F16E-457A-B130-1DF0A54474BC}" type="pres">
      <dgm:prSet presAssocID="{43E12787-FDBC-49DE-A610-495364FB0EDC}" presName="Name0" presStyleCnt="0">
        <dgm:presLayoutVars>
          <dgm:chMax val="7"/>
          <dgm:chPref val="7"/>
          <dgm:dir/>
        </dgm:presLayoutVars>
      </dgm:prSet>
      <dgm:spPr/>
      <dgm:t>
        <a:bodyPr/>
        <a:lstStyle/>
        <a:p>
          <a:endParaRPr lang="ru-RU"/>
        </a:p>
      </dgm:t>
    </dgm:pt>
    <dgm:pt modelId="{3FFAAFEC-A899-47C4-9821-8249B59D53D9}" type="pres">
      <dgm:prSet presAssocID="{43E12787-FDBC-49DE-A610-495364FB0EDC}" presName="Name1" presStyleCnt="0"/>
      <dgm:spPr/>
    </dgm:pt>
    <dgm:pt modelId="{C41BB7A6-16A3-4E2A-8CB2-82847F676C50}" type="pres">
      <dgm:prSet presAssocID="{43E12787-FDBC-49DE-A610-495364FB0EDC}" presName="cycle" presStyleCnt="0"/>
      <dgm:spPr/>
    </dgm:pt>
    <dgm:pt modelId="{806C945B-F486-4DC8-80C5-515F98FF449E}" type="pres">
      <dgm:prSet presAssocID="{43E12787-FDBC-49DE-A610-495364FB0EDC}" presName="srcNode" presStyleLbl="node1" presStyleIdx="0" presStyleCnt="3"/>
      <dgm:spPr/>
    </dgm:pt>
    <dgm:pt modelId="{9902BDD5-73EC-4B1A-AFB8-EE5CE0B052C9}" type="pres">
      <dgm:prSet presAssocID="{43E12787-FDBC-49DE-A610-495364FB0EDC}" presName="conn" presStyleLbl="parChTrans1D2" presStyleIdx="0" presStyleCnt="1"/>
      <dgm:spPr/>
      <dgm:t>
        <a:bodyPr/>
        <a:lstStyle/>
        <a:p>
          <a:endParaRPr lang="ru-RU"/>
        </a:p>
      </dgm:t>
    </dgm:pt>
    <dgm:pt modelId="{02CF0E2A-EC36-4BF1-9598-095E3C0AD756}" type="pres">
      <dgm:prSet presAssocID="{43E12787-FDBC-49DE-A610-495364FB0EDC}" presName="extraNode" presStyleLbl="node1" presStyleIdx="0" presStyleCnt="3"/>
      <dgm:spPr/>
    </dgm:pt>
    <dgm:pt modelId="{07E5C693-1CB8-4B6E-BE81-D537F6744B06}" type="pres">
      <dgm:prSet presAssocID="{43E12787-FDBC-49DE-A610-495364FB0EDC}" presName="dstNode" presStyleLbl="node1" presStyleIdx="0" presStyleCnt="3"/>
      <dgm:spPr/>
    </dgm:pt>
    <dgm:pt modelId="{05C6C174-9FE3-4067-A729-B8028A08A09F}" type="pres">
      <dgm:prSet presAssocID="{84446BF1-01E9-4105-853C-975381387498}" presName="text_1" presStyleLbl="node1" presStyleIdx="0" presStyleCnt="3" custScaleY="121989">
        <dgm:presLayoutVars>
          <dgm:bulletEnabled val="1"/>
        </dgm:presLayoutVars>
      </dgm:prSet>
      <dgm:spPr/>
      <dgm:t>
        <a:bodyPr/>
        <a:lstStyle/>
        <a:p>
          <a:endParaRPr lang="ru-RU"/>
        </a:p>
      </dgm:t>
    </dgm:pt>
    <dgm:pt modelId="{C0908A8A-D701-43A9-8698-BEA375A99594}" type="pres">
      <dgm:prSet presAssocID="{84446BF1-01E9-4105-853C-975381387498}" presName="accent_1" presStyleCnt="0"/>
      <dgm:spPr/>
    </dgm:pt>
    <dgm:pt modelId="{29ADD16A-51AD-4DFE-8F1E-2476957E443D}" type="pres">
      <dgm:prSet presAssocID="{84446BF1-01E9-4105-853C-975381387498}" presName="accentRepeatNode" presStyleLbl="solidFgAcc1" presStyleIdx="0" presStyleCnt="3"/>
      <dgm:spPr>
        <a:solidFill>
          <a:schemeClr val="accent3">
            <a:lumMod val="40000"/>
            <a:lumOff val="60000"/>
          </a:schemeClr>
        </a:solidFill>
      </dgm:spPr>
    </dgm:pt>
    <dgm:pt modelId="{B33EE909-484F-4F4E-9C22-E4AE7B903AEA}" type="pres">
      <dgm:prSet presAssocID="{3C91892B-407E-4785-BE66-6D8D74B74126}" presName="text_2" presStyleLbl="node1" presStyleIdx="1" presStyleCnt="3" custScaleY="128812">
        <dgm:presLayoutVars>
          <dgm:bulletEnabled val="1"/>
        </dgm:presLayoutVars>
      </dgm:prSet>
      <dgm:spPr/>
      <dgm:t>
        <a:bodyPr/>
        <a:lstStyle/>
        <a:p>
          <a:endParaRPr lang="ru-RU"/>
        </a:p>
      </dgm:t>
    </dgm:pt>
    <dgm:pt modelId="{E6A31390-DE95-4BD6-917A-35DB11ED2360}" type="pres">
      <dgm:prSet presAssocID="{3C91892B-407E-4785-BE66-6D8D74B74126}" presName="accent_2" presStyleCnt="0"/>
      <dgm:spPr/>
    </dgm:pt>
    <dgm:pt modelId="{920D47C1-599C-4C57-8235-EAECCCB83C46}" type="pres">
      <dgm:prSet presAssocID="{3C91892B-407E-4785-BE66-6D8D74B74126}" presName="accentRepeatNode" presStyleLbl="solidFgAcc1" presStyleIdx="1" presStyleCnt="3"/>
      <dgm:spPr>
        <a:solidFill>
          <a:schemeClr val="accent3">
            <a:lumMod val="40000"/>
            <a:lumOff val="60000"/>
          </a:schemeClr>
        </a:solidFill>
      </dgm:spPr>
    </dgm:pt>
    <dgm:pt modelId="{2FC32F78-A782-4D04-AAAA-3CDF234F40B9}" type="pres">
      <dgm:prSet presAssocID="{7A568782-DA10-485C-8F5A-1C0938477645}" presName="text_3" presStyleLbl="node1" presStyleIdx="2" presStyleCnt="3" custScaleY="113384">
        <dgm:presLayoutVars>
          <dgm:bulletEnabled val="1"/>
        </dgm:presLayoutVars>
      </dgm:prSet>
      <dgm:spPr/>
      <dgm:t>
        <a:bodyPr/>
        <a:lstStyle/>
        <a:p>
          <a:endParaRPr lang="ru-RU"/>
        </a:p>
      </dgm:t>
    </dgm:pt>
    <dgm:pt modelId="{6F420CE0-BCD2-4EC5-91AD-97C9EA07E5EF}" type="pres">
      <dgm:prSet presAssocID="{7A568782-DA10-485C-8F5A-1C0938477645}" presName="accent_3" presStyleCnt="0"/>
      <dgm:spPr/>
    </dgm:pt>
    <dgm:pt modelId="{6EF84D34-E221-4587-B277-8DA7E182C85F}" type="pres">
      <dgm:prSet presAssocID="{7A568782-DA10-485C-8F5A-1C0938477645}" presName="accentRepeatNode" presStyleLbl="solidFgAcc1" presStyleIdx="2" presStyleCnt="3" custLinFactNeighborX="-4133" custLinFactNeighborY="2070"/>
      <dgm:spPr>
        <a:solidFill>
          <a:schemeClr val="accent3">
            <a:lumMod val="40000"/>
            <a:lumOff val="60000"/>
          </a:schemeClr>
        </a:solidFill>
      </dgm:spPr>
    </dgm:pt>
  </dgm:ptLst>
  <dgm:cxnLst>
    <dgm:cxn modelId="{79BA74CC-D7DF-46A2-9CB3-1AEA6A2BF358}" type="presOf" srcId="{3C91892B-407E-4785-BE66-6D8D74B74126}" destId="{B33EE909-484F-4F4E-9C22-E4AE7B903AEA}" srcOrd="0" destOrd="0" presId="urn:microsoft.com/office/officeart/2008/layout/VerticalCurvedList"/>
    <dgm:cxn modelId="{572F24CD-2980-4DCA-82D4-F05C7DDE876C}" type="presOf" srcId="{43E12787-FDBC-49DE-A610-495364FB0EDC}" destId="{55D03EE3-F16E-457A-B130-1DF0A54474BC}" srcOrd="0" destOrd="0" presId="urn:microsoft.com/office/officeart/2008/layout/VerticalCurvedList"/>
    <dgm:cxn modelId="{78483362-743A-482B-B61D-C6EF53911363}" type="presOf" srcId="{7A568782-DA10-485C-8F5A-1C0938477645}" destId="{2FC32F78-A782-4D04-AAAA-3CDF234F40B9}" srcOrd="0" destOrd="0" presId="urn:microsoft.com/office/officeart/2008/layout/VerticalCurvedList"/>
    <dgm:cxn modelId="{41A0599E-3495-422B-8127-BB2189F6F74F}" srcId="{43E12787-FDBC-49DE-A610-495364FB0EDC}" destId="{3C91892B-407E-4785-BE66-6D8D74B74126}" srcOrd="1" destOrd="0" parTransId="{9FA9C41C-3DBE-4048-A5B8-8531856E2BBF}" sibTransId="{198C3190-AC46-4B2C-B347-BC5835F9BA9C}"/>
    <dgm:cxn modelId="{CDCE2B64-4888-4C5D-8ACA-E3E381F23EDA}" type="presOf" srcId="{84446BF1-01E9-4105-853C-975381387498}" destId="{05C6C174-9FE3-4067-A729-B8028A08A09F}" srcOrd="0" destOrd="0" presId="urn:microsoft.com/office/officeart/2008/layout/VerticalCurvedList"/>
    <dgm:cxn modelId="{6EC5F022-8171-4B6D-9B02-EADCDA778CF3}" srcId="{43E12787-FDBC-49DE-A610-495364FB0EDC}" destId="{7A568782-DA10-485C-8F5A-1C0938477645}" srcOrd="2" destOrd="0" parTransId="{5304C3CE-5B82-4E1C-AB81-D2180FD2627C}" sibTransId="{6F80C2CA-5B64-4456-8AD8-FAC7FEF12DAC}"/>
    <dgm:cxn modelId="{650D1B19-8434-4C03-AF62-12302DCD6373}" type="presOf" srcId="{FC7420AE-3DE0-4288-A1E6-6F4BED4EE656}" destId="{9902BDD5-73EC-4B1A-AFB8-EE5CE0B052C9}" srcOrd="0" destOrd="0" presId="urn:microsoft.com/office/officeart/2008/layout/VerticalCurvedList"/>
    <dgm:cxn modelId="{5FB1A09C-66A6-4319-9677-91B38A6BCF29}" srcId="{43E12787-FDBC-49DE-A610-495364FB0EDC}" destId="{84446BF1-01E9-4105-853C-975381387498}" srcOrd="0" destOrd="0" parTransId="{6E84B8E7-7951-4115-9011-6AEBED6F8A81}" sibTransId="{FC7420AE-3DE0-4288-A1E6-6F4BED4EE656}"/>
    <dgm:cxn modelId="{907F30B4-6AED-4A93-9A6A-30A79D168C8B}" type="presParOf" srcId="{55D03EE3-F16E-457A-B130-1DF0A54474BC}" destId="{3FFAAFEC-A899-47C4-9821-8249B59D53D9}" srcOrd="0" destOrd="0" presId="urn:microsoft.com/office/officeart/2008/layout/VerticalCurvedList"/>
    <dgm:cxn modelId="{F366B04D-AE53-4365-85DC-9A85EFE75B4E}" type="presParOf" srcId="{3FFAAFEC-A899-47C4-9821-8249B59D53D9}" destId="{C41BB7A6-16A3-4E2A-8CB2-82847F676C50}" srcOrd="0" destOrd="0" presId="urn:microsoft.com/office/officeart/2008/layout/VerticalCurvedList"/>
    <dgm:cxn modelId="{933977ED-B6EE-4D9B-A62A-8D6486CE4A09}" type="presParOf" srcId="{C41BB7A6-16A3-4E2A-8CB2-82847F676C50}" destId="{806C945B-F486-4DC8-80C5-515F98FF449E}" srcOrd="0" destOrd="0" presId="urn:microsoft.com/office/officeart/2008/layout/VerticalCurvedList"/>
    <dgm:cxn modelId="{8DF0E304-E019-4304-8444-BDE638FE036A}" type="presParOf" srcId="{C41BB7A6-16A3-4E2A-8CB2-82847F676C50}" destId="{9902BDD5-73EC-4B1A-AFB8-EE5CE0B052C9}" srcOrd="1" destOrd="0" presId="urn:microsoft.com/office/officeart/2008/layout/VerticalCurvedList"/>
    <dgm:cxn modelId="{0B23A0E3-59B9-41FE-8E42-39298D85D843}" type="presParOf" srcId="{C41BB7A6-16A3-4E2A-8CB2-82847F676C50}" destId="{02CF0E2A-EC36-4BF1-9598-095E3C0AD756}" srcOrd="2" destOrd="0" presId="urn:microsoft.com/office/officeart/2008/layout/VerticalCurvedList"/>
    <dgm:cxn modelId="{ADB95EE8-F43A-44D9-8D0B-9526E6176EB5}" type="presParOf" srcId="{C41BB7A6-16A3-4E2A-8CB2-82847F676C50}" destId="{07E5C693-1CB8-4B6E-BE81-D537F6744B06}" srcOrd="3" destOrd="0" presId="urn:microsoft.com/office/officeart/2008/layout/VerticalCurvedList"/>
    <dgm:cxn modelId="{89B8A82C-8542-40E7-AFD2-8FEA6E102A35}" type="presParOf" srcId="{3FFAAFEC-A899-47C4-9821-8249B59D53D9}" destId="{05C6C174-9FE3-4067-A729-B8028A08A09F}" srcOrd="1" destOrd="0" presId="urn:microsoft.com/office/officeart/2008/layout/VerticalCurvedList"/>
    <dgm:cxn modelId="{92982E8F-6264-48B9-AE75-F8622170B3C0}" type="presParOf" srcId="{3FFAAFEC-A899-47C4-9821-8249B59D53D9}" destId="{C0908A8A-D701-43A9-8698-BEA375A99594}" srcOrd="2" destOrd="0" presId="urn:microsoft.com/office/officeart/2008/layout/VerticalCurvedList"/>
    <dgm:cxn modelId="{32662B52-2FA8-448C-B896-BEA5191BDFCA}" type="presParOf" srcId="{C0908A8A-D701-43A9-8698-BEA375A99594}" destId="{29ADD16A-51AD-4DFE-8F1E-2476957E443D}" srcOrd="0" destOrd="0" presId="urn:microsoft.com/office/officeart/2008/layout/VerticalCurvedList"/>
    <dgm:cxn modelId="{3FCA57A1-1740-483B-AB43-D5C19F992CAD}" type="presParOf" srcId="{3FFAAFEC-A899-47C4-9821-8249B59D53D9}" destId="{B33EE909-484F-4F4E-9C22-E4AE7B903AEA}" srcOrd="3" destOrd="0" presId="urn:microsoft.com/office/officeart/2008/layout/VerticalCurvedList"/>
    <dgm:cxn modelId="{A0D8494E-7F2E-42DE-8468-EB8FB8C16CAD}" type="presParOf" srcId="{3FFAAFEC-A899-47C4-9821-8249B59D53D9}" destId="{E6A31390-DE95-4BD6-917A-35DB11ED2360}" srcOrd="4" destOrd="0" presId="urn:microsoft.com/office/officeart/2008/layout/VerticalCurvedList"/>
    <dgm:cxn modelId="{F1393CB2-155E-4D2E-8F7A-F9631383FA41}" type="presParOf" srcId="{E6A31390-DE95-4BD6-917A-35DB11ED2360}" destId="{920D47C1-599C-4C57-8235-EAECCCB83C46}" srcOrd="0" destOrd="0" presId="urn:microsoft.com/office/officeart/2008/layout/VerticalCurvedList"/>
    <dgm:cxn modelId="{CA5B42A2-F60D-47EB-8D74-0E44762DDFCC}" type="presParOf" srcId="{3FFAAFEC-A899-47C4-9821-8249B59D53D9}" destId="{2FC32F78-A782-4D04-AAAA-3CDF234F40B9}" srcOrd="5" destOrd="0" presId="urn:microsoft.com/office/officeart/2008/layout/VerticalCurvedList"/>
    <dgm:cxn modelId="{AAE546FD-CDCD-49CC-94EF-335C88B81FF9}" type="presParOf" srcId="{3FFAAFEC-A899-47C4-9821-8249B59D53D9}" destId="{6F420CE0-BCD2-4EC5-91AD-97C9EA07E5EF}" srcOrd="6" destOrd="0" presId="urn:microsoft.com/office/officeart/2008/layout/VerticalCurvedList"/>
    <dgm:cxn modelId="{617923C4-BB22-48CA-B3B8-6A71AB759372}" type="presParOf" srcId="{6F420CE0-BCD2-4EC5-91AD-97C9EA07E5EF}" destId="{6EF84D34-E221-4587-B277-8DA7E182C85F}"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3E12787-FDBC-49DE-A610-495364FB0EDC}" type="doc">
      <dgm:prSet loTypeId="urn:microsoft.com/office/officeart/2008/layout/VerticalCurvedList" loCatId="list" qsTypeId="urn:microsoft.com/office/officeart/2005/8/quickstyle/simple2" qsCatId="simple" csTypeId="urn:microsoft.com/office/officeart/2005/8/colors/colorful5" csCatId="colorful" phldr="1"/>
      <dgm:spPr/>
      <dgm:t>
        <a:bodyPr/>
        <a:lstStyle/>
        <a:p>
          <a:endParaRPr lang="ru-RU"/>
        </a:p>
      </dgm:t>
    </dgm:pt>
    <dgm:pt modelId="{84446BF1-01E9-4105-853C-975381387498}">
      <dgm:prSet phldrT="[Текст]" custT="1"/>
      <dgm:spPr/>
      <dgm:t>
        <a:bodyPr/>
        <a:lstStyle/>
        <a:p>
          <a:r>
            <a:rPr lang="ru-RU" sz="1200" b="1" dirty="0">
              <a:solidFill>
                <a:schemeClr val="bg2"/>
              </a:solidFill>
              <a:latin typeface="+mn-lt"/>
              <a:cs typeface="Arial" panose="020B0604020202020204" pitchFamily="34" charset="0"/>
            </a:rPr>
            <a:t>      О межбюджетных отношениях в Тюменской области</a:t>
          </a:r>
        </a:p>
      </dgm:t>
    </dgm:pt>
    <dgm:pt modelId="{6E84B8E7-7951-4115-9011-6AEBED6F8A81}" type="parTrans" cxnId="{5FB1A09C-66A6-4319-9677-91B38A6BCF29}">
      <dgm:prSet/>
      <dgm:spPr/>
      <dgm:t>
        <a:bodyPr/>
        <a:lstStyle/>
        <a:p>
          <a:endParaRPr lang="ru-RU" sz="1400" b="1">
            <a:solidFill>
              <a:schemeClr val="bg2"/>
            </a:solidFill>
          </a:endParaRPr>
        </a:p>
      </dgm:t>
    </dgm:pt>
    <dgm:pt modelId="{FC7420AE-3DE0-4288-A1E6-6F4BED4EE656}" type="sibTrans" cxnId="{5FB1A09C-66A6-4319-9677-91B38A6BCF29}">
      <dgm:prSet/>
      <dgm:spPr/>
      <dgm:t>
        <a:bodyPr/>
        <a:lstStyle/>
        <a:p>
          <a:endParaRPr lang="ru-RU" sz="1400" b="1">
            <a:solidFill>
              <a:schemeClr val="bg2"/>
            </a:solidFill>
          </a:endParaRPr>
        </a:p>
      </dgm:t>
    </dgm:pt>
    <dgm:pt modelId="{3C91892B-407E-4785-BE66-6D8D74B74126}">
      <dgm:prSet phldrT="[Текст]" custT="1"/>
      <dgm:spPr/>
      <dgm:t>
        <a:bodyPr/>
        <a:lstStyle/>
        <a:p>
          <a:r>
            <a:rPr lang="ru-RU" sz="1200" b="1" dirty="0">
              <a:solidFill>
                <a:schemeClr val="bg2"/>
              </a:solidFill>
            </a:rPr>
            <a:t>О наделении органов местного самоуправления отдельными государственными полномочиями</a:t>
          </a:r>
        </a:p>
      </dgm:t>
    </dgm:pt>
    <dgm:pt modelId="{9FA9C41C-3DBE-4048-A5B8-8531856E2BBF}" type="parTrans" cxnId="{41A0599E-3495-422B-8127-BB2189F6F74F}">
      <dgm:prSet/>
      <dgm:spPr/>
      <dgm:t>
        <a:bodyPr/>
        <a:lstStyle/>
        <a:p>
          <a:endParaRPr lang="ru-RU" sz="1400" b="1">
            <a:solidFill>
              <a:schemeClr val="bg2"/>
            </a:solidFill>
          </a:endParaRPr>
        </a:p>
      </dgm:t>
    </dgm:pt>
    <dgm:pt modelId="{198C3190-AC46-4B2C-B347-BC5835F9BA9C}" type="sibTrans" cxnId="{41A0599E-3495-422B-8127-BB2189F6F74F}">
      <dgm:prSet/>
      <dgm:spPr/>
      <dgm:t>
        <a:bodyPr/>
        <a:lstStyle/>
        <a:p>
          <a:endParaRPr lang="ru-RU" sz="1400" b="1">
            <a:solidFill>
              <a:schemeClr val="bg2"/>
            </a:solidFill>
          </a:endParaRPr>
        </a:p>
      </dgm:t>
    </dgm:pt>
    <dgm:pt modelId="{7A568782-DA10-485C-8F5A-1C0938477645}">
      <dgm:prSet custT="1"/>
      <dgm:spPr>
        <a:solidFill>
          <a:srgbClr val="00B0F0"/>
        </a:solidFill>
      </dgm:spPr>
      <dgm:t>
        <a:bodyPr/>
        <a:lstStyle/>
        <a:p>
          <a:r>
            <a:rPr lang="ru-RU" sz="1200" b="1" dirty="0">
              <a:solidFill>
                <a:schemeClr val="bg2"/>
              </a:solidFill>
            </a:rPr>
            <a:t>    Об областном бюджете на очередной финансовый год и плановый период</a:t>
          </a:r>
        </a:p>
      </dgm:t>
    </dgm:pt>
    <dgm:pt modelId="{5304C3CE-5B82-4E1C-AB81-D2180FD2627C}" type="parTrans" cxnId="{6EC5F022-8171-4B6D-9B02-EADCDA778CF3}">
      <dgm:prSet/>
      <dgm:spPr/>
      <dgm:t>
        <a:bodyPr/>
        <a:lstStyle/>
        <a:p>
          <a:endParaRPr lang="ru-RU" sz="1400" b="1">
            <a:solidFill>
              <a:schemeClr val="bg2"/>
            </a:solidFill>
          </a:endParaRPr>
        </a:p>
      </dgm:t>
    </dgm:pt>
    <dgm:pt modelId="{6F80C2CA-5B64-4456-8AD8-FAC7FEF12DAC}" type="sibTrans" cxnId="{6EC5F022-8171-4B6D-9B02-EADCDA778CF3}">
      <dgm:prSet/>
      <dgm:spPr/>
      <dgm:t>
        <a:bodyPr/>
        <a:lstStyle/>
        <a:p>
          <a:endParaRPr lang="ru-RU" sz="1400" b="1">
            <a:solidFill>
              <a:schemeClr val="bg2"/>
            </a:solidFill>
          </a:endParaRPr>
        </a:p>
      </dgm:t>
    </dgm:pt>
    <dgm:pt modelId="{18DE43F8-F278-4313-8EF1-CEEE089D6F9E}">
      <dgm:prSet custT="1"/>
      <dgm:spPr>
        <a:solidFill>
          <a:schemeClr val="accent2">
            <a:lumMod val="40000"/>
            <a:lumOff val="60000"/>
          </a:schemeClr>
        </a:solidFill>
      </dgm:spPr>
      <dgm:t>
        <a:bodyPr/>
        <a:lstStyle/>
        <a:p>
          <a:r>
            <a:rPr lang="ru-RU" sz="1200" dirty="0"/>
            <a:t>        Об утверждении Положения о межбюджетных отношениях в Ярковском муниципальном районе</a:t>
          </a:r>
          <a:endParaRPr lang="ru-RU" sz="1200" b="1" dirty="0">
            <a:solidFill>
              <a:schemeClr val="bg2"/>
            </a:solidFill>
          </a:endParaRPr>
        </a:p>
      </dgm:t>
    </dgm:pt>
    <dgm:pt modelId="{47BA873D-E2CB-475A-A452-D0A329CC3DA5}" type="parTrans" cxnId="{436EE561-183D-4CB4-BB30-256960D918E5}">
      <dgm:prSet/>
      <dgm:spPr/>
      <dgm:t>
        <a:bodyPr/>
        <a:lstStyle/>
        <a:p>
          <a:endParaRPr lang="ru-RU"/>
        </a:p>
      </dgm:t>
    </dgm:pt>
    <dgm:pt modelId="{308823DE-CBA8-4A80-AB91-397E1B876C0F}" type="sibTrans" cxnId="{436EE561-183D-4CB4-BB30-256960D918E5}">
      <dgm:prSet/>
      <dgm:spPr/>
      <dgm:t>
        <a:bodyPr/>
        <a:lstStyle/>
        <a:p>
          <a:endParaRPr lang="ru-RU"/>
        </a:p>
      </dgm:t>
    </dgm:pt>
    <dgm:pt modelId="{2CFE3D46-279E-4D07-B2BB-503E8231AF3A}">
      <dgm:prSet custT="1"/>
      <dgm:spPr>
        <a:solidFill>
          <a:schemeClr val="accent2"/>
        </a:solidFill>
      </dgm:spPr>
      <dgm:t>
        <a:bodyPr/>
        <a:lstStyle/>
        <a:p>
          <a:r>
            <a:rPr lang="ru-RU" sz="1200" b="1" dirty="0">
              <a:solidFill>
                <a:schemeClr val="bg2"/>
              </a:solidFill>
            </a:rPr>
            <a:t>   О бюджете района на очередной финансовый год и на плановый период</a:t>
          </a:r>
        </a:p>
      </dgm:t>
    </dgm:pt>
    <dgm:pt modelId="{33B236FF-2E1E-49AC-8FC0-C2C5499F081D}" type="parTrans" cxnId="{AB45F615-1EE5-4B88-B19E-EB748E08077E}">
      <dgm:prSet/>
      <dgm:spPr/>
      <dgm:t>
        <a:bodyPr/>
        <a:lstStyle/>
        <a:p>
          <a:endParaRPr lang="ru-RU"/>
        </a:p>
      </dgm:t>
    </dgm:pt>
    <dgm:pt modelId="{E5D71B27-5CA0-40AE-8C14-B7115A85DEC0}" type="sibTrans" cxnId="{AB45F615-1EE5-4B88-B19E-EB748E08077E}">
      <dgm:prSet/>
      <dgm:spPr/>
      <dgm:t>
        <a:bodyPr/>
        <a:lstStyle/>
        <a:p>
          <a:endParaRPr lang="ru-RU"/>
        </a:p>
      </dgm:t>
    </dgm:pt>
    <dgm:pt modelId="{55D03EE3-F16E-457A-B130-1DF0A54474BC}" type="pres">
      <dgm:prSet presAssocID="{43E12787-FDBC-49DE-A610-495364FB0EDC}" presName="Name0" presStyleCnt="0">
        <dgm:presLayoutVars>
          <dgm:chMax val="7"/>
          <dgm:chPref val="7"/>
          <dgm:dir/>
        </dgm:presLayoutVars>
      </dgm:prSet>
      <dgm:spPr/>
      <dgm:t>
        <a:bodyPr/>
        <a:lstStyle/>
        <a:p>
          <a:endParaRPr lang="ru-RU"/>
        </a:p>
      </dgm:t>
    </dgm:pt>
    <dgm:pt modelId="{3FFAAFEC-A899-47C4-9821-8249B59D53D9}" type="pres">
      <dgm:prSet presAssocID="{43E12787-FDBC-49DE-A610-495364FB0EDC}" presName="Name1" presStyleCnt="0"/>
      <dgm:spPr/>
    </dgm:pt>
    <dgm:pt modelId="{C41BB7A6-16A3-4E2A-8CB2-82847F676C50}" type="pres">
      <dgm:prSet presAssocID="{43E12787-FDBC-49DE-A610-495364FB0EDC}" presName="cycle" presStyleCnt="0"/>
      <dgm:spPr/>
    </dgm:pt>
    <dgm:pt modelId="{806C945B-F486-4DC8-80C5-515F98FF449E}" type="pres">
      <dgm:prSet presAssocID="{43E12787-FDBC-49DE-A610-495364FB0EDC}" presName="srcNode" presStyleLbl="node1" presStyleIdx="0" presStyleCnt="5"/>
      <dgm:spPr/>
    </dgm:pt>
    <dgm:pt modelId="{9902BDD5-73EC-4B1A-AFB8-EE5CE0B052C9}" type="pres">
      <dgm:prSet presAssocID="{43E12787-FDBC-49DE-A610-495364FB0EDC}" presName="conn" presStyleLbl="parChTrans1D2" presStyleIdx="0" presStyleCnt="1"/>
      <dgm:spPr/>
      <dgm:t>
        <a:bodyPr/>
        <a:lstStyle/>
        <a:p>
          <a:endParaRPr lang="ru-RU"/>
        </a:p>
      </dgm:t>
    </dgm:pt>
    <dgm:pt modelId="{02CF0E2A-EC36-4BF1-9598-095E3C0AD756}" type="pres">
      <dgm:prSet presAssocID="{43E12787-FDBC-49DE-A610-495364FB0EDC}" presName="extraNode" presStyleLbl="node1" presStyleIdx="0" presStyleCnt="5"/>
      <dgm:spPr/>
    </dgm:pt>
    <dgm:pt modelId="{07E5C693-1CB8-4B6E-BE81-D537F6744B06}" type="pres">
      <dgm:prSet presAssocID="{43E12787-FDBC-49DE-A610-495364FB0EDC}" presName="dstNode" presStyleLbl="node1" presStyleIdx="0" presStyleCnt="5"/>
      <dgm:spPr/>
    </dgm:pt>
    <dgm:pt modelId="{05C6C174-9FE3-4067-A729-B8028A08A09F}" type="pres">
      <dgm:prSet presAssocID="{84446BF1-01E9-4105-853C-975381387498}" presName="text_1" presStyleLbl="node1" presStyleIdx="0" presStyleCnt="5" custScaleX="104036" custScaleY="135987">
        <dgm:presLayoutVars>
          <dgm:bulletEnabled val="1"/>
        </dgm:presLayoutVars>
      </dgm:prSet>
      <dgm:spPr/>
      <dgm:t>
        <a:bodyPr/>
        <a:lstStyle/>
        <a:p>
          <a:endParaRPr lang="ru-RU"/>
        </a:p>
      </dgm:t>
    </dgm:pt>
    <dgm:pt modelId="{C0908A8A-D701-43A9-8698-BEA375A99594}" type="pres">
      <dgm:prSet presAssocID="{84446BF1-01E9-4105-853C-975381387498}" presName="accent_1" presStyleCnt="0"/>
      <dgm:spPr/>
    </dgm:pt>
    <dgm:pt modelId="{29ADD16A-51AD-4DFE-8F1E-2476957E443D}" type="pres">
      <dgm:prSet presAssocID="{84446BF1-01E9-4105-853C-975381387498}" presName="accentRepeatNode" presStyleLbl="solidFgAcc1" presStyleIdx="0" presStyleCnt="5"/>
      <dgm:spPr>
        <a:solidFill>
          <a:schemeClr val="accent3">
            <a:lumMod val="40000"/>
            <a:lumOff val="60000"/>
          </a:schemeClr>
        </a:solidFill>
      </dgm:spPr>
    </dgm:pt>
    <dgm:pt modelId="{B33EE909-484F-4F4E-9C22-E4AE7B903AEA}" type="pres">
      <dgm:prSet presAssocID="{3C91892B-407E-4785-BE66-6D8D74B74126}" presName="text_2" presStyleLbl="node1" presStyleIdx="1" presStyleCnt="5" custScaleY="128812">
        <dgm:presLayoutVars>
          <dgm:bulletEnabled val="1"/>
        </dgm:presLayoutVars>
      </dgm:prSet>
      <dgm:spPr/>
      <dgm:t>
        <a:bodyPr/>
        <a:lstStyle/>
        <a:p>
          <a:endParaRPr lang="ru-RU"/>
        </a:p>
      </dgm:t>
    </dgm:pt>
    <dgm:pt modelId="{E6A31390-DE95-4BD6-917A-35DB11ED2360}" type="pres">
      <dgm:prSet presAssocID="{3C91892B-407E-4785-BE66-6D8D74B74126}" presName="accent_2" presStyleCnt="0"/>
      <dgm:spPr/>
    </dgm:pt>
    <dgm:pt modelId="{920D47C1-599C-4C57-8235-EAECCCB83C46}" type="pres">
      <dgm:prSet presAssocID="{3C91892B-407E-4785-BE66-6D8D74B74126}" presName="accentRepeatNode" presStyleLbl="solidFgAcc1" presStyleIdx="1" presStyleCnt="5"/>
      <dgm:spPr>
        <a:solidFill>
          <a:schemeClr val="accent3">
            <a:lumMod val="40000"/>
            <a:lumOff val="60000"/>
          </a:schemeClr>
        </a:solidFill>
      </dgm:spPr>
    </dgm:pt>
    <dgm:pt modelId="{2FC32F78-A782-4D04-AAAA-3CDF234F40B9}" type="pres">
      <dgm:prSet presAssocID="{7A568782-DA10-485C-8F5A-1C0938477645}" presName="text_3" presStyleLbl="node1" presStyleIdx="2" presStyleCnt="5" custScaleX="103514" custScaleY="156751">
        <dgm:presLayoutVars>
          <dgm:bulletEnabled val="1"/>
        </dgm:presLayoutVars>
      </dgm:prSet>
      <dgm:spPr/>
      <dgm:t>
        <a:bodyPr/>
        <a:lstStyle/>
        <a:p>
          <a:endParaRPr lang="ru-RU"/>
        </a:p>
      </dgm:t>
    </dgm:pt>
    <dgm:pt modelId="{6F420CE0-BCD2-4EC5-91AD-97C9EA07E5EF}" type="pres">
      <dgm:prSet presAssocID="{7A568782-DA10-485C-8F5A-1C0938477645}" presName="accent_3" presStyleCnt="0"/>
      <dgm:spPr/>
    </dgm:pt>
    <dgm:pt modelId="{6EF84D34-E221-4587-B277-8DA7E182C85F}" type="pres">
      <dgm:prSet presAssocID="{7A568782-DA10-485C-8F5A-1C0938477645}" presName="accentRepeatNode" presStyleLbl="solidFgAcc1" presStyleIdx="2" presStyleCnt="5"/>
      <dgm:spPr>
        <a:solidFill>
          <a:schemeClr val="accent3">
            <a:lumMod val="40000"/>
            <a:lumOff val="60000"/>
          </a:schemeClr>
        </a:solidFill>
      </dgm:spPr>
    </dgm:pt>
    <dgm:pt modelId="{DB006868-0BBA-445D-B600-DA11C180C5AC}" type="pres">
      <dgm:prSet presAssocID="{18DE43F8-F278-4313-8EF1-CEEE089D6F9E}" presName="text_4" presStyleLbl="node1" presStyleIdx="3" presStyleCnt="5" custScaleX="108048" custScaleY="191326" custLinFactNeighborX="790" custLinFactNeighborY="35560">
        <dgm:presLayoutVars>
          <dgm:bulletEnabled val="1"/>
        </dgm:presLayoutVars>
      </dgm:prSet>
      <dgm:spPr/>
      <dgm:t>
        <a:bodyPr/>
        <a:lstStyle/>
        <a:p>
          <a:endParaRPr lang="ru-RU"/>
        </a:p>
      </dgm:t>
    </dgm:pt>
    <dgm:pt modelId="{79A2E95A-29D2-49B4-94BD-7D3D296D86A3}" type="pres">
      <dgm:prSet presAssocID="{18DE43F8-F278-4313-8EF1-CEEE089D6F9E}" presName="accent_4" presStyleCnt="0"/>
      <dgm:spPr/>
    </dgm:pt>
    <dgm:pt modelId="{92615FAA-F389-4F88-A4F5-A304DD24025B}" type="pres">
      <dgm:prSet presAssocID="{18DE43F8-F278-4313-8EF1-CEEE089D6F9E}" presName="accentRepeatNode" presStyleLbl="solidFgAcc1" presStyleIdx="3" presStyleCnt="5"/>
      <dgm:spPr/>
    </dgm:pt>
    <dgm:pt modelId="{B13BC351-8C3B-4953-A598-B2947C3DC544}" type="pres">
      <dgm:prSet presAssocID="{2CFE3D46-279E-4D07-B2BB-503E8231AF3A}" presName="text_5" presStyleLbl="node1" presStyleIdx="4" presStyleCnt="5" custScaleX="104248" custScaleY="171707" custLinFactNeighborX="6914" custLinFactNeighborY="24209">
        <dgm:presLayoutVars>
          <dgm:bulletEnabled val="1"/>
        </dgm:presLayoutVars>
      </dgm:prSet>
      <dgm:spPr/>
      <dgm:t>
        <a:bodyPr/>
        <a:lstStyle/>
        <a:p>
          <a:endParaRPr lang="ru-RU"/>
        </a:p>
      </dgm:t>
    </dgm:pt>
    <dgm:pt modelId="{20C2DD74-B418-4F12-97A4-1EDF6C6831E1}" type="pres">
      <dgm:prSet presAssocID="{2CFE3D46-279E-4D07-B2BB-503E8231AF3A}" presName="accent_5" presStyleCnt="0"/>
      <dgm:spPr/>
    </dgm:pt>
    <dgm:pt modelId="{D26ECF8B-DB41-4B17-B335-5D6B1B258394}" type="pres">
      <dgm:prSet presAssocID="{2CFE3D46-279E-4D07-B2BB-503E8231AF3A}" presName="accentRepeatNode" presStyleLbl="solidFgAcc1" presStyleIdx="4" presStyleCnt="5"/>
      <dgm:spPr/>
    </dgm:pt>
  </dgm:ptLst>
  <dgm:cxnLst>
    <dgm:cxn modelId="{EAC91958-3827-40D1-AE32-40652DEBD8A1}" type="presOf" srcId="{18DE43F8-F278-4313-8EF1-CEEE089D6F9E}" destId="{DB006868-0BBA-445D-B600-DA11C180C5AC}" srcOrd="0" destOrd="0" presId="urn:microsoft.com/office/officeart/2008/layout/VerticalCurvedList"/>
    <dgm:cxn modelId="{5383D2B5-C786-483F-B463-579BADF1FD92}" type="presOf" srcId="{84446BF1-01E9-4105-853C-975381387498}" destId="{05C6C174-9FE3-4067-A729-B8028A08A09F}" srcOrd="0" destOrd="0" presId="urn:microsoft.com/office/officeart/2008/layout/VerticalCurvedList"/>
    <dgm:cxn modelId="{41A0599E-3495-422B-8127-BB2189F6F74F}" srcId="{43E12787-FDBC-49DE-A610-495364FB0EDC}" destId="{3C91892B-407E-4785-BE66-6D8D74B74126}" srcOrd="1" destOrd="0" parTransId="{9FA9C41C-3DBE-4048-A5B8-8531856E2BBF}" sibTransId="{198C3190-AC46-4B2C-B347-BC5835F9BA9C}"/>
    <dgm:cxn modelId="{436EE561-183D-4CB4-BB30-256960D918E5}" srcId="{43E12787-FDBC-49DE-A610-495364FB0EDC}" destId="{18DE43F8-F278-4313-8EF1-CEEE089D6F9E}" srcOrd="3" destOrd="0" parTransId="{47BA873D-E2CB-475A-A452-D0A329CC3DA5}" sibTransId="{308823DE-CBA8-4A80-AB91-397E1B876C0F}"/>
    <dgm:cxn modelId="{99EB53D5-8A3A-4BE0-9E11-2326AADF3D81}" type="presOf" srcId="{43E12787-FDBC-49DE-A610-495364FB0EDC}" destId="{55D03EE3-F16E-457A-B130-1DF0A54474BC}" srcOrd="0" destOrd="0" presId="urn:microsoft.com/office/officeart/2008/layout/VerticalCurvedList"/>
    <dgm:cxn modelId="{6EC5F022-8171-4B6D-9B02-EADCDA778CF3}" srcId="{43E12787-FDBC-49DE-A610-495364FB0EDC}" destId="{7A568782-DA10-485C-8F5A-1C0938477645}" srcOrd="2" destOrd="0" parTransId="{5304C3CE-5B82-4E1C-AB81-D2180FD2627C}" sibTransId="{6F80C2CA-5B64-4456-8AD8-FAC7FEF12DAC}"/>
    <dgm:cxn modelId="{90F31927-B0C0-4BAA-A324-4696AD7343C5}" type="presOf" srcId="{7A568782-DA10-485C-8F5A-1C0938477645}" destId="{2FC32F78-A782-4D04-AAAA-3CDF234F40B9}" srcOrd="0" destOrd="0" presId="urn:microsoft.com/office/officeart/2008/layout/VerticalCurvedList"/>
    <dgm:cxn modelId="{AB45F615-1EE5-4B88-B19E-EB748E08077E}" srcId="{43E12787-FDBC-49DE-A610-495364FB0EDC}" destId="{2CFE3D46-279E-4D07-B2BB-503E8231AF3A}" srcOrd="4" destOrd="0" parTransId="{33B236FF-2E1E-49AC-8FC0-C2C5499F081D}" sibTransId="{E5D71B27-5CA0-40AE-8C14-B7115A85DEC0}"/>
    <dgm:cxn modelId="{43F2266E-D7EA-45EA-B0EE-A6E1BB7CEEBC}" type="presOf" srcId="{FC7420AE-3DE0-4288-A1E6-6F4BED4EE656}" destId="{9902BDD5-73EC-4B1A-AFB8-EE5CE0B052C9}" srcOrd="0" destOrd="0" presId="urn:microsoft.com/office/officeart/2008/layout/VerticalCurvedList"/>
    <dgm:cxn modelId="{B85D265F-6EB8-4304-B6D9-DFD93ADE09A0}" type="presOf" srcId="{2CFE3D46-279E-4D07-B2BB-503E8231AF3A}" destId="{B13BC351-8C3B-4953-A598-B2947C3DC544}" srcOrd="0" destOrd="0" presId="urn:microsoft.com/office/officeart/2008/layout/VerticalCurvedList"/>
    <dgm:cxn modelId="{8D484242-B770-4607-BD96-E82E1BEB5E15}" type="presOf" srcId="{3C91892B-407E-4785-BE66-6D8D74B74126}" destId="{B33EE909-484F-4F4E-9C22-E4AE7B903AEA}" srcOrd="0" destOrd="0" presId="urn:microsoft.com/office/officeart/2008/layout/VerticalCurvedList"/>
    <dgm:cxn modelId="{5FB1A09C-66A6-4319-9677-91B38A6BCF29}" srcId="{43E12787-FDBC-49DE-A610-495364FB0EDC}" destId="{84446BF1-01E9-4105-853C-975381387498}" srcOrd="0" destOrd="0" parTransId="{6E84B8E7-7951-4115-9011-6AEBED6F8A81}" sibTransId="{FC7420AE-3DE0-4288-A1E6-6F4BED4EE656}"/>
    <dgm:cxn modelId="{F95F2BE5-8366-4090-856D-64E0CEB3DCEC}" type="presParOf" srcId="{55D03EE3-F16E-457A-B130-1DF0A54474BC}" destId="{3FFAAFEC-A899-47C4-9821-8249B59D53D9}" srcOrd="0" destOrd="0" presId="urn:microsoft.com/office/officeart/2008/layout/VerticalCurvedList"/>
    <dgm:cxn modelId="{7C473FFF-7BF7-4838-96EF-AB703EA4D097}" type="presParOf" srcId="{3FFAAFEC-A899-47C4-9821-8249B59D53D9}" destId="{C41BB7A6-16A3-4E2A-8CB2-82847F676C50}" srcOrd="0" destOrd="0" presId="urn:microsoft.com/office/officeart/2008/layout/VerticalCurvedList"/>
    <dgm:cxn modelId="{E2B4EB0B-7A7E-4F49-B935-56A50AF6631E}" type="presParOf" srcId="{C41BB7A6-16A3-4E2A-8CB2-82847F676C50}" destId="{806C945B-F486-4DC8-80C5-515F98FF449E}" srcOrd="0" destOrd="0" presId="urn:microsoft.com/office/officeart/2008/layout/VerticalCurvedList"/>
    <dgm:cxn modelId="{72BC12C9-D69E-4E04-8C32-9AF7E6BC649F}" type="presParOf" srcId="{C41BB7A6-16A3-4E2A-8CB2-82847F676C50}" destId="{9902BDD5-73EC-4B1A-AFB8-EE5CE0B052C9}" srcOrd="1" destOrd="0" presId="urn:microsoft.com/office/officeart/2008/layout/VerticalCurvedList"/>
    <dgm:cxn modelId="{031D6002-DE02-4EB5-ACDC-DA09C8DB1DE4}" type="presParOf" srcId="{C41BB7A6-16A3-4E2A-8CB2-82847F676C50}" destId="{02CF0E2A-EC36-4BF1-9598-095E3C0AD756}" srcOrd="2" destOrd="0" presId="urn:microsoft.com/office/officeart/2008/layout/VerticalCurvedList"/>
    <dgm:cxn modelId="{4FD77BD3-1E17-4855-9145-A71EB47ED75E}" type="presParOf" srcId="{C41BB7A6-16A3-4E2A-8CB2-82847F676C50}" destId="{07E5C693-1CB8-4B6E-BE81-D537F6744B06}" srcOrd="3" destOrd="0" presId="urn:microsoft.com/office/officeart/2008/layout/VerticalCurvedList"/>
    <dgm:cxn modelId="{E64A8BA3-ABFE-400B-9E4A-F43976DC7E4D}" type="presParOf" srcId="{3FFAAFEC-A899-47C4-9821-8249B59D53D9}" destId="{05C6C174-9FE3-4067-A729-B8028A08A09F}" srcOrd="1" destOrd="0" presId="urn:microsoft.com/office/officeart/2008/layout/VerticalCurvedList"/>
    <dgm:cxn modelId="{AC268BBB-AD94-4C05-9496-8612B89212E7}" type="presParOf" srcId="{3FFAAFEC-A899-47C4-9821-8249B59D53D9}" destId="{C0908A8A-D701-43A9-8698-BEA375A99594}" srcOrd="2" destOrd="0" presId="urn:microsoft.com/office/officeart/2008/layout/VerticalCurvedList"/>
    <dgm:cxn modelId="{734AC7BE-4F00-468E-8421-87C17E5D30E3}" type="presParOf" srcId="{C0908A8A-D701-43A9-8698-BEA375A99594}" destId="{29ADD16A-51AD-4DFE-8F1E-2476957E443D}" srcOrd="0" destOrd="0" presId="urn:microsoft.com/office/officeart/2008/layout/VerticalCurvedList"/>
    <dgm:cxn modelId="{B95A9248-C4A2-4E98-81E9-58346E23A547}" type="presParOf" srcId="{3FFAAFEC-A899-47C4-9821-8249B59D53D9}" destId="{B33EE909-484F-4F4E-9C22-E4AE7B903AEA}" srcOrd="3" destOrd="0" presId="urn:microsoft.com/office/officeart/2008/layout/VerticalCurvedList"/>
    <dgm:cxn modelId="{2B064D81-0531-4BDA-A1A0-626E1E884B97}" type="presParOf" srcId="{3FFAAFEC-A899-47C4-9821-8249B59D53D9}" destId="{E6A31390-DE95-4BD6-917A-35DB11ED2360}" srcOrd="4" destOrd="0" presId="urn:microsoft.com/office/officeart/2008/layout/VerticalCurvedList"/>
    <dgm:cxn modelId="{8037DF9C-9689-4716-9EDD-6DDC3CEBBBE5}" type="presParOf" srcId="{E6A31390-DE95-4BD6-917A-35DB11ED2360}" destId="{920D47C1-599C-4C57-8235-EAECCCB83C46}" srcOrd="0" destOrd="0" presId="urn:microsoft.com/office/officeart/2008/layout/VerticalCurvedList"/>
    <dgm:cxn modelId="{1619DBBE-F684-46EB-B62B-848475697A44}" type="presParOf" srcId="{3FFAAFEC-A899-47C4-9821-8249B59D53D9}" destId="{2FC32F78-A782-4D04-AAAA-3CDF234F40B9}" srcOrd="5" destOrd="0" presId="urn:microsoft.com/office/officeart/2008/layout/VerticalCurvedList"/>
    <dgm:cxn modelId="{BD9FA70B-7AE5-4E33-9F46-BFE5F8D80933}" type="presParOf" srcId="{3FFAAFEC-A899-47C4-9821-8249B59D53D9}" destId="{6F420CE0-BCD2-4EC5-91AD-97C9EA07E5EF}" srcOrd="6" destOrd="0" presId="urn:microsoft.com/office/officeart/2008/layout/VerticalCurvedList"/>
    <dgm:cxn modelId="{09AB059D-0E79-4A19-A0C7-6BDCE43BF723}" type="presParOf" srcId="{6F420CE0-BCD2-4EC5-91AD-97C9EA07E5EF}" destId="{6EF84D34-E221-4587-B277-8DA7E182C85F}" srcOrd="0" destOrd="0" presId="urn:microsoft.com/office/officeart/2008/layout/VerticalCurvedList"/>
    <dgm:cxn modelId="{5ABC42DF-CF07-4EA4-8CC5-6FCE4FCCB1AB}" type="presParOf" srcId="{3FFAAFEC-A899-47C4-9821-8249B59D53D9}" destId="{DB006868-0BBA-445D-B600-DA11C180C5AC}" srcOrd="7" destOrd="0" presId="urn:microsoft.com/office/officeart/2008/layout/VerticalCurvedList"/>
    <dgm:cxn modelId="{ED4314B0-A74C-474A-9EBF-4AE9CE1C5838}" type="presParOf" srcId="{3FFAAFEC-A899-47C4-9821-8249B59D53D9}" destId="{79A2E95A-29D2-49B4-94BD-7D3D296D86A3}" srcOrd="8" destOrd="0" presId="urn:microsoft.com/office/officeart/2008/layout/VerticalCurvedList"/>
    <dgm:cxn modelId="{C6B3E4F5-6940-43A3-B20B-4BD7327E784C}" type="presParOf" srcId="{79A2E95A-29D2-49B4-94BD-7D3D296D86A3}" destId="{92615FAA-F389-4F88-A4F5-A304DD24025B}" srcOrd="0" destOrd="0" presId="urn:microsoft.com/office/officeart/2008/layout/VerticalCurvedList"/>
    <dgm:cxn modelId="{A2BBD907-26C3-4C05-B72B-A8AB5F382F88}" type="presParOf" srcId="{3FFAAFEC-A899-47C4-9821-8249B59D53D9}" destId="{B13BC351-8C3B-4953-A598-B2947C3DC544}" srcOrd="9" destOrd="0" presId="urn:microsoft.com/office/officeart/2008/layout/VerticalCurvedList"/>
    <dgm:cxn modelId="{7DDC52D3-F530-488B-A5B4-52AC3E8E4D92}" type="presParOf" srcId="{3FFAAFEC-A899-47C4-9821-8249B59D53D9}" destId="{20C2DD74-B418-4F12-97A4-1EDF6C6831E1}" srcOrd="10" destOrd="0" presId="urn:microsoft.com/office/officeart/2008/layout/VerticalCurvedList"/>
    <dgm:cxn modelId="{D5EE5D05-2D27-4BA4-BFEE-C2CCD2566FD1}" type="presParOf" srcId="{20C2DD74-B418-4F12-97A4-1EDF6C6831E1}" destId="{D26ECF8B-DB41-4B17-B335-5D6B1B258394}" srcOrd="0" destOrd="0" presId="urn:microsoft.com/office/officeart/2008/layout/VerticalCurved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72C9C6D-6A51-4247-87A4-1575277B074F}" type="doc">
      <dgm:prSet loTypeId="urn:microsoft.com/office/officeart/2005/8/layout/list1" loCatId="list" qsTypeId="urn:microsoft.com/office/officeart/2005/8/quickstyle/3d1" qsCatId="3D" csTypeId="urn:microsoft.com/office/officeart/2005/8/colors/colorful5" csCatId="colorful" phldr="1"/>
      <dgm:spPr/>
      <dgm:t>
        <a:bodyPr/>
        <a:lstStyle/>
        <a:p>
          <a:endParaRPr lang="ru-RU"/>
        </a:p>
      </dgm:t>
    </dgm:pt>
    <dgm:pt modelId="{9627A623-F456-49E6-9CEE-DAA3672B5407}">
      <dgm:prSet phldrT="[Текст]" custT="1"/>
      <dgm:spPr/>
      <dgm:t>
        <a:bodyPr/>
        <a:lstStyle/>
        <a:p>
          <a:r>
            <a:rPr lang="ru-RU" sz="2000" b="0" dirty="0">
              <a:solidFill>
                <a:schemeClr val="accent2">
                  <a:lumMod val="20000"/>
                  <a:lumOff val="80000"/>
                </a:schemeClr>
              </a:solidFill>
              <a:effectLst>
                <a:outerShdw blurRad="38100" dist="38100" dir="2700000" algn="tl">
                  <a:srgbClr val="000000">
                    <a:alpha val="43137"/>
                  </a:srgbClr>
                </a:outerShdw>
              </a:effectLst>
            </a:rPr>
            <a:t>Составление проекта бюджета</a:t>
          </a:r>
        </a:p>
      </dgm:t>
    </dgm:pt>
    <dgm:pt modelId="{43C58825-5F4F-41D0-8178-5355F73EDE80}" type="parTrans" cxnId="{CD932D36-ABBF-4337-950C-C43E95D7B95B}">
      <dgm:prSet/>
      <dgm:spPr/>
      <dgm:t>
        <a:bodyPr/>
        <a:lstStyle/>
        <a:p>
          <a:endParaRPr lang="ru-RU"/>
        </a:p>
      </dgm:t>
    </dgm:pt>
    <dgm:pt modelId="{56A9D455-555B-45DB-96CC-EC3F93F05754}" type="sibTrans" cxnId="{CD932D36-ABBF-4337-950C-C43E95D7B95B}">
      <dgm:prSet/>
      <dgm:spPr/>
      <dgm:t>
        <a:bodyPr/>
        <a:lstStyle/>
        <a:p>
          <a:endParaRPr lang="ru-RU"/>
        </a:p>
      </dgm:t>
    </dgm:pt>
    <dgm:pt modelId="{218221A9-4C38-4F17-9344-04F7516440AE}">
      <dgm:prSet phldrT="[Текст]" custT="1"/>
      <dgm:spPr/>
      <dgm:t>
        <a:bodyPr/>
        <a:lstStyle/>
        <a:p>
          <a:r>
            <a:rPr lang="ru-RU" sz="2000" dirty="0"/>
            <a:t>Рассмотрение проекта бюджета</a:t>
          </a:r>
        </a:p>
      </dgm:t>
    </dgm:pt>
    <dgm:pt modelId="{E5A5589F-096F-4E3E-A1BC-D49273B72AB3}" type="parTrans" cxnId="{7342DC98-6593-45FB-BEF6-36BB73B11D0F}">
      <dgm:prSet/>
      <dgm:spPr/>
      <dgm:t>
        <a:bodyPr/>
        <a:lstStyle/>
        <a:p>
          <a:endParaRPr lang="ru-RU"/>
        </a:p>
      </dgm:t>
    </dgm:pt>
    <dgm:pt modelId="{657C3D9B-04F0-4444-8786-4E19562DC442}" type="sibTrans" cxnId="{7342DC98-6593-45FB-BEF6-36BB73B11D0F}">
      <dgm:prSet/>
      <dgm:spPr/>
      <dgm:t>
        <a:bodyPr/>
        <a:lstStyle/>
        <a:p>
          <a:endParaRPr lang="ru-RU"/>
        </a:p>
      </dgm:t>
    </dgm:pt>
    <dgm:pt modelId="{47DE6AAF-E77F-41E5-887E-2B7590088927}">
      <dgm:prSet phldrT="[Текст]" custT="1"/>
      <dgm:spPr/>
      <dgm:t>
        <a:bodyPr/>
        <a:lstStyle/>
        <a:p>
          <a:r>
            <a:rPr lang="ru-RU" sz="2000" dirty="0"/>
            <a:t>Утверждение проекта бюджета</a:t>
          </a:r>
        </a:p>
      </dgm:t>
    </dgm:pt>
    <dgm:pt modelId="{67AA7693-4FDD-4AA4-B51C-652E8B28A79E}" type="parTrans" cxnId="{0E446707-9453-4FD4-BC78-351F1BEE3AFF}">
      <dgm:prSet/>
      <dgm:spPr/>
      <dgm:t>
        <a:bodyPr/>
        <a:lstStyle/>
        <a:p>
          <a:endParaRPr lang="ru-RU"/>
        </a:p>
      </dgm:t>
    </dgm:pt>
    <dgm:pt modelId="{D78296D0-EE61-4F7A-BB83-B29F5D0FAF2E}" type="sibTrans" cxnId="{0E446707-9453-4FD4-BC78-351F1BEE3AFF}">
      <dgm:prSet/>
      <dgm:spPr/>
      <dgm:t>
        <a:bodyPr/>
        <a:lstStyle/>
        <a:p>
          <a:endParaRPr lang="ru-RU"/>
        </a:p>
      </dgm:t>
    </dgm:pt>
    <dgm:pt modelId="{D4C136E3-2B52-41D4-B355-0A631098C734}">
      <dgm:prSet custT="1"/>
      <dgm:spPr/>
      <dgm:t>
        <a:bodyPr/>
        <a:lstStyle/>
        <a:p>
          <a:endParaRPr lang="ru-RU" sz="1800" dirty="0"/>
        </a:p>
      </dgm:t>
    </dgm:pt>
    <dgm:pt modelId="{CAAEC522-1EE6-477C-9315-13D95161B2C6}" type="parTrans" cxnId="{DDA24827-781D-420A-805A-95362DA8B5C9}">
      <dgm:prSet/>
      <dgm:spPr/>
      <dgm:t>
        <a:bodyPr/>
        <a:lstStyle/>
        <a:p>
          <a:endParaRPr lang="ru-RU"/>
        </a:p>
      </dgm:t>
    </dgm:pt>
    <dgm:pt modelId="{542ED1C8-C58B-46C1-8B4B-217383B74ED8}" type="sibTrans" cxnId="{DDA24827-781D-420A-805A-95362DA8B5C9}">
      <dgm:prSet/>
      <dgm:spPr/>
      <dgm:t>
        <a:bodyPr/>
        <a:lstStyle/>
        <a:p>
          <a:endParaRPr lang="ru-RU"/>
        </a:p>
      </dgm:t>
    </dgm:pt>
    <dgm:pt modelId="{4EDB460E-EA2F-4B80-AEEC-65936D828CCA}" type="pres">
      <dgm:prSet presAssocID="{F72C9C6D-6A51-4247-87A4-1575277B074F}" presName="linear" presStyleCnt="0">
        <dgm:presLayoutVars>
          <dgm:dir/>
          <dgm:animLvl val="lvl"/>
          <dgm:resizeHandles val="exact"/>
        </dgm:presLayoutVars>
      </dgm:prSet>
      <dgm:spPr/>
      <dgm:t>
        <a:bodyPr/>
        <a:lstStyle/>
        <a:p>
          <a:endParaRPr lang="ru-RU"/>
        </a:p>
      </dgm:t>
    </dgm:pt>
    <dgm:pt modelId="{A43CDFDD-DB88-40D3-B31F-08B0A5D02257}" type="pres">
      <dgm:prSet presAssocID="{9627A623-F456-49E6-9CEE-DAA3672B5407}" presName="parentLin" presStyleCnt="0"/>
      <dgm:spPr/>
    </dgm:pt>
    <dgm:pt modelId="{E7FC8D2D-AAE0-49BA-AE07-D93E3B7B6599}" type="pres">
      <dgm:prSet presAssocID="{9627A623-F456-49E6-9CEE-DAA3672B5407}" presName="parentLeftMargin" presStyleLbl="node1" presStyleIdx="0" presStyleCnt="3"/>
      <dgm:spPr/>
      <dgm:t>
        <a:bodyPr/>
        <a:lstStyle/>
        <a:p>
          <a:endParaRPr lang="ru-RU"/>
        </a:p>
      </dgm:t>
    </dgm:pt>
    <dgm:pt modelId="{F8FFED77-E205-4786-9C92-75818F45B3C3}" type="pres">
      <dgm:prSet presAssocID="{9627A623-F456-49E6-9CEE-DAA3672B5407}" presName="parentText" presStyleLbl="node1" presStyleIdx="0" presStyleCnt="3" custScaleX="39494" custScaleY="107524" custLinFactX="-612" custLinFactNeighborX="-100000" custLinFactNeighborY="29855">
        <dgm:presLayoutVars>
          <dgm:chMax val="0"/>
          <dgm:bulletEnabled val="1"/>
        </dgm:presLayoutVars>
      </dgm:prSet>
      <dgm:spPr/>
      <dgm:t>
        <a:bodyPr/>
        <a:lstStyle/>
        <a:p>
          <a:endParaRPr lang="ru-RU"/>
        </a:p>
      </dgm:t>
    </dgm:pt>
    <dgm:pt modelId="{75FCF280-A800-4A52-9348-48B5CE864AA0}" type="pres">
      <dgm:prSet presAssocID="{9627A623-F456-49E6-9CEE-DAA3672B5407}" presName="negativeSpace" presStyleCnt="0"/>
      <dgm:spPr/>
    </dgm:pt>
    <dgm:pt modelId="{3F006C1C-44CC-40A3-93A0-4C77B17DE774}" type="pres">
      <dgm:prSet presAssocID="{9627A623-F456-49E6-9CEE-DAA3672B5407}" presName="childText" presStyleLbl="conFgAcc1" presStyleIdx="0" presStyleCnt="3" custScaleY="98716" custLinFactNeighborX="21" custLinFactNeighborY="-14901">
        <dgm:presLayoutVars>
          <dgm:bulletEnabled val="1"/>
        </dgm:presLayoutVars>
      </dgm:prSet>
      <dgm:spPr/>
      <dgm:t>
        <a:bodyPr/>
        <a:lstStyle/>
        <a:p>
          <a:endParaRPr lang="ru-RU"/>
        </a:p>
      </dgm:t>
    </dgm:pt>
    <dgm:pt modelId="{DB434631-6144-4228-8D06-27AB84B1D686}" type="pres">
      <dgm:prSet presAssocID="{56A9D455-555B-45DB-96CC-EC3F93F05754}" presName="spaceBetweenRectangles" presStyleCnt="0"/>
      <dgm:spPr/>
    </dgm:pt>
    <dgm:pt modelId="{A0BDE4B3-C4CF-48C6-9A36-500B2C3489D7}" type="pres">
      <dgm:prSet presAssocID="{218221A9-4C38-4F17-9344-04F7516440AE}" presName="parentLin" presStyleCnt="0"/>
      <dgm:spPr/>
    </dgm:pt>
    <dgm:pt modelId="{A8C73946-C8F9-4786-96E6-D3060C361670}" type="pres">
      <dgm:prSet presAssocID="{218221A9-4C38-4F17-9344-04F7516440AE}" presName="parentLeftMargin" presStyleLbl="node1" presStyleIdx="0" presStyleCnt="3"/>
      <dgm:spPr/>
      <dgm:t>
        <a:bodyPr/>
        <a:lstStyle/>
        <a:p>
          <a:endParaRPr lang="ru-RU"/>
        </a:p>
      </dgm:t>
    </dgm:pt>
    <dgm:pt modelId="{26F08A94-15C6-481E-9154-B20A5FEF7382}" type="pres">
      <dgm:prSet presAssocID="{218221A9-4C38-4F17-9344-04F7516440AE}" presName="parentText" presStyleLbl="node1" presStyleIdx="1" presStyleCnt="3" custScaleX="50350" custScaleY="177606" custLinFactX="-612" custLinFactNeighborX="-100000" custLinFactNeighborY="76554">
        <dgm:presLayoutVars>
          <dgm:chMax val="0"/>
          <dgm:bulletEnabled val="1"/>
        </dgm:presLayoutVars>
      </dgm:prSet>
      <dgm:spPr/>
      <dgm:t>
        <a:bodyPr/>
        <a:lstStyle/>
        <a:p>
          <a:endParaRPr lang="ru-RU"/>
        </a:p>
      </dgm:t>
    </dgm:pt>
    <dgm:pt modelId="{01F7E01B-2FE7-4714-993D-04B86A559172}" type="pres">
      <dgm:prSet presAssocID="{218221A9-4C38-4F17-9344-04F7516440AE}" presName="negativeSpace" presStyleCnt="0"/>
      <dgm:spPr/>
    </dgm:pt>
    <dgm:pt modelId="{82E27E00-3670-49D0-864C-CE6F328784BA}" type="pres">
      <dgm:prSet presAssocID="{218221A9-4C38-4F17-9344-04F7516440AE}" presName="childText" presStyleLbl="conFgAcc1" presStyleIdx="1" presStyleCnt="3" custScaleY="141027" custLinFactNeighborX="-527" custLinFactNeighborY="-20989">
        <dgm:presLayoutVars>
          <dgm:bulletEnabled val="1"/>
        </dgm:presLayoutVars>
      </dgm:prSet>
      <dgm:spPr/>
    </dgm:pt>
    <dgm:pt modelId="{4FBEA8CE-36EC-4653-AD90-08F2B7C28F2F}" type="pres">
      <dgm:prSet presAssocID="{657C3D9B-04F0-4444-8786-4E19562DC442}" presName="spaceBetweenRectangles" presStyleCnt="0"/>
      <dgm:spPr/>
    </dgm:pt>
    <dgm:pt modelId="{AB243640-CBD1-43F3-9550-87CD853188CF}" type="pres">
      <dgm:prSet presAssocID="{47DE6AAF-E77F-41E5-887E-2B7590088927}" presName="parentLin" presStyleCnt="0"/>
      <dgm:spPr/>
    </dgm:pt>
    <dgm:pt modelId="{537D21AA-C489-45EE-A8B2-F1889B87C301}" type="pres">
      <dgm:prSet presAssocID="{47DE6AAF-E77F-41E5-887E-2B7590088927}" presName="parentLeftMargin" presStyleLbl="node1" presStyleIdx="1" presStyleCnt="3"/>
      <dgm:spPr/>
      <dgm:t>
        <a:bodyPr/>
        <a:lstStyle/>
        <a:p>
          <a:endParaRPr lang="ru-RU"/>
        </a:p>
      </dgm:t>
    </dgm:pt>
    <dgm:pt modelId="{B6324098-4C94-444C-ACA4-D91C5374D090}" type="pres">
      <dgm:prSet presAssocID="{47DE6AAF-E77F-41E5-887E-2B7590088927}" presName="parentText" presStyleLbl="node1" presStyleIdx="2" presStyleCnt="3" custScaleX="39494" custScaleY="98035" custLinFactNeighborX="-91182" custLinFactNeighborY="57407">
        <dgm:presLayoutVars>
          <dgm:chMax val="0"/>
          <dgm:bulletEnabled val="1"/>
        </dgm:presLayoutVars>
      </dgm:prSet>
      <dgm:spPr/>
      <dgm:t>
        <a:bodyPr/>
        <a:lstStyle/>
        <a:p>
          <a:endParaRPr lang="ru-RU"/>
        </a:p>
      </dgm:t>
    </dgm:pt>
    <dgm:pt modelId="{A0859D56-97BB-4716-9C87-9D28D85A49EB}" type="pres">
      <dgm:prSet presAssocID="{47DE6AAF-E77F-41E5-887E-2B7590088927}" presName="negativeSpace" presStyleCnt="0"/>
      <dgm:spPr/>
    </dgm:pt>
    <dgm:pt modelId="{68FB6DFD-8703-4046-9703-C2FCDB4EF6BF}" type="pres">
      <dgm:prSet presAssocID="{47DE6AAF-E77F-41E5-887E-2B7590088927}" presName="childText" presStyleLbl="conFgAcc1" presStyleIdx="2" presStyleCnt="3" custScaleY="138963" custLinFactNeighborX="205" custLinFactNeighborY="38586">
        <dgm:presLayoutVars>
          <dgm:bulletEnabled val="1"/>
        </dgm:presLayoutVars>
      </dgm:prSet>
      <dgm:spPr/>
    </dgm:pt>
  </dgm:ptLst>
  <dgm:cxnLst>
    <dgm:cxn modelId="{7342DC98-6593-45FB-BEF6-36BB73B11D0F}" srcId="{F72C9C6D-6A51-4247-87A4-1575277B074F}" destId="{218221A9-4C38-4F17-9344-04F7516440AE}" srcOrd="1" destOrd="0" parTransId="{E5A5589F-096F-4E3E-A1BC-D49273B72AB3}" sibTransId="{657C3D9B-04F0-4444-8786-4E19562DC442}"/>
    <dgm:cxn modelId="{0E446707-9453-4FD4-BC78-351F1BEE3AFF}" srcId="{F72C9C6D-6A51-4247-87A4-1575277B074F}" destId="{47DE6AAF-E77F-41E5-887E-2B7590088927}" srcOrd="2" destOrd="0" parTransId="{67AA7693-4FDD-4AA4-B51C-652E8B28A79E}" sibTransId="{D78296D0-EE61-4F7A-BB83-B29F5D0FAF2E}"/>
    <dgm:cxn modelId="{62C8393C-4855-4CE2-8E07-C102CCF71287}" type="presOf" srcId="{F72C9C6D-6A51-4247-87A4-1575277B074F}" destId="{4EDB460E-EA2F-4B80-AEEC-65936D828CCA}" srcOrd="0" destOrd="0" presId="urn:microsoft.com/office/officeart/2005/8/layout/list1"/>
    <dgm:cxn modelId="{F529FF26-ABB3-4A2D-9E47-18025AE457EA}" type="presOf" srcId="{218221A9-4C38-4F17-9344-04F7516440AE}" destId="{26F08A94-15C6-481E-9154-B20A5FEF7382}" srcOrd="1" destOrd="0" presId="urn:microsoft.com/office/officeart/2005/8/layout/list1"/>
    <dgm:cxn modelId="{394F2F75-8FCC-4049-A383-70C8FF4F8323}" type="presOf" srcId="{218221A9-4C38-4F17-9344-04F7516440AE}" destId="{A8C73946-C8F9-4786-96E6-D3060C361670}" srcOrd="0" destOrd="0" presId="urn:microsoft.com/office/officeart/2005/8/layout/list1"/>
    <dgm:cxn modelId="{739188F0-4C39-4C34-B99A-57D83F26C9CB}" type="presOf" srcId="{47DE6AAF-E77F-41E5-887E-2B7590088927}" destId="{537D21AA-C489-45EE-A8B2-F1889B87C301}" srcOrd="0" destOrd="0" presId="urn:microsoft.com/office/officeart/2005/8/layout/list1"/>
    <dgm:cxn modelId="{DDA24827-781D-420A-805A-95362DA8B5C9}" srcId="{9627A623-F456-49E6-9CEE-DAA3672B5407}" destId="{D4C136E3-2B52-41D4-B355-0A631098C734}" srcOrd="0" destOrd="0" parTransId="{CAAEC522-1EE6-477C-9315-13D95161B2C6}" sibTransId="{542ED1C8-C58B-46C1-8B4B-217383B74ED8}"/>
    <dgm:cxn modelId="{CD932D36-ABBF-4337-950C-C43E95D7B95B}" srcId="{F72C9C6D-6A51-4247-87A4-1575277B074F}" destId="{9627A623-F456-49E6-9CEE-DAA3672B5407}" srcOrd="0" destOrd="0" parTransId="{43C58825-5F4F-41D0-8178-5355F73EDE80}" sibTransId="{56A9D455-555B-45DB-96CC-EC3F93F05754}"/>
    <dgm:cxn modelId="{C84D8C8E-9CF4-4499-B5F0-D2E64BBAD4F6}" type="presOf" srcId="{9627A623-F456-49E6-9CEE-DAA3672B5407}" destId="{F8FFED77-E205-4786-9C92-75818F45B3C3}" srcOrd="1" destOrd="0" presId="urn:microsoft.com/office/officeart/2005/8/layout/list1"/>
    <dgm:cxn modelId="{74C55759-7104-452E-92AF-443A722F12DE}" type="presOf" srcId="{47DE6AAF-E77F-41E5-887E-2B7590088927}" destId="{B6324098-4C94-444C-ACA4-D91C5374D090}" srcOrd="1" destOrd="0" presId="urn:microsoft.com/office/officeart/2005/8/layout/list1"/>
    <dgm:cxn modelId="{08E3B3C0-7875-4550-936B-3302C1D1C6D4}" type="presOf" srcId="{9627A623-F456-49E6-9CEE-DAA3672B5407}" destId="{E7FC8D2D-AAE0-49BA-AE07-D93E3B7B6599}" srcOrd="0" destOrd="0" presId="urn:microsoft.com/office/officeart/2005/8/layout/list1"/>
    <dgm:cxn modelId="{F27F7FD9-A55F-493C-8038-48404BB2C1E2}" type="presOf" srcId="{D4C136E3-2B52-41D4-B355-0A631098C734}" destId="{3F006C1C-44CC-40A3-93A0-4C77B17DE774}" srcOrd="0" destOrd="0" presId="urn:microsoft.com/office/officeart/2005/8/layout/list1"/>
    <dgm:cxn modelId="{57417459-F59B-4C6C-9DB7-F87201BBF88D}" type="presParOf" srcId="{4EDB460E-EA2F-4B80-AEEC-65936D828CCA}" destId="{A43CDFDD-DB88-40D3-B31F-08B0A5D02257}" srcOrd="0" destOrd="0" presId="urn:microsoft.com/office/officeart/2005/8/layout/list1"/>
    <dgm:cxn modelId="{C9030EBE-5A2E-48C0-9C01-975C3DB8029E}" type="presParOf" srcId="{A43CDFDD-DB88-40D3-B31F-08B0A5D02257}" destId="{E7FC8D2D-AAE0-49BA-AE07-D93E3B7B6599}" srcOrd="0" destOrd="0" presId="urn:microsoft.com/office/officeart/2005/8/layout/list1"/>
    <dgm:cxn modelId="{8A35AB3E-A259-4D03-803B-BA472A88DBE8}" type="presParOf" srcId="{A43CDFDD-DB88-40D3-B31F-08B0A5D02257}" destId="{F8FFED77-E205-4786-9C92-75818F45B3C3}" srcOrd="1" destOrd="0" presId="urn:microsoft.com/office/officeart/2005/8/layout/list1"/>
    <dgm:cxn modelId="{9CFD0E29-E0AC-4C3E-B6EE-AC6D39D1259B}" type="presParOf" srcId="{4EDB460E-EA2F-4B80-AEEC-65936D828CCA}" destId="{75FCF280-A800-4A52-9348-48B5CE864AA0}" srcOrd="1" destOrd="0" presId="urn:microsoft.com/office/officeart/2005/8/layout/list1"/>
    <dgm:cxn modelId="{24AB82B0-A8DD-4D0B-A3ED-EBE735ED3F6B}" type="presParOf" srcId="{4EDB460E-EA2F-4B80-AEEC-65936D828CCA}" destId="{3F006C1C-44CC-40A3-93A0-4C77B17DE774}" srcOrd="2" destOrd="0" presId="urn:microsoft.com/office/officeart/2005/8/layout/list1"/>
    <dgm:cxn modelId="{FA3A74DE-A8E8-4243-8552-F5C096F43829}" type="presParOf" srcId="{4EDB460E-EA2F-4B80-AEEC-65936D828CCA}" destId="{DB434631-6144-4228-8D06-27AB84B1D686}" srcOrd="3" destOrd="0" presId="urn:microsoft.com/office/officeart/2005/8/layout/list1"/>
    <dgm:cxn modelId="{8595C265-DA26-446E-AD07-C6BE996EBC9A}" type="presParOf" srcId="{4EDB460E-EA2F-4B80-AEEC-65936D828CCA}" destId="{A0BDE4B3-C4CF-48C6-9A36-500B2C3489D7}" srcOrd="4" destOrd="0" presId="urn:microsoft.com/office/officeart/2005/8/layout/list1"/>
    <dgm:cxn modelId="{7E35CE2B-DB92-4FE9-B37A-D94895DA9F32}" type="presParOf" srcId="{A0BDE4B3-C4CF-48C6-9A36-500B2C3489D7}" destId="{A8C73946-C8F9-4786-96E6-D3060C361670}" srcOrd="0" destOrd="0" presId="urn:microsoft.com/office/officeart/2005/8/layout/list1"/>
    <dgm:cxn modelId="{42ECD0A0-BCDC-4E2F-ABB2-2B8676ABCA31}" type="presParOf" srcId="{A0BDE4B3-C4CF-48C6-9A36-500B2C3489D7}" destId="{26F08A94-15C6-481E-9154-B20A5FEF7382}" srcOrd="1" destOrd="0" presId="urn:microsoft.com/office/officeart/2005/8/layout/list1"/>
    <dgm:cxn modelId="{9DA5C5B7-4262-4C9C-A3FD-9652EF320253}" type="presParOf" srcId="{4EDB460E-EA2F-4B80-AEEC-65936D828CCA}" destId="{01F7E01B-2FE7-4714-993D-04B86A559172}" srcOrd="5" destOrd="0" presId="urn:microsoft.com/office/officeart/2005/8/layout/list1"/>
    <dgm:cxn modelId="{AEE8B40A-8179-4EA0-85A2-BEAB9F05D70F}" type="presParOf" srcId="{4EDB460E-EA2F-4B80-AEEC-65936D828CCA}" destId="{82E27E00-3670-49D0-864C-CE6F328784BA}" srcOrd="6" destOrd="0" presId="urn:microsoft.com/office/officeart/2005/8/layout/list1"/>
    <dgm:cxn modelId="{48507B85-3E70-4EA6-8037-CDDA213A6B72}" type="presParOf" srcId="{4EDB460E-EA2F-4B80-AEEC-65936D828CCA}" destId="{4FBEA8CE-36EC-4653-AD90-08F2B7C28F2F}" srcOrd="7" destOrd="0" presId="urn:microsoft.com/office/officeart/2005/8/layout/list1"/>
    <dgm:cxn modelId="{A51181C6-EA2F-4069-BAF3-05F83D80682B}" type="presParOf" srcId="{4EDB460E-EA2F-4B80-AEEC-65936D828CCA}" destId="{AB243640-CBD1-43F3-9550-87CD853188CF}" srcOrd="8" destOrd="0" presId="urn:microsoft.com/office/officeart/2005/8/layout/list1"/>
    <dgm:cxn modelId="{64B66FFE-D85E-4AB1-9E52-A7845E9C50D8}" type="presParOf" srcId="{AB243640-CBD1-43F3-9550-87CD853188CF}" destId="{537D21AA-C489-45EE-A8B2-F1889B87C301}" srcOrd="0" destOrd="0" presId="urn:microsoft.com/office/officeart/2005/8/layout/list1"/>
    <dgm:cxn modelId="{3950DE43-B2DC-49B0-B76E-99FD298FEF87}" type="presParOf" srcId="{AB243640-CBD1-43F3-9550-87CD853188CF}" destId="{B6324098-4C94-444C-ACA4-D91C5374D090}" srcOrd="1" destOrd="0" presId="urn:microsoft.com/office/officeart/2005/8/layout/list1"/>
    <dgm:cxn modelId="{9E6DB4C8-54F0-48C9-8861-1EFA88BB0CD4}" type="presParOf" srcId="{4EDB460E-EA2F-4B80-AEEC-65936D828CCA}" destId="{A0859D56-97BB-4716-9C87-9D28D85A49EB}" srcOrd="9" destOrd="0" presId="urn:microsoft.com/office/officeart/2005/8/layout/list1"/>
    <dgm:cxn modelId="{2F833759-C024-4C82-BBF1-5BF1C6F5FB6D}" type="presParOf" srcId="{4EDB460E-EA2F-4B80-AEEC-65936D828CCA}" destId="{68FB6DFD-8703-4046-9703-C2FCDB4EF6B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4BF62C-AA68-4130-BC2A-1DFAAB8FA917}"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ru-RU"/>
        </a:p>
      </dgm:t>
    </dgm:pt>
    <dgm:pt modelId="{A196AE2D-E4EF-4A98-B12C-F6CBFE68A6D0}">
      <dgm:prSet phldrT="[Текст]"/>
      <dgm:spPr>
        <a:solidFill>
          <a:schemeClr val="accent4">
            <a:lumMod val="40000"/>
            <a:lumOff val="60000"/>
          </a:schemeClr>
        </a:solidFill>
      </dgm:spPr>
      <dgm:t>
        <a:bodyPr/>
        <a:lstStyle/>
        <a:p>
          <a:r>
            <a:rPr lang="ru-RU" dirty="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Осуществление бюджетных расходов с учётом возможностей доходной базы бюджета</a:t>
          </a:r>
          <a:endParaRPr lang="ru-RU" dirty="0">
            <a:solidFill>
              <a:schemeClr val="accent4">
                <a:lumMod val="50000"/>
              </a:schemeClr>
            </a:solidFill>
            <a:effectLst>
              <a:outerShdw blurRad="38100" dist="38100" dir="2700000" algn="tl">
                <a:srgbClr val="000000">
                  <a:alpha val="43137"/>
                </a:srgbClr>
              </a:outerShdw>
            </a:effectLst>
          </a:endParaRPr>
        </a:p>
      </dgm:t>
    </dgm:pt>
    <dgm:pt modelId="{8AA31473-4964-4E20-9B2A-433423069FAA}" type="parTrans" cxnId="{224E2E3D-42F2-4C9F-A41C-AC6EBF3B055F}">
      <dgm:prSet/>
      <dgm:spPr/>
      <dgm:t>
        <a:bodyPr/>
        <a:lstStyle/>
        <a:p>
          <a:endParaRPr lang="ru-RU"/>
        </a:p>
      </dgm:t>
    </dgm:pt>
    <dgm:pt modelId="{6C81CB01-4B3E-4F4D-A73A-DBE19382D97C}" type="sibTrans" cxnId="{224E2E3D-42F2-4C9F-A41C-AC6EBF3B055F}">
      <dgm:prSet/>
      <dgm:spPr>
        <a:ln>
          <a:solidFill>
            <a:schemeClr val="tx2">
              <a:lumMod val="60000"/>
              <a:lumOff val="40000"/>
            </a:schemeClr>
          </a:solidFill>
        </a:ln>
      </dgm:spPr>
      <dgm:t>
        <a:bodyPr/>
        <a:lstStyle/>
        <a:p>
          <a:endParaRPr lang="ru-RU"/>
        </a:p>
      </dgm:t>
    </dgm:pt>
    <dgm:pt modelId="{342491AB-DB8F-4CD2-A8C9-FBDA1D57C578}">
      <dgm:prSet phldrT="[Текст]"/>
      <dgm:spPr>
        <a:blipFill rotWithShape="0">
          <a:blip xmlns:r="http://schemas.openxmlformats.org/officeDocument/2006/relationships" r:embed="rId1">
            <a:duotone>
              <a:schemeClr val="accent5">
                <a:hueOff val="-5960326"/>
                <a:satOff val="23887"/>
                <a:lumOff val="5177"/>
                <a:alphaOff val="0"/>
                <a:shade val="20000"/>
                <a:satMod val="200000"/>
              </a:schemeClr>
              <a:schemeClr val="accent5">
                <a:hueOff val="-5960326"/>
                <a:satOff val="23887"/>
                <a:lumOff val="5177"/>
                <a:alphaOff val="0"/>
                <a:tint val="12000"/>
                <a:satMod val="190000"/>
              </a:schemeClr>
            </a:duotone>
          </a:blip>
          <a:tile tx="0" ty="0" sx="100000" sy="100000" flip="none" algn="tl"/>
        </a:blipFill>
      </dgm:spPr>
      <dgm:t>
        <a:bodyPr/>
        <a:lstStyle/>
        <a:p>
          <a:r>
            <a:rPr lang="ru-RU" dirty="0">
              <a:solidFill>
                <a:schemeClr val="tx1"/>
              </a:solidFill>
            </a:rPr>
            <a:t> </a:t>
          </a:r>
          <a:r>
            <a:rPr lang="ru-RU" dirty="0">
              <a:solidFill>
                <a:srgbClr val="7030A0"/>
              </a:solidFill>
              <a:latin typeface="Times New Roman" panose="02020603050405020304" pitchFamily="18" charset="0"/>
              <a:cs typeface="Times New Roman" panose="02020603050405020304" pitchFamily="18" charset="0"/>
            </a:rPr>
            <a:t>Повышение  эффективности  и  оптимизация  бюджетных  расходов, повышение  качества  оказываемых  услуг</a:t>
          </a:r>
        </a:p>
      </dgm:t>
    </dgm:pt>
    <dgm:pt modelId="{A687574D-1C23-4634-BE57-689B0C8B836A}" type="parTrans" cxnId="{47F6840D-8CAA-4867-AD03-EA24FBAA5DA0}">
      <dgm:prSet/>
      <dgm:spPr/>
      <dgm:t>
        <a:bodyPr/>
        <a:lstStyle/>
        <a:p>
          <a:endParaRPr lang="ru-RU"/>
        </a:p>
      </dgm:t>
    </dgm:pt>
    <dgm:pt modelId="{8B6727D7-8417-4426-BA13-CD7AB5FB414F}" type="sibTrans" cxnId="{47F6840D-8CAA-4867-AD03-EA24FBAA5DA0}">
      <dgm:prSet/>
      <dgm:spPr/>
      <dgm:t>
        <a:bodyPr/>
        <a:lstStyle/>
        <a:p>
          <a:endParaRPr lang="ru-RU"/>
        </a:p>
      </dgm:t>
    </dgm:pt>
    <dgm:pt modelId="{C3FD35BA-9DA8-4CB3-AC72-ECFE229E5A54}">
      <dgm:prSet phldrT="[Текст]"/>
      <dgm:spPr>
        <a:solidFill>
          <a:schemeClr val="accent2">
            <a:lumMod val="40000"/>
            <a:lumOff val="60000"/>
          </a:schemeClr>
        </a:solidFill>
      </dgm:spPr>
      <dgm:t>
        <a:bodyPr/>
        <a:lstStyle/>
        <a:p>
          <a:r>
            <a:rPr lang="ru-RU" dirty="0">
              <a:solidFill>
                <a:schemeClr val="bg2">
                  <a:lumMod val="25000"/>
                </a:schemeClr>
              </a:solidFill>
              <a:latin typeface="Times New Roman" panose="02020603050405020304" pitchFamily="18" charset="0"/>
              <a:cs typeface="Times New Roman" panose="02020603050405020304" pitchFamily="18" charset="0"/>
            </a:rPr>
            <a:t>Повышение  качества  финансового  контроля  в  управлении  бюджетным процессом</a:t>
          </a:r>
        </a:p>
      </dgm:t>
    </dgm:pt>
    <dgm:pt modelId="{97511984-A419-4798-B530-18D748B4AB33}" type="parTrans" cxnId="{AFBEE180-1060-4474-AD50-94D28DDD986E}">
      <dgm:prSet/>
      <dgm:spPr/>
      <dgm:t>
        <a:bodyPr/>
        <a:lstStyle/>
        <a:p>
          <a:endParaRPr lang="ru-RU"/>
        </a:p>
      </dgm:t>
    </dgm:pt>
    <dgm:pt modelId="{6791A551-F130-4479-A71F-46F1C7A6F3A3}" type="sibTrans" cxnId="{AFBEE180-1060-4474-AD50-94D28DDD986E}">
      <dgm:prSet/>
      <dgm:spPr/>
      <dgm:t>
        <a:bodyPr/>
        <a:lstStyle/>
        <a:p>
          <a:endParaRPr lang="ru-RU"/>
        </a:p>
      </dgm:t>
    </dgm:pt>
    <dgm:pt modelId="{9C615E99-8575-4736-B569-013EE2D509D6}">
      <dgm:prSet/>
      <dgm:spPr>
        <a:solidFill>
          <a:schemeClr val="accent4">
            <a:lumMod val="60000"/>
            <a:lumOff val="40000"/>
          </a:schemeClr>
        </a:solidFill>
      </dgm:spPr>
      <dgm:t>
        <a:bodyPr/>
        <a:lstStyle/>
        <a:p>
          <a:r>
            <a:rPr lang="ru-RU" baseline="0" dirty="0">
              <a:solidFill>
                <a:schemeClr val="tx1"/>
              </a:solidFill>
              <a:cs typeface="Aharoni" panose="02010803020104030203" pitchFamily="2" charset="-79"/>
            </a:rPr>
            <a:t>Обеспечение прозрачности и открытости бюджетного процесса для граждан</a:t>
          </a:r>
          <a:endParaRPr lang="ru-RU" baseline="0" dirty="0">
            <a:solidFill>
              <a:schemeClr val="tx1"/>
            </a:solidFill>
            <a:latin typeface="Times New Roman" panose="02020603050405020304" pitchFamily="18" charset="0"/>
            <a:cs typeface="Times New Roman" panose="02020603050405020304" pitchFamily="18" charset="0"/>
          </a:endParaRPr>
        </a:p>
      </dgm:t>
    </dgm:pt>
    <dgm:pt modelId="{EC9F943E-5FDA-43EB-B5C5-13E3E24B2481}" type="parTrans" cxnId="{40B099BF-7709-4FE6-B169-146781FFBFEC}">
      <dgm:prSet/>
      <dgm:spPr/>
      <dgm:t>
        <a:bodyPr/>
        <a:lstStyle/>
        <a:p>
          <a:endParaRPr lang="ru-RU"/>
        </a:p>
      </dgm:t>
    </dgm:pt>
    <dgm:pt modelId="{46B2F353-4784-4AA3-97F9-C89A3F5FEF05}" type="sibTrans" cxnId="{40B099BF-7709-4FE6-B169-146781FFBFEC}">
      <dgm:prSet/>
      <dgm:spPr/>
      <dgm:t>
        <a:bodyPr/>
        <a:lstStyle/>
        <a:p>
          <a:endParaRPr lang="ru-RU"/>
        </a:p>
      </dgm:t>
    </dgm:pt>
    <dgm:pt modelId="{F4B46B31-5874-48EE-AC7C-004D2ED31471}">
      <dgm:prSet/>
      <dgm:spPr>
        <a:solidFill>
          <a:schemeClr val="accent2">
            <a:lumMod val="40000"/>
            <a:lumOff val="60000"/>
          </a:schemeClr>
        </a:solidFill>
      </dgm:spPr>
      <dgm:t>
        <a:bodyPr/>
        <a:lstStyle/>
        <a:p>
          <a:r>
            <a:rPr lang="ru-RU" b="0" dirty="0">
              <a:solidFill>
                <a:schemeClr val="tx1"/>
              </a:solidFill>
              <a:latin typeface="Times New Roman" panose="02020603050405020304" pitchFamily="18" charset="0"/>
              <a:cs typeface="Times New Roman" panose="02020603050405020304" pitchFamily="18" charset="0"/>
            </a:rPr>
            <a:t>Сохранение социальной направленности бюджета Ярковского муниципального района</a:t>
          </a:r>
        </a:p>
      </dgm:t>
    </dgm:pt>
    <dgm:pt modelId="{8E01A2DD-DEE3-47A1-9852-FAC574A79964}" type="parTrans" cxnId="{DDABE7D7-6F40-4A3D-8EF1-43619A743E92}">
      <dgm:prSet/>
      <dgm:spPr/>
      <dgm:t>
        <a:bodyPr/>
        <a:lstStyle/>
        <a:p>
          <a:endParaRPr lang="ru-RU"/>
        </a:p>
      </dgm:t>
    </dgm:pt>
    <dgm:pt modelId="{25DC99A1-7459-42FB-A117-3CD8C8107AD8}" type="sibTrans" cxnId="{DDABE7D7-6F40-4A3D-8EF1-43619A743E92}">
      <dgm:prSet/>
      <dgm:spPr/>
      <dgm:t>
        <a:bodyPr/>
        <a:lstStyle/>
        <a:p>
          <a:endParaRPr lang="ru-RU"/>
        </a:p>
      </dgm:t>
    </dgm:pt>
    <dgm:pt modelId="{29855A37-C437-409C-9854-CA6282241FE3}">
      <dgm:prSet/>
      <dgm:spPr>
        <a:blipFill rotWithShape="0">
          <a:blip xmlns:r="http://schemas.openxmlformats.org/officeDocument/2006/relationships" r:embed="rId1">
            <a:duotone>
              <a:schemeClr val="accent5">
                <a:hueOff val="-3973551"/>
                <a:satOff val="15924"/>
                <a:lumOff val="3451"/>
                <a:alphaOff val="0"/>
                <a:shade val="20000"/>
                <a:satMod val="200000"/>
              </a:schemeClr>
              <a:schemeClr val="accent5">
                <a:hueOff val="-3973551"/>
                <a:satOff val="15924"/>
                <a:lumOff val="3451"/>
                <a:alphaOff val="0"/>
                <a:tint val="12000"/>
                <a:satMod val="190000"/>
              </a:schemeClr>
            </a:duotone>
          </a:blip>
          <a:tile tx="0" ty="0" sx="100000" sy="100000" flip="none" algn="tl"/>
        </a:blipFill>
      </dgm:spPr>
      <dgm:t>
        <a:bodyPr/>
        <a:lstStyle/>
        <a:p>
          <a:r>
            <a:rPr lang="ru-RU" dirty="0">
              <a:solidFill>
                <a:srgbClr val="7030A0"/>
              </a:solidFill>
              <a:latin typeface="Times New Roman" panose="02020603050405020304" pitchFamily="18" charset="0"/>
              <a:cs typeface="Times New Roman" panose="02020603050405020304" pitchFamily="18" charset="0"/>
            </a:rPr>
            <a:t>Обеспечение  сбалансированности  и  устойчивости  бюджетной системы  района</a:t>
          </a:r>
        </a:p>
      </dgm:t>
    </dgm:pt>
    <dgm:pt modelId="{94C685A9-922B-4990-ACB8-6B1F1642862B}" type="parTrans" cxnId="{232C4195-2D14-47DA-AF5C-9B3028A9AC5A}">
      <dgm:prSet/>
      <dgm:spPr/>
      <dgm:t>
        <a:bodyPr/>
        <a:lstStyle/>
        <a:p>
          <a:endParaRPr lang="ru-RU"/>
        </a:p>
      </dgm:t>
    </dgm:pt>
    <dgm:pt modelId="{FFE50402-F457-45E7-9F55-AF494152C476}" type="sibTrans" cxnId="{232C4195-2D14-47DA-AF5C-9B3028A9AC5A}">
      <dgm:prSet/>
      <dgm:spPr/>
      <dgm:t>
        <a:bodyPr/>
        <a:lstStyle/>
        <a:p>
          <a:endParaRPr lang="ru-RU"/>
        </a:p>
      </dgm:t>
    </dgm:pt>
    <dgm:pt modelId="{23093262-469C-46E8-935E-6D2730D42B28}" type="pres">
      <dgm:prSet presAssocID="{E24BF62C-AA68-4130-BC2A-1DFAAB8FA917}" presName="Name0" presStyleCnt="0">
        <dgm:presLayoutVars>
          <dgm:chMax val="7"/>
          <dgm:chPref val="7"/>
          <dgm:dir/>
        </dgm:presLayoutVars>
      </dgm:prSet>
      <dgm:spPr/>
      <dgm:t>
        <a:bodyPr/>
        <a:lstStyle/>
        <a:p>
          <a:endParaRPr lang="ru-RU"/>
        </a:p>
      </dgm:t>
    </dgm:pt>
    <dgm:pt modelId="{1CB0447E-0A1E-4ABD-80EF-BCCDE6A0C6DE}" type="pres">
      <dgm:prSet presAssocID="{E24BF62C-AA68-4130-BC2A-1DFAAB8FA917}" presName="Name1" presStyleCnt="0"/>
      <dgm:spPr/>
    </dgm:pt>
    <dgm:pt modelId="{7ED14772-262A-4322-861D-962FC8892B53}" type="pres">
      <dgm:prSet presAssocID="{E24BF62C-AA68-4130-BC2A-1DFAAB8FA917}" presName="cycle" presStyleCnt="0"/>
      <dgm:spPr/>
    </dgm:pt>
    <dgm:pt modelId="{66EEA1E6-7B7A-43D5-9B8C-3339878415C9}" type="pres">
      <dgm:prSet presAssocID="{E24BF62C-AA68-4130-BC2A-1DFAAB8FA917}" presName="srcNode" presStyleLbl="node1" presStyleIdx="0" presStyleCnt="6"/>
      <dgm:spPr/>
    </dgm:pt>
    <dgm:pt modelId="{811A6755-6AFF-4F41-9A02-C6803C4B2A71}" type="pres">
      <dgm:prSet presAssocID="{E24BF62C-AA68-4130-BC2A-1DFAAB8FA917}" presName="conn" presStyleLbl="parChTrans1D2" presStyleIdx="0" presStyleCnt="1"/>
      <dgm:spPr/>
      <dgm:t>
        <a:bodyPr/>
        <a:lstStyle/>
        <a:p>
          <a:endParaRPr lang="ru-RU"/>
        </a:p>
      </dgm:t>
    </dgm:pt>
    <dgm:pt modelId="{16C5441B-E9C7-4D61-8FF6-7EA9BF3BC5A8}" type="pres">
      <dgm:prSet presAssocID="{E24BF62C-AA68-4130-BC2A-1DFAAB8FA917}" presName="extraNode" presStyleLbl="node1" presStyleIdx="0" presStyleCnt="6"/>
      <dgm:spPr/>
    </dgm:pt>
    <dgm:pt modelId="{B33EA32C-7072-48D7-BB0D-47BE0DF1C605}" type="pres">
      <dgm:prSet presAssocID="{E24BF62C-AA68-4130-BC2A-1DFAAB8FA917}" presName="dstNode" presStyleLbl="node1" presStyleIdx="0" presStyleCnt="6"/>
      <dgm:spPr/>
    </dgm:pt>
    <dgm:pt modelId="{4DA0794C-4E2F-49A5-B378-3F61E1785240}" type="pres">
      <dgm:prSet presAssocID="{A196AE2D-E4EF-4A98-B12C-F6CBFE68A6D0}" presName="text_1" presStyleLbl="node1" presStyleIdx="0" presStyleCnt="6">
        <dgm:presLayoutVars>
          <dgm:bulletEnabled val="1"/>
        </dgm:presLayoutVars>
      </dgm:prSet>
      <dgm:spPr/>
      <dgm:t>
        <a:bodyPr/>
        <a:lstStyle/>
        <a:p>
          <a:endParaRPr lang="ru-RU"/>
        </a:p>
      </dgm:t>
    </dgm:pt>
    <dgm:pt modelId="{EB3381C5-BE85-45A4-8862-87A1CDBDC7EB}" type="pres">
      <dgm:prSet presAssocID="{A196AE2D-E4EF-4A98-B12C-F6CBFE68A6D0}" presName="accent_1" presStyleCnt="0"/>
      <dgm:spPr/>
    </dgm:pt>
    <dgm:pt modelId="{D0C5D387-6AAB-464E-8186-6BD2CC9FF117}" type="pres">
      <dgm:prSet presAssocID="{A196AE2D-E4EF-4A98-B12C-F6CBFE68A6D0}" presName="accentRepeatNode" presStyleLbl="solidFgAcc1" presStyleIdx="0" presStyleCnt="6"/>
      <dgm:spPr>
        <a:solidFill>
          <a:schemeClr val="accent4">
            <a:lumMod val="40000"/>
            <a:lumOff val="60000"/>
          </a:schemeClr>
        </a:solidFill>
        <a:ln>
          <a:solidFill>
            <a:schemeClr val="tx2">
              <a:lumMod val="60000"/>
              <a:lumOff val="40000"/>
            </a:schemeClr>
          </a:solidFill>
        </a:ln>
      </dgm:spPr>
    </dgm:pt>
    <dgm:pt modelId="{7FCEE41A-62AA-4193-89C7-328961AA2279}" type="pres">
      <dgm:prSet presAssocID="{F4B46B31-5874-48EE-AC7C-004D2ED31471}" presName="text_2" presStyleLbl="node1" presStyleIdx="1" presStyleCnt="6">
        <dgm:presLayoutVars>
          <dgm:bulletEnabled val="1"/>
        </dgm:presLayoutVars>
      </dgm:prSet>
      <dgm:spPr/>
      <dgm:t>
        <a:bodyPr/>
        <a:lstStyle/>
        <a:p>
          <a:endParaRPr lang="ru-RU"/>
        </a:p>
      </dgm:t>
    </dgm:pt>
    <dgm:pt modelId="{2B54ADC8-F6C0-4483-B379-CFE296BDACE7}" type="pres">
      <dgm:prSet presAssocID="{F4B46B31-5874-48EE-AC7C-004D2ED31471}" presName="accent_2" presStyleCnt="0"/>
      <dgm:spPr/>
    </dgm:pt>
    <dgm:pt modelId="{208FFE8C-6F02-4684-8727-AF0F22D7DB66}" type="pres">
      <dgm:prSet presAssocID="{F4B46B31-5874-48EE-AC7C-004D2ED31471}" presName="accentRepeatNode" presStyleLbl="solidFgAcc1" presStyleIdx="1" presStyleCnt="6"/>
      <dgm:spPr>
        <a:solidFill>
          <a:schemeClr val="accent2">
            <a:lumMod val="40000"/>
            <a:lumOff val="60000"/>
          </a:schemeClr>
        </a:solidFill>
        <a:ln>
          <a:solidFill>
            <a:schemeClr val="tx2">
              <a:lumMod val="60000"/>
              <a:lumOff val="40000"/>
            </a:schemeClr>
          </a:solidFill>
        </a:ln>
      </dgm:spPr>
    </dgm:pt>
    <dgm:pt modelId="{3DB0575A-6E26-4CE6-8155-853F3351C573}" type="pres">
      <dgm:prSet presAssocID="{29855A37-C437-409C-9854-CA6282241FE3}" presName="text_3" presStyleLbl="node1" presStyleIdx="2" presStyleCnt="6">
        <dgm:presLayoutVars>
          <dgm:bulletEnabled val="1"/>
        </dgm:presLayoutVars>
      </dgm:prSet>
      <dgm:spPr/>
      <dgm:t>
        <a:bodyPr/>
        <a:lstStyle/>
        <a:p>
          <a:endParaRPr lang="ru-RU"/>
        </a:p>
      </dgm:t>
    </dgm:pt>
    <dgm:pt modelId="{4F002857-FFC5-4E58-8FAB-B61298BBBE06}" type="pres">
      <dgm:prSet presAssocID="{29855A37-C437-409C-9854-CA6282241FE3}" presName="accent_3" presStyleCnt="0"/>
      <dgm:spPr/>
    </dgm:pt>
    <dgm:pt modelId="{1FF01602-315F-4FEE-B2DF-52A7F1463C7C}" type="pres">
      <dgm:prSet presAssocID="{29855A37-C437-409C-9854-CA6282241FE3}" presName="accentRepeatNode" presStyleLbl="solidFgAcc1" presStyleIdx="2" presStyleCnt="6" custLinFactNeighborX="136" custLinFactNeighborY="-2422"/>
      <dgm:spPr>
        <a:solidFill>
          <a:srgbClr val="E7D5EF"/>
        </a:solidFill>
        <a:ln>
          <a:solidFill>
            <a:schemeClr val="tx2">
              <a:lumMod val="60000"/>
              <a:lumOff val="40000"/>
            </a:schemeClr>
          </a:solidFill>
        </a:ln>
      </dgm:spPr>
    </dgm:pt>
    <dgm:pt modelId="{EFE9958A-7C99-4EEE-80C9-D349B9AE18DE}" type="pres">
      <dgm:prSet presAssocID="{342491AB-DB8F-4CD2-A8C9-FBDA1D57C578}" presName="text_4" presStyleLbl="node1" presStyleIdx="3" presStyleCnt="6">
        <dgm:presLayoutVars>
          <dgm:bulletEnabled val="1"/>
        </dgm:presLayoutVars>
      </dgm:prSet>
      <dgm:spPr/>
      <dgm:t>
        <a:bodyPr/>
        <a:lstStyle/>
        <a:p>
          <a:endParaRPr lang="ru-RU"/>
        </a:p>
      </dgm:t>
    </dgm:pt>
    <dgm:pt modelId="{9F75974E-B633-4B31-A4B4-36E43B29D2E3}" type="pres">
      <dgm:prSet presAssocID="{342491AB-DB8F-4CD2-A8C9-FBDA1D57C578}" presName="accent_4" presStyleCnt="0"/>
      <dgm:spPr/>
    </dgm:pt>
    <dgm:pt modelId="{AA97E70A-85B4-4015-9263-B80B665F7D7C}" type="pres">
      <dgm:prSet presAssocID="{342491AB-DB8F-4CD2-A8C9-FBDA1D57C578}" presName="accentRepeatNode" presStyleLbl="solidFgAcc1" presStyleIdx="3" presStyleCnt="6"/>
      <dgm:spPr>
        <a:solidFill>
          <a:srgbClr val="E7D5EF"/>
        </a:solidFill>
        <a:ln>
          <a:solidFill>
            <a:schemeClr val="tx2">
              <a:lumMod val="60000"/>
              <a:lumOff val="40000"/>
            </a:schemeClr>
          </a:solidFill>
        </a:ln>
      </dgm:spPr>
    </dgm:pt>
    <dgm:pt modelId="{F8542997-4FA4-4D5D-BA0D-EE016D9997B3}" type="pres">
      <dgm:prSet presAssocID="{C3FD35BA-9DA8-4CB3-AC72-ECFE229E5A54}" presName="text_5" presStyleLbl="node1" presStyleIdx="4" presStyleCnt="6">
        <dgm:presLayoutVars>
          <dgm:bulletEnabled val="1"/>
        </dgm:presLayoutVars>
      </dgm:prSet>
      <dgm:spPr/>
      <dgm:t>
        <a:bodyPr/>
        <a:lstStyle/>
        <a:p>
          <a:endParaRPr lang="ru-RU"/>
        </a:p>
      </dgm:t>
    </dgm:pt>
    <dgm:pt modelId="{8626C692-AF9A-4610-B8E8-031453114664}" type="pres">
      <dgm:prSet presAssocID="{C3FD35BA-9DA8-4CB3-AC72-ECFE229E5A54}" presName="accent_5" presStyleCnt="0"/>
      <dgm:spPr/>
    </dgm:pt>
    <dgm:pt modelId="{6752188C-C2E0-4A93-8431-4304C037DDC7}" type="pres">
      <dgm:prSet presAssocID="{C3FD35BA-9DA8-4CB3-AC72-ECFE229E5A54}" presName="accentRepeatNode" presStyleLbl="solidFgAcc1" presStyleIdx="4" presStyleCnt="6"/>
      <dgm:spPr>
        <a:solidFill>
          <a:schemeClr val="accent2">
            <a:lumMod val="40000"/>
            <a:lumOff val="60000"/>
          </a:schemeClr>
        </a:solidFill>
        <a:ln>
          <a:solidFill>
            <a:schemeClr val="tx2">
              <a:lumMod val="60000"/>
              <a:lumOff val="40000"/>
            </a:schemeClr>
          </a:solidFill>
        </a:ln>
      </dgm:spPr>
    </dgm:pt>
    <dgm:pt modelId="{04E2283D-F551-44EA-8EB0-1204BC127BAA}" type="pres">
      <dgm:prSet presAssocID="{9C615E99-8575-4736-B569-013EE2D509D6}" presName="text_6" presStyleLbl="node1" presStyleIdx="5" presStyleCnt="6" custLinFactNeighborX="278" custLinFactNeighborY="2859">
        <dgm:presLayoutVars>
          <dgm:bulletEnabled val="1"/>
        </dgm:presLayoutVars>
      </dgm:prSet>
      <dgm:spPr/>
      <dgm:t>
        <a:bodyPr/>
        <a:lstStyle/>
        <a:p>
          <a:endParaRPr lang="ru-RU"/>
        </a:p>
      </dgm:t>
    </dgm:pt>
    <dgm:pt modelId="{3AA0229F-B146-47A4-A4EF-7DEE08A6FA16}" type="pres">
      <dgm:prSet presAssocID="{9C615E99-8575-4736-B569-013EE2D509D6}" presName="accent_6" presStyleCnt="0"/>
      <dgm:spPr/>
    </dgm:pt>
    <dgm:pt modelId="{522080C4-76AD-4D70-95E8-8D83BCE7842D}" type="pres">
      <dgm:prSet presAssocID="{9C615E99-8575-4736-B569-013EE2D509D6}" presName="accentRepeatNode" presStyleLbl="solidFgAcc1" presStyleIdx="5" presStyleCnt="6"/>
      <dgm:spPr>
        <a:solidFill>
          <a:schemeClr val="accent4">
            <a:lumMod val="60000"/>
            <a:lumOff val="40000"/>
          </a:schemeClr>
        </a:solidFill>
        <a:ln>
          <a:solidFill>
            <a:schemeClr val="tx2">
              <a:lumMod val="60000"/>
              <a:lumOff val="40000"/>
            </a:schemeClr>
          </a:solidFill>
        </a:ln>
      </dgm:spPr>
    </dgm:pt>
  </dgm:ptLst>
  <dgm:cxnLst>
    <dgm:cxn modelId="{232C4195-2D14-47DA-AF5C-9B3028A9AC5A}" srcId="{E24BF62C-AA68-4130-BC2A-1DFAAB8FA917}" destId="{29855A37-C437-409C-9854-CA6282241FE3}" srcOrd="2" destOrd="0" parTransId="{94C685A9-922B-4990-ACB8-6B1F1642862B}" sibTransId="{FFE50402-F457-45E7-9F55-AF494152C476}"/>
    <dgm:cxn modelId="{DDABE7D7-6F40-4A3D-8EF1-43619A743E92}" srcId="{E24BF62C-AA68-4130-BC2A-1DFAAB8FA917}" destId="{F4B46B31-5874-48EE-AC7C-004D2ED31471}" srcOrd="1" destOrd="0" parTransId="{8E01A2DD-DEE3-47A1-9852-FAC574A79964}" sibTransId="{25DC99A1-7459-42FB-A117-3CD8C8107AD8}"/>
    <dgm:cxn modelId="{B3D32212-ED24-48BD-A75E-52B5DA45360A}" type="presOf" srcId="{C3FD35BA-9DA8-4CB3-AC72-ECFE229E5A54}" destId="{F8542997-4FA4-4D5D-BA0D-EE016D9997B3}" srcOrd="0" destOrd="0" presId="urn:microsoft.com/office/officeart/2008/layout/VerticalCurvedList"/>
    <dgm:cxn modelId="{224E2E3D-42F2-4C9F-A41C-AC6EBF3B055F}" srcId="{E24BF62C-AA68-4130-BC2A-1DFAAB8FA917}" destId="{A196AE2D-E4EF-4A98-B12C-F6CBFE68A6D0}" srcOrd="0" destOrd="0" parTransId="{8AA31473-4964-4E20-9B2A-433423069FAA}" sibTransId="{6C81CB01-4B3E-4F4D-A73A-DBE19382D97C}"/>
    <dgm:cxn modelId="{773F61AE-A612-463E-844A-3765939F90BB}" type="presOf" srcId="{29855A37-C437-409C-9854-CA6282241FE3}" destId="{3DB0575A-6E26-4CE6-8155-853F3351C573}" srcOrd="0" destOrd="0" presId="urn:microsoft.com/office/officeart/2008/layout/VerticalCurvedList"/>
    <dgm:cxn modelId="{FD61B54C-A97F-48C5-97BC-39A98B152C9E}" type="presOf" srcId="{E24BF62C-AA68-4130-BC2A-1DFAAB8FA917}" destId="{23093262-469C-46E8-935E-6D2730D42B28}" srcOrd="0" destOrd="0" presId="urn:microsoft.com/office/officeart/2008/layout/VerticalCurvedList"/>
    <dgm:cxn modelId="{AB05CE63-BB7B-4CF9-9B5C-20ABA2B28FB4}" type="presOf" srcId="{F4B46B31-5874-48EE-AC7C-004D2ED31471}" destId="{7FCEE41A-62AA-4193-89C7-328961AA2279}" srcOrd="0" destOrd="0" presId="urn:microsoft.com/office/officeart/2008/layout/VerticalCurvedList"/>
    <dgm:cxn modelId="{36E498BE-0311-42BA-BE00-A660556DC76A}" type="presOf" srcId="{A196AE2D-E4EF-4A98-B12C-F6CBFE68A6D0}" destId="{4DA0794C-4E2F-49A5-B378-3F61E1785240}" srcOrd="0" destOrd="0" presId="urn:microsoft.com/office/officeart/2008/layout/VerticalCurvedList"/>
    <dgm:cxn modelId="{BBFBD21F-6352-4D3E-9EAC-54DDFDA1A4BF}" type="presOf" srcId="{342491AB-DB8F-4CD2-A8C9-FBDA1D57C578}" destId="{EFE9958A-7C99-4EEE-80C9-D349B9AE18DE}" srcOrd="0" destOrd="0" presId="urn:microsoft.com/office/officeart/2008/layout/VerticalCurvedList"/>
    <dgm:cxn modelId="{5E64F607-22D5-4FB3-864D-EBA341A88819}" type="presOf" srcId="{9C615E99-8575-4736-B569-013EE2D509D6}" destId="{04E2283D-F551-44EA-8EB0-1204BC127BAA}" srcOrd="0" destOrd="0" presId="urn:microsoft.com/office/officeart/2008/layout/VerticalCurvedList"/>
    <dgm:cxn modelId="{AFBEE180-1060-4474-AD50-94D28DDD986E}" srcId="{E24BF62C-AA68-4130-BC2A-1DFAAB8FA917}" destId="{C3FD35BA-9DA8-4CB3-AC72-ECFE229E5A54}" srcOrd="4" destOrd="0" parTransId="{97511984-A419-4798-B530-18D748B4AB33}" sibTransId="{6791A551-F130-4479-A71F-46F1C7A6F3A3}"/>
    <dgm:cxn modelId="{BF18117A-8531-45C4-889D-7060F8FD4AF0}" type="presOf" srcId="{6C81CB01-4B3E-4F4D-A73A-DBE19382D97C}" destId="{811A6755-6AFF-4F41-9A02-C6803C4B2A71}" srcOrd="0" destOrd="0" presId="urn:microsoft.com/office/officeart/2008/layout/VerticalCurvedList"/>
    <dgm:cxn modelId="{40B099BF-7709-4FE6-B169-146781FFBFEC}" srcId="{E24BF62C-AA68-4130-BC2A-1DFAAB8FA917}" destId="{9C615E99-8575-4736-B569-013EE2D509D6}" srcOrd="5" destOrd="0" parTransId="{EC9F943E-5FDA-43EB-B5C5-13E3E24B2481}" sibTransId="{46B2F353-4784-4AA3-97F9-C89A3F5FEF05}"/>
    <dgm:cxn modelId="{47F6840D-8CAA-4867-AD03-EA24FBAA5DA0}" srcId="{E24BF62C-AA68-4130-BC2A-1DFAAB8FA917}" destId="{342491AB-DB8F-4CD2-A8C9-FBDA1D57C578}" srcOrd="3" destOrd="0" parTransId="{A687574D-1C23-4634-BE57-689B0C8B836A}" sibTransId="{8B6727D7-8417-4426-BA13-CD7AB5FB414F}"/>
    <dgm:cxn modelId="{808109A1-918F-47AB-BA75-E8FD3187C452}" type="presParOf" srcId="{23093262-469C-46E8-935E-6D2730D42B28}" destId="{1CB0447E-0A1E-4ABD-80EF-BCCDE6A0C6DE}" srcOrd="0" destOrd="0" presId="urn:microsoft.com/office/officeart/2008/layout/VerticalCurvedList"/>
    <dgm:cxn modelId="{C9C062B9-07EA-4CBF-B49B-614CD6C9813A}" type="presParOf" srcId="{1CB0447E-0A1E-4ABD-80EF-BCCDE6A0C6DE}" destId="{7ED14772-262A-4322-861D-962FC8892B53}" srcOrd="0" destOrd="0" presId="urn:microsoft.com/office/officeart/2008/layout/VerticalCurvedList"/>
    <dgm:cxn modelId="{7373DBBE-EA8A-47C6-9664-D43408D0E90F}" type="presParOf" srcId="{7ED14772-262A-4322-861D-962FC8892B53}" destId="{66EEA1E6-7B7A-43D5-9B8C-3339878415C9}" srcOrd="0" destOrd="0" presId="urn:microsoft.com/office/officeart/2008/layout/VerticalCurvedList"/>
    <dgm:cxn modelId="{35868298-47B6-4597-9521-C965B5CD3D3F}" type="presParOf" srcId="{7ED14772-262A-4322-861D-962FC8892B53}" destId="{811A6755-6AFF-4F41-9A02-C6803C4B2A71}" srcOrd="1" destOrd="0" presId="urn:microsoft.com/office/officeart/2008/layout/VerticalCurvedList"/>
    <dgm:cxn modelId="{8CC53FBB-1276-4539-8069-FEAB6953158F}" type="presParOf" srcId="{7ED14772-262A-4322-861D-962FC8892B53}" destId="{16C5441B-E9C7-4D61-8FF6-7EA9BF3BC5A8}" srcOrd="2" destOrd="0" presId="urn:microsoft.com/office/officeart/2008/layout/VerticalCurvedList"/>
    <dgm:cxn modelId="{255D3E24-4BFC-45A3-BE6A-006C74A01DFC}" type="presParOf" srcId="{7ED14772-262A-4322-861D-962FC8892B53}" destId="{B33EA32C-7072-48D7-BB0D-47BE0DF1C605}" srcOrd="3" destOrd="0" presId="urn:microsoft.com/office/officeart/2008/layout/VerticalCurvedList"/>
    <dgm:cxn modelId="{E58274F9-4230-42E0-8AB2-90A733D2864C}" type="presParOf" srcId="{1CB0447E-0A1E-4ABD-80EF-BCCDE6A0C6DE}" destId="{4DA0794C-4E2F-49A5-B378-3F61E1785240}" srcOrd="1" destOrd="0" presId="urn:microsoft.com/office/officeart/2008/layout/VerticalCurvedList"/>
    <dgm:cxn modelId="{E6BCD717-7AB5-4F8B-B92B-341EC2B1C63F}" type="presParOf" srcId="{1CB0447E-0A1E-4ABD-80EF-BCCDE6A0C6DE}" destId="{EB3381C5-BE85-45A4-8862-87A1CDBDC7EB}" srcOrd="2" destOrd="0" presId="urn:microsoft.com/office/officeart/2008/layout/VerticalCurvedList"/>
    <dgm:cxn modelId="{729EE931-6DD7-44DA-AE21-C98895EC71E3}" type="presParOf" srcId="{EB3381C5-BE85-45A4-8862-87A1CDBDC7EB}" destId="{D0C5D387-6AAB-464E-8186-6BD2CC9FF117}" srcOrd="0" destOrd="0" presId="urn:microsoft.com/office/officeart/2008/layout/VerticalCurvedList"/>
    <dgm:cxn modelId="{7BD884BF-0A66-4F20-9B3D-DDE6EA4D749F}" type="presParOf" srcId="{1CB0447E-0A1E-4ABD-80EF-BCCDE6A0C6DE}" destId="{7FCEE41A-62AA-4193-89C7-328961AA2279}" srcOrd="3" destOrd="0" presId="urn:microsoft.com/office/officeart/2008/layout/VerticalCurvedList"/>
    <dgm:cxn modelId="{C7724FC9-80BE-411E-8415-1AC5669C62AD}" type="presParOf" srcId="{1CB0447E-0A1E-4ABD-80EF-BCCDE6A0C6DE}" destId="{2B54ADC8-F6C0-4483-B379-CFE296BDACE7}" srcOrd="4" destOrd="0" presId="urn:microsoft.com/office/officeart/2008/layout/VerticalCurvedList"/>
    <dgm:cxn modelId="{B338E35C-1C51-4546-BDBA-296EFBFFDBA0}" type="presParOf" srcId="{2B54ADC8-F6C0-4483-B379-CFE296BDACE7}" destId="{208FFE8C-6F02-4684-8727-AF0F22D7DB66}" srcOrd="0" destOrd="0" presId="urn:microsoft.com/office/officeart/2008/layout/VerticalCurvedList"/>
    <dgm:cxn modelId="{5167530E-54E5-4E46-98FB-705398C691E5}" type="presParOf" srcId="{1CB0447E-0A1E-4ABD-80EF-BCCDE6A0C6DE}" destId="{3DB0575A-6E26-4CE6-8155-853F3351C573}" srcOrd="5" destOrd="0" presId="urn:microsoft.com/office/officeart/2008/layout/VerticalCurvedList"/>
    <dgm:cxn modelId="{1CEE0AE9-4788-403D-9AE1-48C7C6A33BDD}" type="presParOf" srcId="{1CB0447E-0A1E-4ABD-80EF-BCCDE6A0C6DE}" destId="{4F002857-FFC5-4E58-8FAB-B61298BBBE06}" srcOrd="6" destOrd="0" presId="urn:microsoft.com/office/officeart/2008/layout/VerticalCurvedList"/>
    <dgm:cxn modelId="{C0B1AA92-255F-4762-B7E4-C630DE89ACE9}" type="presParOf" srcId="{4F002857-FFC5-4E58-8FAB-B61298BBBE06}" destId="{1FF01602-315F-4FEE-B2DF-52A7F1463C7C}" srcOrd="0" destOrd="0" presId="urn:microsoft.com/office/officeart/2008/layout/VerticalCurvedList"/>
    <dgm:cxn modelId="{7C8C333F-DA7A-4612-9584-9664D94C2361}" type="presParOf" srcId="{1CB0447E-0A1E-4ABD-80EF-BCCDE6A0C6DE}" destId="{EFE9958A-7C99-4EEE-80C9-D349B9AE18DE}" srcOrd="7" destOrd="0" presId="urn:microsoft.com/office/officeart/2008/layout/VerticalCurvedList"/>
    <dgm:cxn modelId="{7B21A522-E276-48DC-8494-589A17EEAAC1}" type="presParOf" srcId="{1CB0447E-0A1E-4ABD-80EF-BCCDE6A0C6DE}" destId="{9F75974E-B633-4B31-A4B4-36E43B29D2E3}" srcOrd="8" destOrd="0" presId="urn:microsoft.com/office/officeart/2008/layout/VerticalCurvedList"/>
    <dgm:cxn modelId="{08D64CDF-9539-4591-AF85-1967112C5ADD}" type="presParOf" srcId="{9F75974E-B633-4B31-A4B4-36E43B29D2E3}" destId="{AA97E70A-85B4-4015-9263-B80B665F7D7C}" srcOrd="0" destOrd="0" presId="urn:microsoft.com/office/officeart/2008/layout/VerticalCurvedList"/>
    <dgm:cxn modelId="{8A96D6CF-FD1F-4318-B87A-2E2B4BAA3348}" type="presParOf" srcId="{1CB0447E-0A1E-4ABD-80EF-BCCDE6A0C6DE}" destId="{F8542997-4FA4-4D5D-BA0D-EE016D9997B3}" srcOrd="9" destOrd="0" presId="urn:microsoft.com/office/officeart/2008/layout/VerticalCurvedList"/>
    <dgm:cxn modelId="{841013F0-C5D9-4768-951B-0CEB8B0451BC}" type="presParOf" srcId="{1CB0447E-0A1E-4ABD-80EF-BCCDE6A0C6DE}" destId="{8626C692-AF9A-4610-B8E8-031453114664}" srcOrd="10" destOrd="0" presId="urn:microsoft.com/office/officeart/2008/layout/VerticalCurvedList"/>
    <dgm:cxn modelId="{2A078C55-D0BD-437F-AAB8-C24B44EC30F8}" type="presParOf" srcId="{8626C692-AF9A-4610-B8E8-031453114664}" destId="{6752188C-C2E0-4A93-8431-4304C037DDC7}" srcOrd="0" destOrd="0" presId="urn:microsoft.com/office/officeart/2008/layout/VerticalCurvedList"/>
    <dgm:cxn modelId="{6CA0E56E-89F0-438E-8922-EE38E9F73339}" type="presParOf" srcId="{1CB0447E-0A1E-4ABD-80EF-BCCDE6A0C6DE}" destId="{04E2283D-F551-44EA-8EB0-1204BC127BAA}" srcOrd="11" destOrd="0" presId="urn:microsoft.com/office/officeart/2008/layout/VerticalCurvedList"/>
    <dgm:cxn modelId="{98A370B5-12E0-4BA1-BE99-3A2CAB0AAF8D}" type="presParOf" srcId="{1CB0447E-0A1E-4ABD-80EF-BCCDE6A0C6DE}" destId="{3AA0229F-B146-47A4-A4EF-7DEE08A6FA16}" srcOrd="12" destOrd="0" presId="urn:microsoft.com/office/officeart/2008/layout/VerticalCurvedList"/>
    <dgm:cxn modelId="{9C9C89CD-5E61-4AE2-9A17-804465F4AD4A}" type="presParOf" srcId="{3AA0229F-B146-47A4-A4EF-7DEE08A6FA16}" destId="{522080C4-76AD-4D70-95E8-8D83BCE7842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D84C3-3525-4BB2-8713-679AE4FCA59A}">
      <dsp:nvSpPr>
        <dsp:cNvPr id="0" name=""/>
        <dsp:cNvSpPr/>
      </dsp:nvSpPr>
      <dsp:spPr>
        <a:xfrm>
          <a:off x="0" y="0"/>
          <a:ext cx="4788244" cy="559476"/>
        </a:xfrm>
        <a:prstGeom prst="rect">
          <a:avLst/>
        </a:prstGeom>
        <a:solidFill>
          <a:schemeClr val="accent1">
            <a:shade val="9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ru-RU" sz="2500" kern="1200">
              <a:solidFill>
                <a:schemeClr val="accent6">
                  <a:lumMod val="50000"/>
                </a:schemeClr>
              </a:solidFill>
            </a:rPr>
            <a:t>Местное самоуправление</a:t>
          </a:r>
          <a:endParaRPr lang="ru-RU" sz="2500" kern="1200" dirty="0">
            <a:solidFill>
              <a:schemeClr val="accent6">
                <a:lumMod val="50000"/>
              </a:schemeClr>
            </a:solidFill>
          </a:endParaRPr>
        </a:p>
      </dsp:txBody>
      <dsp:txXfrm>
        <a:off x="0" y="0"/>
        <a:ext cx="4788244" cy="559476"/>
      </dsp:txXfrm>
    </dsp:sp>
    <dsp:sp modelId="{3A3E99AE-F6FF-4380-9034-20392F116346}">
      <dsp:nvSpPr>
        <dsp:cNvPr id="0" name=""/>
        <dsp:cNvSpPr/>
      </dsp:nvSpPr>
      <dsp:spPr>
        <a:xfrm>
          <a:off x="0" y="559476"/>
          <a:ext cx="1197061" cy="1174901"/>
        </a:xfrm>
        <a:prstGeom prst="rect">
          <a:avLst/>
        </a:prstGeom>
        <a:gradFill rotWithShape="0">
          <a:gsLst>
            <a:gs pos="0">
              <a:schemeClr val="accent1">
                <a:shade val="50000"/>
                <a:hueOff val="0"/>
                <a:satOff val="0"/>
                <a:lumOff val="0"/>
                <a:alphaOff val="0"/>
                <a:tint val="50000"/>
                <a:satMod val="300000"/>
              </a:schemeClr>
            </a:gs>
            <a:gs pos="35000">
              <a:schemeClr val="accent1">
                <a:shade val="50000"/>
                <a:hueOff val="0"/>
                <a:satOff val="0"/>
                <a:lumOff val="0"/>
                <a:alphaOff val="0"/>
                <a:tint val="37000"/>
                <a:satMod val="300000"/>
              </a:schemeClr>
            </a:gs>
            <a:gs pos="100000">
              <a:schemeClr val="accent1">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kern="1200" dirty="0">
              <a:solidFill>
                <a:schemeClr val="accent6">
                  <a:lumMod val="50000"/>
                </a:schemeClr>
              </a:solidFill>
            </a:rPr>
            <a:t>Бюджеты муниципальных районов</a:t>
          </a:r>
        </a:p>
      </dsp:txBody>
      <dsp:txXfrm>
        <a:off x="0" y="559476"/>
        <a:ext cx="1197061" cy="1174901"/>
      </dsp:txXfrm>
    </dsp:sp>
    <dsp:sp modelId="{2B0CCD74-97E6-4E1B-8FAD-A120D54F7294}">
      <dsp:nvSpPr>
        <dsp:cNvPr id="0" name=""/>
        <dsp:cNvSpPr/>
      </dsp:nvSpPr>
      <dsp:spPr>
        <a:xfrm>
          <a:off x="1197061" y="559476"/>
          <a:ext cx="1197061" cy="1174901"/>
        </a:xfrm>
        <a:prstGeom prst="rect">
          <a:avLst/>
        </a:prstGeom>
        <a:gradFill rotWithShape="0">
          <a:gsLst>
            <a:gs pos="0">
              <a:schemeClr val="accent1">
                <a:shade val="50000"/>
                <a:hueOff val="180719"/>
                <a:satOff val="-3780"/>
                <a:lumOff val="21031"/>
                <a:alphaOff val="0"/>
                <a:tint val="50000"/>
                <a:satMod val="300000"/>
              </a:schemeClr>
            </a:gs>
            <a:gs pos="35000">
              <a:schemeClr val="accent1">
                <a:shade val="50000"/>
                <a:hueOff val="180719"/>
                <a:satOff val="-3780"/>
                <a:lumOff val="21031"/>
                <a:alphaOff val="0"/>
                <a:tint val="37000"/>
                <a:satMod val="300000"/>
              </a:schemeClr>
            </a:gs>
            <a:gs pos="100000">
              <a:schemeClr val="accent1">
                <a:shade val="50000"/>
                <a:hueOff val="180719"/>
                <a:satOff val="-3780"/>
                <a:lumOff val="2103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kern="1200" dirty="0">
              <a:solidFill>
                <a:schemeClr val="accent6">
                  <a:lumMod val="50000"/>
                </a:schemeClr>
              </a:solidFill>
            </a:rPr>
            <a:t>Бюджеты поселений    (городских и                                сельских)</a:t>
          </a:r>
        </a:p>
      </dsp:txBody>
      <dsp:txXfrm>
        <a:off x="1197061" y="559476"/>
        <a:ext cx="1197061" cy="1174901"/>
      </dsp:txXfrm>
    </dsp:sp>
    <dsp:sp modelId="{CF466E95-8010-4A2A-AD3F-1E8F4C61DC65}">
      <dsp:nvSpPr>
        <dsp:cNvPr id="0" name=""/>
        <dsp:cNvSpPr/>
      </dsp:nvSpPr>
      <dsp:spPr>
        <a:xfrm>
          <a:off x="2394122" y="559476"/>
          <a:ext cx="1197061" cy="1174901"/>
        </a:xfrm>
        <a:prstGeom prst="rect">
          <a:avLst/>
        </a:prstGeom>
        <a:gradFill rotWithShape="0">
          <a:gsLst>
            <a:gs pos="0">
              <a:schemeClr val="accent1">
                <a:shade val="50000"/>
                <a:hueOff val="361437"/>
                <a:satOff val="-7560"/>
                <a:lumOff val="42063"/>
                <a:alphaOff val="0"/>
                <a:tint val="50000"/>
                <a:satMod val="300000"/>
              </a:schemeClr>
            </a:gs>
            <a:gs pos="35000">
              <a:schemeClr val="accent1">
                <a:shade val="50000"/>
                <a:hueOff val="361437"/>
                <a:satOff val="-7560"/>
                <a:lumOff val="42063"/>
                <a:alphaOff val="0"/>
                <a:tint val="37000"/>
                <a:satMod val="300000"/>
              </a:schemeClr>
            </a:gs>
            <a:gs pos="100000">
              <a:schemeClr val="accent1">
                <a:shade val="50000"/>
                <a:hueOff val="361437"/>
                <a:satOff val="-7560"/>
                <a:lumOff val="4206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ru-RU" sz="1500" kern="1200" dirty="0">
              <a:solidFill>
                <a:schemeClr val="accent6">
                  <a:lumMod val="50000"/>
                </a:schemeClr>
              </a:solidFill>
            </a:rPr>
            <a:t>Бюджеты городских округов</a:t>
          </a:r>
        </a:p>
      </dsp:txBody>
      <dsp:txXfrm>
        <a:off x="2394122" y="559476"/>
        <a:ext cx="1197061" cy="1174901"/>
      </dsp:txXfrm>
    </dsp:sp>
    <dsp:sp modelId="{EBD7B4FA-9128-4BF8-8883-686F3400FF4C}">
      <dsp:nvSpPr>
        <dsp:cNvPr id="0" name=""/>
        <dsp:cNvSpPr/>
      </dsp:nvSpPr>
      <dsp:spPr>
        <a:xfrm>
          <a:off x="3591183" y="559476"/>
          <a:ext cx="1197061" cy="1174901"/>
        </a:xfrm>
        <a:prstGeom prst="rect">
          <a:avLst/>
        </a:prstGeom>
        <a:gradFill rotWithShape="0">
          <a:gsLst>
            <a:gs pos="0">
              <a:schemeClr val="accent1">
                <a:shade val="50000"/>
                <a:hueOff val="180719"/>
                <a:satOff val="-3780"/>
                <a:lumOff val="21031"/>
                <a:alphaOff val="0"/>
                <a:tint val="50000"/>
                <a:satMod val="300000"/>
              </a:schemeClr>
            </a:gs>
            <a:gs pos="35000">
              <a:schemeClr val="accent1">
                <a:shade val="50000"/>
                <a:hueOff val="180719"/>
                <a:satOff val="-3780"/>
                <a:lumOff val="21031"/>
                <a:alphaOff val="0"/>
                <a:tint val="37000"/>
                <a:satMod val="300000"/>
              </a:schemeClr>
            </a:gs>
            <a:gs pos="100000">
              <a:schemeClr val="accent1">
                <a:shade val="50000"/>
                <a:hueOff val="180719"/>
                <a:satOff val="-3780"/>
                <a:lumOff val="2103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ru-RU" sz="1100" kern="1200" dirty="0">
              <a:solidFill>
                <a:schemeClr val="accent6">
                  <a:lumMod val="50000"/>
                </a:schemeClr>
              </a:solidFill>
            </a:rPr>
            <a:t>Бюджеты внутригородских муниципальных образований городов федерального значения</a:t>
          </a:r>
        </a:p>
      </dsp:txBody>
      <dsp:txXfrm>
        <a:off x="3591183" y="559476"/>
        <a:ext cx="1197061" cy="1174901"/>
      </dsp:txXfrm>
    </dsp:sp>
    <dsp:sp modelId="{210BE3D1-E0C1-43C9-9F89-8859751BECA0}">
      <dsp:nvSpPr>
        <dsp:cNvPr id="0" name=""/>
        <dsp:cNvSpPr/>
      </dsp:nvSpPr>
      <dsp:spPr>
        <a:xfrm>
          <a:off x="0" y="1734378"/>
          <a:ext cx="4788244" cy="130544"/>
        </a:xfrm>
        <a:prstGeom prst="rect">
          <a:avLst/>
        </a:prstGeom>
        <a:solidFill>
          <a:schemeClr val="accent1">
            <a:shade val="9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3E696-3C3B-4A8B-B85F-0A936A20E2F5}">
      <dsp:nvSpPr>
        <dsp:cNvPr id="0" name=""/>
        <dsp:cNvSpPr/>
      </dsp:nvSpPr>
      <dsp:spPr>
        <a:xfrm>
          <a:off x="-101133" y="0"/>
          <a:ext cx="6192687" cy="6192687"/>
        </a:xfrm>
        <a:prstGeom prst="su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EAE733-1CF7-48D6-83FD-ED601BD503C8}">
      <dsp:nvSpPr>
        <dsp:cNvPr id="0" name=""/>
        <dsp:cNvSpPr/>
      </dsp:nvSpPr>
      <dsp:spPr>
        <a:xfrm>
          <a:off x="1043609" y="838656"/>
          <a:ext cx="7885378" cy="117186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За основу приняты показатели прогноза социально-экономического развития Ярковского района скорректированные с учетом текущей экономической ситуации на момент фактического формирования бюджета</a:t>
          </a:r>
        </a:p>
      </dsp:txBody>
      <dsp:txXfrm>
        <a:off x="1100815" y="895862"/>
        <a:ext cx="7770966" cy="1057453"/>
      </dsp:txXfrm>
    </dsp:sp>
    <dsp:sp modelId="{DAF86DAB-7CD3-4BC9-8A0C-BBE87582B9D8}">
      <dsp:nvSpPr>
        <dsp:cNvPr id="0" name=""/>
        <dsp:cNvSpPr/>
      </dsp:nvSpPr>
      <dsp:spPr>
        <a:xfrm>
          <a:off x="1022054" y="2327531"/>
          <a:ext cx="7971559" cy="552764"/>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Учтены изменения бюджетного законодательства РФ</a:t>
          </a:r>
          <a:r>
            <a:rPr lang="ru-RU" sz="1800" kern="1200" dirty="0"/>
            <a:t> </a:t>
          </a:r>
          <a:r>
            <a:rPr lang="ru-RU" sz="1800" b="1" kern="1200" dirty="0"/>
            <a:t> </a:t>
          </a:r>
          <a:endParaRPr lang="ru-RU" sz="1800" b="1" kern="1200" dirty="0">
            <a:solidFill>
              <a:srgbClr val="FF0000"/>
            </a:solidFill>
          </a:endParaRPr>
        </a:p>
      </dsp:txBody>
      <dsp:txXfrm>
        <a:off x="1049038" y="2354515"/>
        <a:ext cx="7917591" cy="498796"/>
      </dsp:txXfrm>
    </dsp:sp>
    <dsp:sp modelId="{30A5ADDA-2DC0-402B-B660-9D5AB610F0C0}">
      <dsp:nvSpPr>
        <dsp:cNvPr id="0" name=""/>
        <dsp:cNvSpPr/>
      </dsp:nvSpPr>
      <dsp:spPr>
        <a:xfrm>
          <a:off x="1043609" y="3165523"/>
          <a:ext cx="7928448" cy="120885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Учтена ожидаемая оценка поступлений налоговых и неналоговых доходов во все уровни бюджетов в 2019 году</a:t>
          </a:r>
        </a:p>
      </dsp:txBody>
      <dsp:txXfrm>
        <a:off x="1102620" y="3224534"/>
        <a:ext cx="7810426" cy="1090834"/>
      </dsp:txXfrm>
    </dsp:sp>
    <dsp:sp modelId="{06D23EE5-40F9-459F-8909-3D4AF5485320}">
      <dsp:nvSpPr>
        <dsp:cNvPr id="0" name=""/>
        <dsp:cNvSpPr/>
      </dsp:nvSpPr>
      <dsp:spPr>
        <a:xfrm>
          <a:off x="1043609" y="4573414"/>
          <a:ext cx="7885378" cy="53412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Учтены изменения нормативов отчислений в местные бюджеты </a:t>
          </a:r>
        </a:p>
      </dsp:txBody>
      <dsp:txXfrm>
        <a:off x="1069683" y="4599488"/>
        <a:ext cx="7833230" cy="481972"/>
      </dsp:txXfrm>
    </dsp:sp>
    <dsp:sp modelId="{853221B9-74E3-4799-9ACD-D51A022A6DC6}">
      <dsp:nvSpPr>
        <dsp:cNvPr id="0" name=""/>
        <dsp:cNvSpPr/>
      </dsp:nvSpPr>
      <dsp:spPr>
        <a:xfrm>
          <a:off x="971617" y="5318509"/>
          <a:ext cx="7971559" cy="67749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solidFill>
                <a:schemeClr val="tx1"/>
              </a:solidFill>
            </a:rPr>
            <a:t>Сохранены льготы по налоговым и неналоговым доходам</a:t>
          </a:r>
        </a:p>
      </dsp:txBody>
      <dsp:txXfrm>
        <a:off x="1004690" y="5351582"/>
        <a:ext cx="7905413" cy="6113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3E696-3C3B-4A8B-B85F-0A936A20E2F5}">
      <dsp:nvSpPr>
        <dsp:cNvPr id="0" name=""/>
        <dsp:cNvSpPr/>
      </dsp:nvSpPr>
      <dsp:spPr>
        <a:xfrm>
          <a:off x="251539" y="0"/>
          <a:ext cx="6192687" cy="6192687"/>
        </a:xfrm>
        <a:prstGeom prst="su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EAE733-1CF7-48D6-83FD-ED601BD503C8}">
      <dsp:nvSpPr>
        <dsp:cNvPr id="0" name=""/>
        <dsp:cNvSpPr/>
      </dsp:nvSpPr>
      <dsp:spPr>
        <a:xfrm>
          <a:off x="1065144" y="946924"/>
          <a:ext cx="7885378" cy="1413673"/>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Объем финансирования расходов, направленных на обеспечение текущей деятельности муниципального образования, запланирован в соответствии с фактическими объемами и установленными нормативами финансовых затрат с учетом индексов-дефляторов на коммунальные услуги </a:t>
          </a:r>
        </a:p>
        <a:p>
          <a:pPr lvl="0" algn="ctr" defTabSz="800100">
            <a:lnSpc>
              <a:spcPct val="90000"/>
            </a:lnSpc>
            <a:spcBef>
              <a:spcPct val="0"/>
            </a:spcBef>
            <a:spcAft>
              <a:spcPct val="35000"/>
            </a:spcAft>
          </a:pPr>
          <a:r>
            <a:rPr lang="ru-RU" sz="1800" b="1" kern="1200" dirty="0">
              <a:solidFill>
                <a:schemeClr val="tx1"/>
              </a:solidFill>
            </a:rPr>
            <a:t>(на 2020 год – 1,038; на 2021 год – 1,040; на 2022 год – 1,039)</a:t>
          </a:r>
        </a:p>
      </dsp:txBody>
      <dsp:txXfrm>
        <a:off x="1134154" y="1015934"/>
        <a:ext cx="7747358" cy="1275653"/>
      </dsp:txXfrm>
    </dsp:sp>
    <dsp:sp modelId="{DAF86DAB-7CD3-4BC9-8A0C-BBE87582B9D8}">
      <dsp:nvSpPr>
        <dsp:cNvPr id="0" name=""/>
        <dsp:cNvSpPr/>
      </dsp:nvSpPr>
      <dsp:spPr>
        <a:xfrm>
          <a:off x="1022054" y="2508611"/>
          <a:ext cx="7971559" cy="111976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Расходы на содержание органов местного самоуправления сформированы          с учетом нормативов формирования расходов на содержание органов местного самоуправления, установленных Правительством                         Тюменской области</a:t>
          </a:r>
          <a:endParaRPr lang="ru-RU" sz="1800" b="1" kern="1200" dirty="0">
            <a:solidFill>
              <a:srgbClr val="FF0000"/>
            </a:solidFill>
          </a:endParaRPr>
        </a:p>
      </dsp:txBody>
      <dsp:txXfrm>
        <a:off x="1076716" y="2563273"/>
        <a:ext cx="7862235" cy="1010441"/>
      </dsp:txXfrm>
    </dsp:sp>
    <dsp:sp modelId="{30A5ADDA-2DC0-402B-B660-9D5AB610F0C0}">
      <dsp:nvSpPr>
        <dsp:cNvPr id="0" name=""/>
        <dsp:cNvSpPr/>
      </dsp:nvSpPr>
      <dsp:spPr>
        <a:xfrm>
          <a:off x="1043609" y="3741186"/>
          <a:ext cx="7928448" cy="62827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solidFill>
                <a:schemeClr val="tx1"/>
              </a:solidFill>
            </a:rPr>
            <a:t>Сохранены дополнительные расходные обязательства, ежегодно принимаемые Думой Ярковского муниципального района</a:t>
          </a:r>
        </a:p>
      </dsp:txBody>
      <dsp:txXfrm>
        <a:off x="1074279" y="3771856"/>
        <a:ext cx="7867108" cy="566936"/>
      </dsp:txXfrm>
    </dsp:sp>
    <dsp:sp modelId="{06D23EE5-40F9-459F-8909-3D4AF5485320}">
      <dsp:nvSpPr>
        <dsp:cNvPr id="0" name=""/>
        <dsp:cNvSpPr/>
      </dsp:nvSpPr>
      <dsp:spPr>
        <a:xfrm>
          <a:off x="1065144" y="4552680"/>
          <a:ext cx="7885378" cy="119746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t>Расходы, осуществляемые за счет субвенций из областного бюджета, сформированы в соответствии с перечнем государственных полномочий                    и объемом ассигнований на их реализацию, предусмотренных в проекте закона Тюменской области об областном бюджете</a:t>
          </a:r>
        </a:p>
      </dsp:txBody>
      <dsp:txXfrm>
        <a:off x="1123599" y="4611135"/>
        <a:ext cx="7768468" cy="10805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6352E-95F5-46C3-A628-0F6A63750BAB}">
      <dsp:nvSpPr>
        <dsp:cNvPr id="0" name=""/>
        <dsp:cNvSpPr/>
      </dsp:nvSpPr>
      <dsp:spPr>
        <a:xfrm>
          <a:off x="-33782" y="577885"/>
          <a:ext cx="8734316" cy="1272049"/>
        </a:xfrm>
        <a:prstGeom prst="rightArrow">
          <a:avLst>
            <a:gd name="adj1" fmla="val 50000"/>
            <a:gd name="adj2" fmla="val 50000"/>
          </a:avLst>
        </a:prstGeom>
        <a:gradFill rotWithShape="0">
          <a:gsLst>
            <a:gs pos="100000">
              <a:srgbClr val="0070C0"/>
            </a:gs>
            <a:gs pos="100000">
              <a:srgbClr val="85C2FF"/>
            </a:gs>
            <a:gs pos="100000">
              <a:srgbClr val="C4D6EB"/>
            </a:gs>
            <a:gs pos="0">
              <a:srgbClr val="FFEBFA"/>
            </a:gs>
          </a:gsLst>
          <a:lin ang="5400000" scaled="0"/>
        </a:gra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01938" numCol="1" spcCol="1270" anchor="ctr" anchorCtr="0">
          <a:noAutofit/>
        </a:bodyPr>
        <a:lstStyle/>
        <a:p>
          <a:pPr lvl="0" algn="l" defTabSz="844550">
            <a:lnSpc>
              <a:spcPct val="90000"/>
            </a:lnSpc>
            <a:spcBef>
              <a:spcPct val="0"/>
            </a:spcBef>
            <a:spcAft>
              <a:spcPct val="35000"/>
            </a:spcAft>
          </a:pPr>
          <a:r>
            <a:rPr lang="ru-RU" sz="1900" b="1" kern="1200" dirty="0">
              <a:latin typeface="Arial Black" panose="020B0A04020102020204" pitchFamily="34" charset="0"/>
            </a:rPr>
            <a:t>Налоговые доходы</a:t>
          </a:r>
        </a:p>
      </dsp:txBody>
      <dsp:txXfrm>
        <a:off x="-33782" y="895897"/>
        <a:ext cx="8416304" cy="636025"/>
      </dsp:txXfrm>
    </dsp:sp>
    <dsp:sp modelId="{0CB16A5F-D337-4CD5-B63D-B6EDBFCFC6E4}">
      <dsp:nvSpPr>
        <dsp:cNvPr id="0" name=""/>
        <dsp:cNvSpPr/>
      </dsp:nvSpPr>
      <dsp:spPr>
        <a:xfrm>
          <a:off x="60898" y="1633914"/>
          <a:ext cx="2364632" cy="3149005"/>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ru-RU" sz="1600" b="0" kern="1200" dirty="0">
              <a:latin typeface="Arial" panose="020B0604020202020204" pitchFamily="34" charset="0"/>
              <a:cs typeface="Arial" panose="020B0604020202020204" pitchFamily="34" charset="0"/>
            </a:rPr>
            <a:t>все налоги, поступление которых предусмотрено налоговым законодательством </a:t>
          </a:r>
        </a:p>
        <a:p>
          <a:pPr lvl="0" algn="l" defTabSz="711200">
            <a:lnSpc>
              <a:spcPct val="90000"/>
            </a:lnSpc>
            <a:spcBef>
              <a:spcPct val="0"/>
            </a:spcBef>
            <a:spcAft>
              <a:spcPct val="35000"/>
            </a:spcAft>
          </a:pPr>
          <a:r>
            <a:rPr lang="ru-RU" sz="1600" b="0" kern="1200" dirty="0">
              <a:latin typeface="Arial" panose="020B0604020202020204" pitchFamily="34" charset="0"/>
              <a:cs typeface="Arial" panose="020B0604020202020204" pitchFamily="34" charset="0"/>
            </a:rPr>
            <a:t>Например:</a:t>
          </a:r>
        </a:p>
        <a:p>
          <a:pPr lvl="0" algn="l" defTabSz="711200">
            <a:lnSpc>
              <a:spcPct val="90000"/>
            </a:lnSpc>
            <a:spcBef>
              <a:spcPct val="0"/>
            </a:spcBef>
            <a:spcAft>
              <a:spcPct val="35000"/>
            </a:spcAft>
          </a:pPr>
          <a:r>
            <a:rPr lang="ru-RU" sz="1600" b="0" kern="1200" dirty="0">
              <a:latin typeface="Arial" panose="020B0604020202020204" pitchFamily="34" charset="0"/>
              <a:cs typeface="Arial" panose="020B0604020202020204" pitchFamily="34" charset="0"/>
            </a:rPr>
            <a:t>-налог на доходы физических лиц;</a:t>
          </a:r>
        </a:p>
        <a:p>
          <a:pPr lvl="0" algn="l" defTabSz="711200">
            <a:lnSpc>
              <a:spcPct val="90000"/>
            </a:lnSpc>
            <a:spcBef>
              <a:spcPct val="0"/>
            </a:spcBef>
            <a:spcAft>
              <a:spcPct val="35000"/>
            </a:spcAft>
          </a:pPr>
          <a:r>
            <a:rPr lang="ru-RU" sz="1600" b="0" kern="1200" dirty="0">
              <a:latin typeface="Arial" panose="020B0604020202020204" pitchFamily="34" charset="0"/>
              <a:cs typeface="Arial" panose="020B0604020202020204" pitchFamily="34" charset="0"/>
            </a:rPr>
            <a:t>- единый налог на вменённый доход;</a:t>
          </a:r>
        </a:p>
        <a:p>
          <a:pPr lvl="0" algn="l" defTabSz="711200">
            <a:lnSpc>
              <a:spcPct val="90000"/>
            </a:lnSpc>
            <a:spcBef>
              <a:spcPct val="0"/>
            </a:spcBef>
            <a:spcAft>
              <a:spcPct val="35000"/>
            </a:spcAft>
          </a:pPr>
          <a:r>
            <a:rPr lang="ru-RU" sz="1600" b="0" kern="1200" dirty="0">
              <a:latin typeface="Arial" panose="020B0604020202020204" pitchFamily="34" charset="0"/>
              <a:cs typeface="Arial" panose="020B0604020202020204" pitchFamily="34" charset="0"/>
            </a:rPr>
            <a:t>-земельный налог и пр.</a:t>
          </a:r>
          <a:endParaRPr lang="ru-RU" kern="1200" dirty="0"/>
        </a:p>
      </dsp:txBody>
      <dsp:txXfrm>
        <a:off x="60898" y="1633914"/>
        <a:ext cx="2364632" cy="3149005"/>
      </dsp:txXfrm>
    </dsp:sp>
    <dsp:sp modelId="{3E775962-4960-4C24-B07C-C31AC946F57A}">
      <dsp:nvSpPr>
        <dsp:cNvPr id="0" name=""/>
        <dsp:cNvSpPr/>
      </dsp:nvSpPr>
      <dsp:spPr>
        <a:xfrm>
          <a:off x="2497547" y="1021835"/>
          <a:ext cx="6280594" cy="1272049"/>
        </a:xfrm>
        <a:prstGeom prst="rightArrow">
          <a:avLst>
            <a:gd name="adj1" fmla="val 50000"/>
            <a:gd name="adj2" fmla="val 50000"/>
          </a:avLst>
        </a:prstGeom>
        <a:gradFill rotWithShape="0">
          <a:gsLst>
            <a:gs pos="100000">
              <a:srgbClr val="0070C0"/>
            </a:gs>
            <a:gs pos="100000">
              <a:srgbClr val="85C2FF"/>
            </a:gs>
            <a:gs pos="12000">
              <a:srgbClr val="C4D6EB"/>
            </a:gs>
            <a:gs pos="0">
              <a:srgbClr val="FFEBFA"/>
            </a:gs>
          </a:gsLst>
          <a:lin ang="5400000" scaled="0"/>
        </a:gra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01938" numCol="1" spcCol="1270" anchor="ctr" anchorCtr="0">
          <a:noAutofit/>
        </a:bodyPr>
        <a:lstStyle/>
        <a:p>
          <a:pPr lvl="0" algn="l" defTabSz="844550">
            <a:lnSpc>
              <a:spcPct val="90000"/>
            </a:lnSpc>
            <a:spcBef>
              <a:spcPct val="0"/>
            </a:spcBef>
            <a:spcAft>
              <a:spcPct val="35000"/>
            </a:spcAft>
          </a:pPr>
          <a:r>
            <a:rPr lang="ru-RU" sz="1900" b="1" kern="1200" dirty="0">
              <a:latin typeface="Arial Black" panose="020B0A04020102020204" pitchFamily="34" charset="0"/>
            </a:rPr>
            <a:t>Неналоговые доходы</a:t>
          </a:r>
        </a:p>
      </dsp:txBody>
      <dsp:txXfrm>
        <a:off x="2497547" y="1339847"/>
        <a:ext cx="5962582" cy="636025"/>
      </dsp:txXfrm>
    </dsp:sp>
    <dsp:sp modelId="{A5CF51DB-3767-4C0F-960B-705FA989A5D3}">
      <dsp:nvSpPr>
        <dsp:cNvPr id="0" name=""/>
        <dsp:cNvSpPr/>
      </dsp:nvSpPr>
      <dsp:spPr>
        <a:xfrm>
          <a:off x="2497532" y="2088243"/>
          <a:ext cx="3214483" cy="3575038"/>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ru-RU" sz="1600" kern="1200" dirty="0">
              <a:latin typeface="Arial" panose="020B0604020202020204" pitchFamily="34" charset="0"/>
              <a:cs typeface="Arial" panose="020B0604020202020204" pitchFamily="34" charset="0"/>
            </a:rPr>
            <a:t>платежи от использования и реализации  муниципального имущества, платежи за пользование природными ресурсами, доходы от предоставления различных видов услуг, а также иные платежи в виде штрафов, санкций за нарушение законодательства</a:t>
          </a:r>
        </a:p>
        <a:p>
          <a:pPr lvl="0" algn="l" defTabSz="711200">
            <a:lnSpc>
              <a:spcPct val="90000"/>
            </a:lnSpc>
            <a:spcBef>
              <a:spcPct val="0"/>
            </a:spcBef>
            <a:spcAft>
              <a:spcPct val="35000"/>
            </a:spcAft>
          </a:pPr>
          <a:r>
            <a:rPr lang="ru-RU" sz="1600" kern="1200" dirty="0">
              <a:latin typeface="Arial" panose="020B0604020202020204" pitchFamily="34" charset="0"/>
              <a:cs typeface="Arial" panose="020B0604020202020204" pitchFamily="34" charset="0"/>
            </a:rPr>
            <a:t>Например:</a:t>
          </a:r>
        </a:p>
        <a:p>
          <a:pPr lvl="0" algn="l" defTabSz="711200">
            <a:lnSpc>
              <a:spcPct val="90000"/>
            </a:lnSpc>
            <a:spcBef>
              <a:spcPct val="0"/>
            </a:spcBef>
            <a:spcAft>
              <a:spcPct val="35000"/>
            </a:spcAft>
          </a:pPr>
          <a:r>
            <a:rPr lang="ru-RU" sz="1600" kern="1200" dirty="0">
              <a:latin typeface="Arial" panose="020B0604020202020204" pitchFamily="34" charset="0"/>
              <a:cs typeface="Arial" panose="020B0604020202020204" pitchFamily="34" charset="0"/>
            </a:rPr>
            <a:t>-плата за негативное воздействие на окружающую среду;</a:t>
          </a:r>
        </a:p>
        <a:p>
          <a:pPr lvl="0" algn="l" defTabSz="711200">
            <a:lnSpc>
              <a:spcPct val="90000"/>
            </a:lnSpc>
            <a:spcBef>
              <a:spcPct val="0"/>
            </a:spcBef>
            <a:spcAft>
              <a:spcPct val="35000"/>
            </a:spcAft>
          </a:pPr>
          <a:r>
            <a:rPr lang="ru-RU" sz="1600" kern="1200" dirty="0">
              <a:latin typeface="Arial" panose="020B0604020202020204" pitchFamily="34" charset="0"/>
              <a:cs typeface="Arial" panose="020B0604020202020204" pitchFamily="34" charset="0"/>
            </a:rPr>
            <a:t>-штрафы</a:t>
          </a:r>
        </a:p>
        <a:p>
          <a:pPr lvl="0" algn="l" defTabSz="711200">
            <a:lnSpc>
              <a:spcPct val="90000"/>
            </a:lnSpc>
            <a:spcBef>
              <a:spcPct val="0"/>
            </a:spcBef>
            <a:spcAft>
              <a:spcPct val="35000"/>
            </a:spcAft>
          </a:pPr>
          <a:endParaRPr lang="ru-RU" sz="1600" kern="1200" dirty="0">
            <a:latin typeface="Arial" panose="020B0604020202020204" pitchFamily="34" charset="0"/>
            <a:cs typeface="Arial" panose="020B0604020202020204" pitchFamily="34" charset="0"/>
          </a:endParaRPr>
        </a:p>
      </dsp:txBody>
      <dsp:txXfrm>
        <a:off x="2497532" y="2088243"/>
        <a:ext cx="3214483" cy="3575038"/>
      </dsp:txXfrm>
    </dsp:sp>
    <dsp:sp modelId="{131CFDF6-D49C-4CF7-ACF7-7B0A6AAE73AD}">
      <dsp:nvSpPr>
        <dsp:cNvPr id="0" name=""/>
        <dsp:cNvSpPr/>
      </dsp:nvSpPr>
      <dsp:spPr>
        <a:xfrm>
          <a:off x="5739631" y="1489890"/>
          <a:ext cx="3045344" cy="1665774"/>
        </a:xfrm>
        <a:prstGeom prst="rightArrow">
          <a:avLst>
            <a:gd name="adj1" fmla="val 50000"/>
            <a:gd name="adj2" fmla="val 50000"/>
          </a:avLst>
        </a:prstGeom>
        <a:gradFill rotWithShape="0">
          <a:gsLst>
            <a:gs pos="100000">
              <a:srgbClr val="0070C0"/>
            </a:gs>
            <a:gs pos="100000">
              <a:srgbClr val="85C2FF"/>
            </a:gs>
            <a:gs pos="12000">
              <a:srgbClr val="C4D6EB"/>
            </a:gs>
            <a:gs pos="0">
              <a:srgbClr val="FFEBFA"/>
            </a:gs>
          </a:gsLst>
          <a:lin ang="5400000" scaled="0"/>
        </a:gra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201938" numCol="1" spcCol="1270" anchor="ctr" anchorCtr="0">
          <a:noAutofit/>
        </a:bodyPr>
        <a:lstStyle/>
        <a:p>
          <a:pPr lvl="0" algn="l" defTabSz="844550">
            <a:lnSpc>
              <a:spcPct val="90000"/>
            </a:lnSpc>
            <a:spcBef>
              <a:spcPct val="0"/>
            </a:spcBef>
            <a:spcAft>
              <a:spcPct val="35000"/>
            </a:spcAft>
          </a:pPr>
          <a:r>
            <a:rPr lang="ru-RU" sz="1900" b="1" kern="1200" dirty="0">
              <a:latin typeface="Arial Black" panose="020B0A04020102020204" pitchFamily="34" charset="0"/>
            </a:rPr>
            <a:t>Безвозмездные поступления</a:t>
          </a:r>
        </a:p>
      </dsp:txBody>
      <dsp:txXfrm>
        <a:off x="5739631" y="1906334"/>
        <a:ext cx="2628901" cy="832887"/>
      </dsp:txXfrm>
    </dsp:sp>
    <dsp:sp modelId="{5F03E9FC-EBB3-4980-99DE-F170BAD676EA}">
      <dsp:nvSpPr>
        <dsp:cNvPr id="0" name=""/>
        <dsp:cNvSpPr/>
      </dsp:nvSpPr>
      <dsp:spPr>
        <a:xfrm>
          <a:off x="5781987" y="2808313"/>
          <a:ext cx="2116141" cy="2722286"/>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ru-RU" sz="1600" kern="1200" dirty="0">
              <a:latin typeface="Arial" panose="020B0604020202020204" pitchFamily="34" charset="0"/>
              <a:cs typeface="Arial" panose="020B0604020202020204" pitchFamily="34" charset="0"/>
            </a:rPr>
            <a:t>средства, получаемые из других бюджетов, а также  от физических и юридических лиц, в том числе добровольные пожертвования</a:t>
          </a:r>
        </a:p>
        <a:p>
          <a:pPr lvl="0" algn="l" defTabSz="711200">
            <a:lnSpc>
              <a:spcPct val="90000"/>
            </a:lnSpc>
            <a:spcBef>
              <a:spcPct val="0"/>
            </a:spcBef>
            <a:spcAft>
              <a:spcPct val="35000"/>
            </a:spcAft>
          </a:pPr>
          <a:endParaRPr lang="ru-RU" sz="1600" kern="1200" dirty="0">
            <a:latin typeface="Arial" panose="020B0604020202020204" pitchFamily="34" charset="0"/>
            <a:cs typeface="Arial" panose="020B0604020202020204" pitchFamily="34" charset="0"/>
          </a:endParaRPr>
        </a:p>
      </dsp:txBody>
      <dsp:txXfrm>
        <a:off x="5781987" y="2808313"/>
        <a:ext cx="2116141" cy="27222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825F9-DDF6-4702-A673-ED7A9C37C2C7}">
      <dsp:nvSpPr>
        <dsp:cNvPr id="0" name=""/>
        <dsp:cNvSpPr/>
      </dsp:nvSpPr>
      <dsp:spPr>
        <a:xfrm rot="16200000">
          <a:off x="909144" y="-909144"/>
          <a:ext cx="2052228" cy="3870517"/>
        </a:xfrm>
        <a:prstGeom prst="round1Rect">
          <a:avLst/>
        </a:prstGeom>
        <a:solidFill>
          <a:schemeClr val="accent1">
            <a:lumMod val="20000"/>
            <a:lumOff val="80000"/>
            <a:alpha val="59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kumimoji="0" lang="ru-RU" altLang="ru-RU" sz="2400" b="1" i="0" u="none" strike="noStrike" kern="1200" cap="none" normalizeH="0" baseline="0" dirty="0">
              <a:ln>
                <a:noFill/>
              </a:ln>
              <a:solidFill>
                <a:schemeClr val="tx2"/>
              </a:solidFill>
              <a:effectLst/>
              <a:latin typeface="Arial Black" panose="020B0A04020102020204" pitchFamily="34" charset="0"/>
              <a:cs typeface="Arial" panose="020B0604020202020204" pitchFamily="34" charset="0"/>
            </a:rPr>
            <a:t>По расходным полномочиям</a:t>
          </a:r>
          <a:endParaRPr lang="ru-RU" sz="2400" kern="1200" dirty="0">
            <a:solidFill>
              <a:schemeClr val="tx2"/>
            </a:solidFill>
            <a:latin typeface="Arial Black" panose="020B0A04020102020204" pitchFamily="34" charset="0"/>
            <a:cs typeface="Arial" panose="020B0604020202020204" pitchFamily="34" charset="0"/>
          </a:endParaRPr>
        </a:p>
      </dsp:txBody>
      <dsp:txXfrm rot="5400000">
        <a:off x="0" y="0"/>
        <a:ext cx="3870517" cy="1539171"/>
      </dsp:txXfrm>
    </dsp:sp>
    <dsp:sp modelId="{A28F8215-D606-4A2C-8B33-5D94B82A126F}">
      <dsp:nvSpPr>
        <dsp:cNvPr id="0" name=""/>
        <dsp:cNvSpPr/>
      </dsp:nvSpPr>
      <dsp:spPr>
        <a:xfrm>
          <a:off x="3870517" y="0"/>
          <a:ext cx="3870517" cy="2052228"/>
        </a:xfrm>
        <a:prstGeom prst="round1Rect">
          <a:avLst/>
        </a:prstGeom>
        <a:solidFill>
          <a:schemeClr val="accent1">
            <a:lumMod val="20000"/>
            <a:lumOff val="80000"/>
            <a:alpha val="59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kumimoji="0" lang="ru-RU" altLang="ru-RU" sz="2400" b="1" i="0" u="none" strike="noStrike" kern="1200" cap="none" normalizeH="0" baseline="0" dirty="0">
              <a:ln>
                <a:noFill/>
              </a:ln>
              <a:solidFill>
                <a:schemeClr val="tx2"/>
              </a:solidFill>
              <a:effectLst/>
              <a:latin typeface="Arial Black" panose="020B0A04020102020204" pitchFamily="34" charset="0"/>
              <a:cs typeface="Arial" panose="020B0604020202020204" pitchFamily="34" charset="0"/>
            </a:rPr>
            <a:t>По муниципальным программам</a:t>
          </a:r>
          <a:endParaRPr lang="ru-RU" sz="2400" kern="1200" dirty="0">
            <a:solidFill>
              <a:schemeClr val="tx2"/>
            </a:solidFill>
            <a:latin typeface="Arial Black" panose="020B0A04020102020204" pitchFamily="34" charset="0"/>
            <a:cs typeface="Arial" panose="020B0604020202020204" pitchFamily="34" charset="0"/>
          </a:endParaRPr>
        </a:p>
      </dsp:txBody>
      <dsp:txXfrm>
        <a:off x="3870517" y="0"/>
        <a:ext cx="3870517" cy="1539171"/>
      </dsp:txXfrm>
    </dsp:sp>
    <dsp:sp modelId="{CFCB272B-1F91-458F-B885-729CB967AA3C}">
      <dsp:nvSpPr>
        <dsp:cNvPr id="0" name=""/>
        <dsp:cNvSpPr/>
      </dsp:nvSpPr>
      <dsp:spPr>
        <a:xfrm rot="10800000">
          <a:off x="0" y="2016231"/>
          <a:ext cx="3870517" cy="2052228"/>
        </a:xfrm>
        <a:prstGeom prst="round1Rect">
          <a:avLst/>
        </a:prstGeom>
        <a:solidFill>
          <a:schemeClr val="accent1">
            <a:lumMod val="20000"/>
            <a:lumOff val="80000"/>
            <a:alpha val="59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kumimoji="0" lang="ru-RU" altLang="ru-RU" sz="2400" b="1" i="0" u="none" strike="noStrike" kern="1200" cap="none" normalizeH="0" baseline="0" dirty="0">
              <a:ln>
                <a:noFill/>
              </a:ln>
              <a:solidFill>
                <a:schemeClr val="tx2"/>
              </a:solidFill>
              <a:effectLst/>
              <a:latin typeface="Arial Black" panose="020B0A04020102020204" pitchFamily="34" charset="0"/>
              <a:cs typeface="Arial" panose="020B0604020202020204" pitchFamily="34" charset="0"/>
            </a:rPr>
            <a:t>По функциям ОМС</a:t>
          </a:r>
          <a:endParaRPr lang="ru-RU" sz="2400" kern="1200" dirty="0">
            <a:solidFill>
              <a:schemeClr val="tx2"/>
            </a:solidFill>
            <a:latin typeface="Arial Black" panose="020B0A04020102020204" pitchFamily="34" charset="0"/>
            <a:cs typeface="Arial" panose="020B0604020202020204" pitchFamily="34" charset="0"/>
          </a:endParaRPr>
        </a:p>
      </dsp:txBody>
      <dsp:txXfrm rot="10800000">
        <a:off x="0" y="2529288"/>
        <a:ext cx="3870517" cy="1539171"/>
      </dsp:txXfrm>
    </dsp:sp>
    <dsp:sp modelId="{F674C56C-CD20-4D1D-BE2A-7DFB30E6A775}">
      <dsp:nvSpPr>
        <dsp:cNvPr id="0" name=""/>
        <dsp:cNvSpPr/>
      </dsp:nvSpPr>
      <dsp:spPr>
        <a:xfrm rot="5400000">
          <a:off x="4779662" y="1107087"/>
          <a:ext cx="2052228" cy="3870517"/>
        </a:xfrm>
        <a:prstGeom prst="round1Rect">
          <a:avLst/>
        </a:prstGeom>
        <a:solidFill>
          <a:schemeClr val="accent1">
            <a:lumMod val="20000"/>
            <a:lumOff val="80000"/>
            <a:alpha val="59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kumimoji="0" lang="ru-RU" altLang="ru-RU" sz="2400" b="1" i="0" u="none" strike="noStrike" kern="1200" cap="none" normalizeH="0" baseline="0" dirty="0">
              <a:ln>
                <a:noFill/>
              </a:ln>
              <a:solidFill>
                <a:schemeClr val="tx2"/>
              </a:solidFill>
              <a:effectLst/>
              <a:latin typeface="Arial Black" panose="020B0A04020102020204" pitchFamily="34" charset="0"/>
              <a:cs typeface="Arial" panose="020B0604020202020204" pitchFamily="34" charset="0"/>
            </a:rPr>
            <a:t>По ведомствам</a:t>
          </a:r>
          <a:endParaRPr lang="ru-RU" sz="2400" kern="1200" dirty="0">
            <a:solidFill>
              <a:schemeClr val="tx2"/>
            </a:solidFill>
            <a:latin typeface="Arial Black" panose="020B0A04020102020204" pitchFamily="34" charset="0"/>
            <a:cs typeface="Arial" panose="020B0604020202020204" pitchFamily="34" charset="0"/>
          </a:endParaRPr>
        </a:p>
      </dsp:txBody>
      <dsp:txXfrm rot="-5400000">
        <a:off x="3870517" y="2529288"/>
        <a:ext cx="3870517" cy="1539171"/>
      </dsp:txXfrm>
    </dsp:sp>
    <dsp:sp modelId="{94F2BCA7-D621-4890-A15F-7C77580F1986}">
      <dsp:nvSpPr>
        <dsp:cNvPr id="0" name=""/>
        <dsp:cNvSpPr/>
      </dsp:nvSpPr>
      <dsp:spPr>
        <a:xfrm>
          <a:off x="1689357" y="1359190"/>
          <a:ext cx="4362320" cy="1386074"/>
        </a:xfrm>
        <a:prstGeom prst="roundRect">
          <a:avLst/>
        </a:prstGeom>
        <a:solidFill>
          <a:schemeClr val="bg1">
            <a:lumMod val="95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kumimoji="0" lang="ru-RU" altLang="ru-RU" sz="2400" b="1" i="0" u="none" strike="noStrike" kern="1200" cap="none" normalizeH="0" baseline="0" dirty="0">
              <a:ln>
                <a:noFill/>
              </a:ln>
              <a:solidFill>
                <a:srgbClr val="FF0000"/>
              </a:solidFill>
              <a:effectLst/>
              <a:latin typeface="Arial Black" panose="020B0A04020102020204" pitchFamily="34" charset="0"/>
              <a:cs typeface="Arial" panose="020B0604020202020204" pitchFamily="34" charset="0"/>
            </a:rPr>
            <a:t>Расходы бюджета</a:t>
          </a:r>
          <a:endParaRPr lang="ru-RU" sz="2400" kern="1200" dirty="0">
            <a:solidFill>
              <a:srgbClr val="FF0000"/>
            </a:solidFill>
            <a:latin typeface="Arial Black" panose="020B0A04020102020204" pitchFamily="34" charset="0"/>
            <a:cs typeface="Arial" panose="020B0604020202020204" pitchFamily="34" charset="0"/>
          </a:endParaRPr>
        </a:p>
      </dsp:txBody>
      <dsp:txXfrm>
        <a:off x="1757020" y="1426853"/>
        <a:ext cx="4226994" cy="12507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72E44C-8498-48F8-9652-E5DD6AC5818D}">
      <dsp:nvSpPr>
        <dsp:cNvPr id="0" name=""/>
        <dsp:cNvSpPr/>
      </dsp:nvSpPr>
      <dsp:spPr>
        <a:xfrm>
          <a:off x="2948708" y="1175684"/>
          <a:ext cx="2754882" cy="2334926"/>
        </a:xfrm>
        <a:prstGeom prst="ellipse">
          <a:avLst/>
        </a:prstGeom>
        <a:solidFill>
          <a:srgbClr val="E7D5E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i="0" kern="1200" dirty="0">
              <a:solidFill>
                <a:srgbClr val="7030A0"/>
              </a:solidFill>
              <a:latin typeface="Times New Roman" pitchFamily="18" charset="0"/>
              <a:cs typeface="Times New Roman" pitchFamily="18" charset="0"/>
            </a:rPr>
            <a:t>Расходы бюджета – это выплачиваемые из бюджета денежные средства, за исключением средств, являющихся источниками финансирования дефицита бюджета</a:t>
          </a:r>
        </a:p>
      </dsp:txBody>
      <dsp:txXfrm>
        <a:off x="3352151" y="1517626"/>
        <a:ext cx="1947996" cy="1651042"/>
      </dsp:txXfrm>
    </dsp:sp>
    <dsp:sp modelId="{4731EA70-1FA8-49F5-A6BF-4AE9CB97C303}">
      <dsp:nvSpPr>
        <dsp:cNvPr id="0" name=""/>
        <dsp:cNvSpPr/>
      </dsp:nvSpPr>
      <dsp:spPr>
        <a:xfrm rot="17460337">
          <a:off x="4720544" y="853689"/>
          <a:ext cx="185361" cy="441908"/>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4738381" y="968027"/>
        <a:ext cx="129753" cy="265144"/>
      </dsp:txXfrm>
    </dsp:sp>
    <dsp:sp modelId="{E2EC1D87-F728-458A-8AB1-7A3D78F9D25E}">
      <dsp:nvSpPr>
        <dsp:cNvPr id="0" name=""/>
        <dsp:cNvSpPr/>
      </dsp:nvSpPr>
      <dsp:spPr>
        <a:xfrm>
          <a:off x="4586977" y="142866"/>
          <a:ext cx="866458" cy="78545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4713867" y="257894"/>
        <a:ext cx="612678" cy="555402"/>
      </dsp:txXfrm>
    </dsp:sp>
    <dsp:sp modelId="{3AB02449-4EBC-4302-B256-364ED94D6C2F}">
      <dsp:nvSpPr>
        <dsp:cNvPr id="0" name=""/>
        <dsp:cNvSpPr/>
      </dsp:nvSpPr>
      <dsp:spPr>
        <a:xfrm rot="19104442">
          <a:off x="5323530" y="1125900"/>
          <a:ext cx="250123" cy="441908"/>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5332989" y="1239188"/>
        <a:ext cx="175086" cy="265144"/>
      </dsp:txXfrm>
    </dsp:sp>
    <dsp:sp modelId="{790C8D0D-7FCC-415C-91A5-F97C81F47FA6}">
      <dsp:nvSpPr>
        <dsp:cNvPr id="0" name=""/>
        <dsp:cNvSpPr/>
      </dsp:nvSpPr>
      <dsp:spPr>
        <a:xfrm>
          <a:off x="5515671" y="428628"/>
          <a:ext cx="909811" cy="909811"/>
        </a:xfrm>
        <a:prstGeom prst="ellipse">
          <a:avLst/>
        </a:prstGeom>
        <a:solidFill>
          <a:schemeClr val="accent3">
            <a:lumMod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5648910" y="561867"/>
        <a:ext cx="643333" cy="643333"/>
      </dsp:txXfrm>
    </dsp:sp>
    <dsp:sp modelId="{A0E222DD-64BD-4A89-BBB9-2B80D8318D4A}">
      <dsp:nvSpPr>
        <dsp:cNvPr id="0" name=""/>
        <dsp:cNvSpPr/>
      </dsp:nvSpPr>
      <dsp:spPr>
        <a:xfrm rot="1007379">
          <a:off x="5645652" y="2577334"/>
          <a:ext cx="249199" cy="441908"/>
        </a:xfrm>
        <a:prstGeom prst="rightArrow">
          <a:avLst>
            <a:gd name="adj1" fmla="val 60000"/>
            <a:gd name="adj2" fmla="val 5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5647245" y="2654918"/>
        <a:ext cx="174439" cy="265144"/>
      </dsp:txXfrm>
    </dsp:sp>
    <dsp:sp modelId="{73BC26A8-8D0F-45E6-9E3B-37EADD227262}">
      <dsp:nvSpPr>
        <dsp:cNvPr id="0" name=""/>
        <dsp:cNvSpPr/>
      </dsp:nvSpPr>
      <dsp:spPr>
        <a:xfrm>
          <a:off x="5944302" y="2500329"/>
          <a:ext cx="955583" cy="950416"/>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6084244" y="2639514"/>
        <a:ext cx="675699" cy="672046"/>
      </dsp:txXfrm>
    </dsp:sp>
    <dsp:sp modelId="{06F93DE9-E67A-4CE1-BC6B-5C458B1137B0}">
      <dsp:nvSpPr>
        <dsp:cNvPr id="0" name=""/>
        <dsp:cNvSpPr/>
      </dsp:nvSpPr>
      <dsp:spPr>
        <a:xfrm rot="20738101">
          <a:off x="5711063" y="1745525"/>
          <a:ext cx="171684" cy="441908"/>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5711868" y="1840296"/>
        <a:ext cx="120179" cy="265144"/>
      </dsp:txXfrm>
    </dsp:sp>
    <dsp:sp modelId="{D8B200F5-4D07-49B2-A587-C2FE6CEC49F8}">
      <dsp:nvSpPr>
        <dsp:cNvPr id="0" name=""/>
        <dsp:cNvSpPr/>
      </dsp:nvSpPr>
      <dsp:spPr>
        <a:xfrm>
          <a:off x="5944292" y="1357323"/>
          <a:ext cx="909811" cy="909811"/>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6077531" y="1490562"/>
        <a:ext cx="643333" cy="643333"/>
      </dsp:txXfrm>
    </dsp:sp>
    <dsp:sp modelId="{E7EAB10C-E176-4610-B2C6-BE8F83AD0F9B}">
      <dsp:nvSpPr>
        <dsp:cNvPr id="0" name=""/>
        <dsp:cNvSpPr/>
      </dsp:nvSpPr>
      <dsp:spPr>
        <a:xfrm rot="4512078">
          <a:off x="4580577" y="3416117"/>
          <a:ext cx="174821" cy="441908"/>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4600102" y="3479146"/>
        <a:ext cx="122375" cy="265144"/>
      </dsp:txXfrm>
    </dsp:sp>
    <dsp:sp modelId="{FFE63D16-C443-42C8-BB30-4CA61876A647}">
      <dsp:nvSpPr>
        <dsp:cNvPr id="0" name=""/>
        <dsp:cNvSpPr/>
      </dsp:nvSpPr>
      <dsp:spPr>
        <a:xfrm>
          <a:off x="4372665" y="3786220"/>
          <a:ext cx="909811" cy="909811"/>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4505904" y="3919459"/>
        <a:ext cx="643333" cy="643333"/>
      </dsp:txXfrm>
    </dsp:sp>
    <dsp:sp modelId="{FA950D33-9BD9-4D37-A533-789F5554AFB5}">
      <dsp:nvSpPr>
        <dsp:cNvPr id="0" name=""/>
        <dsp:cNvSpPr/>
      </dsp:nvSpPr>
      <dsp:spPr>
        <a:xfrm rot="2746513">
          <a:off x="5227509" y="3140519"/>
          <a:ext cx="179553" cy="441908"/>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a:off x="5235657" y="3209601"/>
        <a:ext cx="125687" cy="265144"/>
      </dsp:txXfrm>
    </dsp:sp>
    <dsp:sp modelId="{EB1C3899-7B42-47CD-912B-DD035472498D}">
      <dsp:nvSpPr>
        <dsp:cNvPr id="0" name=""/>
        <dsp:cNvSpPr/>
      </dsp:nvSpPr>
      <dsp:spPr>
        <a:xfrm>
          <a:off x="5301355" y="3357586"/>
          <a:ext cx="909811" cy="90981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l" defTabSz="755650">
            <a:lnSpc>
              <a:spcPct val="90000"/>
            </a:lnSpc>
            <a:spcBef>
              <a:spcPct val="0"/>
            </a:spcBef>
            <a:spcAft>
              <a:spcPct val="35000"/>
            </a:spcAft>
          </a:pPr>
          <a:endParaRPr lang="ru-RU" sz="1700" kern="1200" dirty="0"/>
        </a:p>
        <a:p>
          <a:pPr marL="114300" lvl="1" indent="-114300" algn="l" defTabSz="577850">
            <a:lnSpc>
              <a:spcPct val="90000"/>
            </a:lnSpc>
            <a:spcBef>
              <a:spcPct val="0"/>
            </a:spcBef>
            <a:spcAft>
              <a:spcPct val="15000"/>
            </a:spcAft>
            <a:buChar char="••"/>
          </a:pPr>
          <a:endParaRPr lang="ru-RU" sz="1300" kern="1200" dirty="0"/>
        </a:p>
      </dsp:txBody>
      <dsp:txXfrm>
        <a:off x="5434594" y="3490825"/>
        <a:ext cx="643333" cy="643333"/>
      </dsp:txXfrm>
    </dsp:sp>
    <dsp:sp modelId="{2F5553CB-2478-4421-B002-5FA728364A78}">
      <dsp:nvSpPr>
        <dsp:cNvPr id="0" name=""/>
        <dsp:cNvSpPr/>
      </dsp:nvSpPr>
      <dsp:spPr>
        <a:xfrm rot="6283337">
          <a:off x="3865300" y="3416185"/>
          <a:ext cx="241676" cy="441908"/>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rot="10800000">
        <a:off x="3910764" y="3469506"/>
        <a:ext cx="169173" cy="265144"/>
      </dsp:txXfrm>
    </dsp:sp>
    <dsp:sp modelId="{FED909B6-8F19-4D98-AAC2-EBEEF4830C2B}">
      <dsp:nvSpPr>
        <dsp:cNvPr id="0" name=""/>
        <dsp:cNvSpPr/>
      </dsp:nvSpPr>
      <dsp:spPr>
        <a:xfrm>
          <a:off x="3372533" y="3786204"/>
          <a:ext cx="909811" cy="909811"/>
        </a:xfrm>
        <a:prstGeom prst="ellipse">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3505772" y="3919443"/>
        <a:ext cx="643333" cy="643333"/>
      </dsp:txXfrm>
    </dsp:sp>
    <dsp:sp modelId="{A0B7EB92-DF16-476D-BB87-6C0D26E26F61}">
      <dsp:nvSpPr>
        <dsp:cNvPr id="0" name=""/>
        <dsp:cNvSpPr/>
      </dsp:nvSpPr>
      <dsp:spPr>
        <a:xfrm rot="15535099">
          <a:off x="4020752" y="864430"/>
          <a:ext cx="118103" cy="441908"/>
        </a:xfrm>
        <a:prstGeom prst="rightArrow">
          <a:avLst>
            <a:gd name="adj1" fmla="val 60000"/>
            <a:gd name="adj2" fmla="val 50000"/>
          </a:avLst>
        </a:prstGeom>
        <a:solidFill>
          <a:srgbClr val="0070C0"/>
        </a:soli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solidFill>
              <a:srgbClr val="00B0F0"/>
            </a:solidFill>
          </a:endParaRPr>
        </a:p>
      </dsp:txBody>
      <dsp:txXfrm rot="10800000">
        <a:off x="4041873" y="970197"/>
        <a:ext cx="82672" cy="265144"/>
      </dsp:txXfrm>
    </dsp:sp>
    <dsp:sp modelId="{69EA0517-EDCB-4CEB-899F-D56DCF7B4404}">
      <dsp:nvSpPr>
        <dsp:cNvPr id="0" name=""/>
        <dsp:cNvSpPr/>
      </dsp:nvSpPr>
      <dsp:spPr>
        <a:xfrm>
          <a:off x="3515403" y="71434"/>
          <a:ext cx="909811" cy="909811"/>
        </a:xfrm>
        <a:prstGeom prst="ellipse">
          <a:avLst/>
        </a:prstGeom>
        <a:solidFill>
          <a:srgbClr val="0070C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3648642" y="204673"/>
        <a:ext cx="643333" cy="643333"/>
      </dsp:txXfrm>
    </dsp:sp>
    <dsp:sp modelId="{F6C78620-3ECE-4B34-9A73-1D7C770EA3FB}">
      <dsp:nvSpPr>
        <dsp:cNvPr id="0" name=""/>
        <dsp:cNvSpPr/>
      </dsp:nvSpPr>
      <dsp:spPr>
        <a:xfrm rot="8299426">
          <a:off x="3140606" y="3088928"/>
          <a:ext cx="199192" cy="441908"/>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rot="10800000">
        <a:off x="3192802" y="3157443"/>
        <a:ext cx="139434" cy="265144"/>
      </dsp:txXfrm>
    </dsp:sp>
    <dsp:sp modelId="{1E3E2163-F1EA-4E3B-9876-7601B98655DD}">
      <dsp:nvSpPr>
        <dsp:cNvPr id="0" name=""/>
        <dsp:cNvSpPr/>
      </dsp:nvSpPr>
      <dsp:spPr>
        <a:xfrm>
          <a:off x="2300952" y="3286152"/>
          <a:ext cx="909811" cy="909811"/>
        </a:xfrm>
        <a:prstGeom prst="ellipse">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2434191" y="3419391"/>
        <a:ext cx="643333" cy="643333"/>
      </dsp:txXfrm>
    </dsp:sp>
    <dsp:sp modelId="{7A035AEB-3A20-4DC3-9A60-032AB2743B03}">
      <dsp:nvSpPr>
        <dsp:cNvPr id="0" name=""/>
        <dsp:cNvSpPr/>
      </dsp:nvSpPr>
      <dsp:spPr>
        <a:xfrm rot="12068301">
          <a:off x="2880678" y="1590781"/>
          <a:ext cx="142049" cy="441908"/>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rot="10800000">
        <a:off x="2921859" y="1686847"/>
        <a:ext cx="99434" cy="265144"/>
      </dsp:txXfrm>
    </dsp:sp>
    <dsp:sp modelId="{83F11675-07D9-406F-853D-13FD28BBB805}">
      <dsp:nvSpPr>
        <dsp:cNvPr id="0" name=""/>
        <dsp:cNvSpPr/>
      </dsp:nvSpPr>
      <dsp:spPr>
        <a:xfrm>
          <a:off x="1943759" y="1143005"/>
          <a:ext cx="909811" cy="909811"/>
        </a:xfrm>
        <a:prstGeom prst="ellipse">
          <a:avLst/>
        </a:prstGeom>
        <a:blipFill rotWithShape="0">
          <a:blip xmlns:r="http://schemas.openxmlformats.org/officeDocument/2006/relationships" r:embed="rId6"/>
          <a:stretch>
            <a:fillRect/>
          </a:stretch>
        </a:blip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2076998" y="1276244"/>
        <a:ext cx="643333" cy="643333"/>
      </dsp:txXfrm>
    </dsp:sp>
    <dsp:sp modelId="{DF27FC25-052B-426A-9E06-117E992234F6}">
      <dsp:nvSpPr>
        <dsp:cNvPr id="0" name=""/>
        <dsp:cNvSpPr/>
      </dsp:nvSpPr>
      <dsp:spPr>
        <a:xfrm rot="13877093">
          <a:off x="3346765" y="1019808"/>
          <a:ext cx="191459" cy="441908"/>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rot="10800000">
        <a:off x="3393446" y="1130598"/>
        <a:ext cx="134021" cy="265144"/>
      </dsp:txXfrm>
    </dsp:sp>
    <dsp:sp modelId="{EDA34655-9131-4731-957F-5382F53A0660}">
      <dsp:nvSpPr>
        <dsp:cNvPr id="0" name=""/>
        <dsp:cNvSpPr/>
      </dsp:nvSpPr>
      <dsp:spPr>
        <a:xfrm>
          <a:off x="2586710" y="285748"/>
          <a:ext cx="909811" cy="90981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dsp:txBody>
      <dsp:txXfrm>
        <a:off x="2719949" y="418987"/>
        <a:ext cx="643333" cy="643333"/>
      </dsp:txXfrm>
    </dsp:sp>
    <dsp:sp modelId="{553B84E4-4A31-43DB-B3BF-8E8EF2B79F2D}">
      <dsp:nvSpPr>
        <dsp:cNvPr id="0" name=""/>
        <dsp:cNvSpPr/>
      </dsp:nvSpPr>
      <dsp:spPr>
        <a:xfrm rot="10243667">
          <a:off x="2824858" y="2358640"/>
          <a:ext cx="105986" cy="441908"/>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ru-RU" sz="1700" kern="1200" dirty="0"/>
        </a:p>
      </dsp:txBody>
      <dsp:txXfrm rot="10800000">
        <a:off x="2856446" y="2444460"/>
        <a:ext cx="74190" cy="265144"/>
      </dsp:txXfrm>
    </dsp:sp>
    <dsp:sp modelId="{E0AC84DD-2093-416F-85DE-E547FE520660}">
      <dsp:nvSpPr>
        <dsp:cNvPr id="0" name=""/>
        <dsp:cNvSpPr/>
      </dsp:nvSpPr>
      <dsp:spPr>
        <a:xfrm>
          <a:off x="1872342" y="2214579"/>
          <a:ext cx="909811" cy="909811"/>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kern="1200" dirty="0"/>
        </a:p>
        <a:p>
          <a:pPr lvl="0" algn="ctr" defTabSz="755650">
            <a:lnSpc>
              <a:spcPct val="90000"/>
            </a:lnSpc>
            <a:spcBef>
              <a:spcPct val="0"/>
            </a:spcBef>
            <a:spcAft>
              <a:spcPct val="35000"/>
            </a:spcAft>
          </a:pPr>
          <a:endParaRPr lang="ru-RU" sz="1700" kern="1200" dirty="0"/>
        </a:p>
      </dsp:txBody>
      <dsp:txXfrm>
        <a:off x="2005581" y="2347818"/>
        <a:ext cx="643333" cy="6433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2BDD5-73EC-4B1A-AFB8-EE5CE0B052C9}">
      <dsp:nvSpPr>
        <dsp:cNvPr id="0" name=""/>
        <dsp:cNvSpPr/>
      </dsp:nvSpPr>
      <dsp:spPr>
        <a:xfrm>
          <a:off x="-2833470" y="-436709"/>
          <a:ext cx="3381034" cy="3381034"/>
        </a:xfrm>
        <a:prstGeom prst="blockArc">
          <a:avLst>
            <a:gd name="adj1" fmla="val 18900000"/>
            <a:gd name="adj2" fmla="val 2700000"/>
            <a:gd name="adj3" fmla="val 639"/>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A9DF11-683F-4552-B4DB-A12801D6C764}">
      <dsp:nvSpPr>
        <dsp:cNvPr id="0" name=""/>
        <dsp:cNvSpPr/>
      </dsp:nvSpPr>
      <dsp:spPr>
        <a:xfrm>
          <a:off x="287360" y="116738"/>
          <a:ext cx="3464188" cy="537865"/>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6206" tIns="27940" rIns="27940" bIns="27940" numCol="1" spcCol="1270" anchor="ctr" anchorCtr="0">
          <a:noAutofit/>
        </a:bodyPr>
        <a:lstStyle/>
        <a:p>
          <a:pPr lvl="0" algn="l" defTabSz="488950">
            <a:lnSpc>
              <a:spcPct val="90000"/>
            </a:lnSpc>
            <a:spcBef>
              <a:spcPct val="0"/>
            </a:spcBef>
            <a:spcAft>
              <a:spcPct val="35000"/>
            </a:spcAft>
          </a:pPr>
          <a:r>
            <a:rPr lang="ru-RU" sz="1100" b="1" kern="1200"/>
            <a:t>Отчисления</a:t>
          </a:r>
          <a:r>
            <a:rPr lang="ru-RU" sz="1100" kern="1200"/>
            <a:t> от налоговых доходов по единым и дополнительным (дифференцированным) нормативам</a:t>
          </a:r>
          <a:endParaRPr lang="ru-RU" sz="1100" kern="1200" dirty="0"/>
        </a:p>
      </dsp:txBody>
      <dsp:txXfrm>
        <a:off x="287360" y="116738"/>
        <a:ext cx="3464188" cy="537865"/>
      </dsp:txXfrm>
    </dsp:sp>
    <dsp:sp modelId="{28B23194-14A3-4D4A-BCAC-FA42FF5CC5DC}">
      <dsp:nvSpPr>
        <dsp:cNvPr id="0" name=""/>
        <dsp:cNvSpPr/>
      </dsp:nvSpPr>
      <dsp:spPr>
        <a:xfrm>
          <a:off x="46253" y="144564"/>
          <a:ext cx="482214" cy="482214"/>
        </a:xfrm>
        <a:prstGeom prst="ellipse">
          <a:avLst/>
        </a:prstGeom>
        <a:solidFill>
          <a:schemeClr val="accent3">
            <a:lumMod val="40000"/>
            <a:lumOff val="60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AE6D63-87A6-4833-831C-333F7C8C0273}">
      <dsp:nvSpPr>
        <dsp:cNvPr id="0" name=""/>
        <dsp:cNvSpPr/>
      </dsp:nvSpPr>
      <dsp:spPr>
        <a:xfrm>
          <a:off x="508532" y="771542"/>
          <a:ext cx="3243016" cy="385771"/>
        </a:xfrm>
        <a:prstGeom prst="rect">
          <a:avLst/>
        </a:prstGeom>
        <a:solidFill>
          <a:schemeClr val="accent3">
            <a:hueOff val="3750088"/>
            <a:satOff val="-5627"/>
            <a:lumOff val="-91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6206" tIns="27940" rIns="27940" bIns="279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100" b="1" kern="1200"/>
            <a:t>ДОТАЦИЯ</a:t>
          </a:r>
          <a:endParaRPr lang="ru-RU" sz="1100" b="1" kern="1200" dirty="0"/>
        </a:p>
      </dsp:txBody>
      <dsp:txXfrm>
        <a:off x="508532" y="771542"/>
        <a:ext cx="3243016" cy="385771"/>
      </dsp:txXfrm>
    </dsp:sp>
    <dsp:sp modelId="{29ADD16A-51AD-4DFE-8F1E-2476957E443D}">
      <dsp:nvSpPr>
        <dsp:cNvPr id="0" name=""/>
        <dsp:cNvSpPr/>
      </dsp:nvSpPr>
      <dsp:spPr>
        <a:xfrm>
          <a:off x="244408" y="708710"/>
          <a:ext cx="482214" cy="482214"/>
        </a:xfrm>
        <a:prstGeom prst="ellipse">
          <a:avLst/>
        </a:prstGeom>
        <a:solidFill>
          <a:schemeClr val="accent3">
            <a:lumMod val="40000"/>
            <a:lumOff val="60000"/>
          </a:schemeClr>
        </a:solidFill>
        <a:ln w="25400" cap="flat" cmpd="sng" algn="ctr">
          <a:solidFill>
            <a:schemeClr val="accent3">
              <a:hueOff val="3750088"/>
              <a:satOff val="-5627"/>
              <a:lumOff val="-915"/>
              <a:alphaOff val="0"/>
            </a:schemeClr>
          </a:solidFill>
          <a:prstDash val="solid"/>
        </a:ln>
        <a:effectLst/>
      </dsp:spPr>
      <dsp:style>
        <a:lnRef idx="2">
          <a:scrgbClr r="0" g="0" b="0"/>
        </a:lnRef>
        <a:fillRef idx="1">
          <a:scrgbClr r="0" g="0" b="0"/>
        </a:fillRef>
        <a:effectRef idx="0">
          <a:scrgbClr r="0" g="0" b="0"/>
        </a:effectRef>
        <a:fontRef idx="minor"/>
      </dsp:style>
    </dsp:sp>
    <dsp:sp modelId="{CE7D06CB-8805-4CCB-8126-987B0EB18D70}">
      <dsp:nvSpPr>
        <dsp:cNvPr id="0" name=""/>
        <dsp:cNvSpPr/>
      </dsp:nvSpPr>
      <dsp:spPr>
        <a:xfrm>
          <a:off x="508532" y="1350300"/>
          <a:ext cx="3243016" cy="385771"/>
        </a:xfrm>
        <a:prstGeom prst="rect">
          <a:avLst/>
        </a:prstGeom>
        <a:solidFill>
          <a:schemeClr val="accent3">
            <a:hueOff val="7500176"/>
            <a:satOff val="-11253"/>
            <a:lumOff val="-183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6206" tIns="27940" rIns="27940" bIns="27940" numCol="1" spcCol="1270" anchor="ctr" anchorCtr="0">
          <a:noAutofit/>
        </a:bodyPr>
        <a:lstStyle/>
        <a:p>
          <a:pPr lvl="0" algn="l" defTabSz="488950">
            <a:lnSpc>
              <a:spcPct val="90000"/>
            </a:lnSpc>
            <a:spcBef>
              <a:spcPct val="0"/>
            </a:spcBef>
            <a:spcAft>
              <a:spcPct val="35000"/>
            </a:spcAft>
          </a:pPr>
          <a:r>
            <a:rPr lang="ru-RU" sz="1100" b="1" kern="1200"/>
            <a:t>СУБСИДИЯ</a:t>
          </a:r>
          <a:endParaRPr lang="ru-RU" sz="1100" b="1" kern="1200" dirty="0"/>
        </a:p>
      </dsp:txBody>
      <dsp:txXfrm>
        <a:off x="508532" y="1350300"/>
        <a:ext cx="3243016" cy="385771"/>
      </dsp:txXfrm>
    </dsp:sp>
    <dsp:sp modelId="{920D47C1-599C-4C57-8235-EAECCCB83C46}">
      <dsp:nvSpPr>
        <dsp:cNvPr id="0" name=""/>
        <dsp:cNvSpPr/>
      </dsp:nvSpPr>
      <dsp:spPr>
        <a:xfrm>
          <a:off x="267424" y="1302079"/>
          <a:ext cx="482214" cy="482214"/>
        </a:xfrm>
        <a:prstGeom prst="ellipse">
          <a:avLst/>
        </a:prstGeom>
        <a:solidFill>
          <a:schemeClr val="accent3">
            <a:lumMod val="40000"/>
            <a:lumOff val="60000"/>
          </a:schemeClr>
        </a:solidFill>
        <a:ln w="25400" cap="flat" cmpd="sng" algn="ctr">
          <a:solidFill>
            <a:schemeClr val="accent3">
              <a:hueOff val="7500176"/>
              <a:satOff val="-11253"/>
              <a:lumOff val="-1830"/>
              <a:alphaOff val="0"/>
            </a:schemeClr>
          </a:solidFill>
          <a:prstDash val="solid"/>
        </a:ln>
        <a:effectLst/>
      </dsp:spPr>
      <dsp:style>
        <a:lnRef idx="2">
          <a:scrgbClr r="0" g="0" b="0"/>
        </a:lnRef>
        <a:fillRef idx="1">
          <a:scrgbClr r="0" g="0" b="0"/>
        </a:fillRef>
        <a:effectRef idx="0">
          <a:scrgbClr r="0" g="0" b="0"/>
        </a:effectRef>
        <a:fontRef idx="minor"/>
      </dsp:style>
    </dsp:sp>
    <dsp:sp modelId="{56A3746B-46A1-4D00-8279-0EE94152E626}">
      <dsp:nvSpPr>
        <dsp:cNvPr id="0" name=""/>
        <dsp:cNvSpPr/>
      </dsp:nvSpPr>
      <dsp:spPr>
        <a:xfrm>
          <a:off x="287360" y="1929058"/>
          <a:ext cx="3464188" cy="385771"/>
        </a:xfrm>
        <a:prstGeom prst="rect">
          <a:avLst/>
        </a:prstGeom>
        <a:solidFill>
          <a:schemeClr val="accent3">
            <a:hueOff val="11250264"/>
            <a:satOff val="-16880"/>
            <a:lumOff val="-274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06206" tIns="27940" rIns="27940" bIns="27940" numCol="1" spcCol="1270" anchor="ctr" anchorCtr="0">
          <a:noAutofit/>
        </a:bodyPr>
        <a:lstStyle/>
        <a:p>
          <a:pPr lvl="0" algn="l" defTabSz="488950">
            <a:lnSpc>
              <a:spcPct val="90000"/>
            </a:lnSpc>
            <a:spcBef>
              <a:spcPct val="0"/>
            </a:spcBef>
            <a:spcAft>
              <a:spcPct val="35000"/>
            </a:spcAft>
          </a:pPr>
          <a:r>
            <a:rPr lang="ru-RU" sz="1100" b="1" kern="1200"/>
            <a:t>ИНЫЕ  МЕЖБЮДЖЕТНЫЕ ТРАНСФЕРТЫ</a:t>
          </a:r>
          <a:endParaRPr lang="ru-RU" sz="1100" b="1" kern="1200" dirty="0"/>
        </a:p>
      </dsp:txBody>
      <dsp:txXfrm>
        <a:off x="287360" y="1929058"/>
        <a:ext cx="3464188" cy="385771"/>
      </dsp:txXfrm>
    </dsp:sp>
    <dsp:sp modelId="{6EF84D34-E221-4587-B277-8DA7E182C85F}">
      <dsp:nvSpPr>
        <dsp:cNvPr id="0" name=""/>
        <dsp:cNvSpPr/>
      </dsp:nvSpPr>
      <dsp:spPr>
        <a:xfrm>
          <a:off x="46253" y="1880836"/>
          <a:ext cx="482214" cy="482214"/>
        </a:xfrm>
        <a:prstGeom prst="ellipse">
          <a:avLst/>
        </a:prstGeom>
        <a:solidFill>
          <a:schemeClr val="accent3">
            <a:lumMod val="40000"/>
            <a:lumOff val="6000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2BDD5-73EC-4B1A-AFB8-EE5CE0B052C9}">
      <dsp:nvSpPr>
        <dsp:cNvPr id="0" name=""/>
        <dsp:cNvSpPr/>
      </dsp:nvSpPr>
      <dsp:spPr>
        <a:xfrm>
          <a:off x="-2729095" y="-420842"/>
          <a:ext cx="3257045" cy="3257045"/>
        </a:xfrm>
        <a:prstGeom prst="blockArc">
          <a:avLst>
            <a:gd name="adj1" fmla="val 18900000"/>
            <a:gd name="adj2" fmla="val 2700000"/>
            <a:gd name="adj3" fmla="val 663"/>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C6C174-9FE3-4067-A729-B8028A08A09F}">
      <dsp:nvSpPr>
        <dsp:cNvPr id="0" name=""/>
        <dsp:cNvSpPr/>
      </dsp:nvSpPr>
      <dsp:spPr>
        <a:xfrm>
          <a:off x="339436" y="188424"/>
          <a:ext cx="3758075" cy="589294"/>
        </a:xfrm>
        <a:prstGeom prst="rect">
          <a:avLst/>
        </a:prstGeom>
        <a:solidFill>
          <a:schemeClr val="accent6">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3439" tIns="27940" rIns="27940" bIns="279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100" b="1" kern="1200" dirty="0">
              <a:solidFill>
                <a:schemeClr val="accent6">
                  <a:lumMod val="50000"/>
                </a:schemeClr>
              </a:solidFill>
              <a:latin typeface="+mn-lt"/>
              <a:cs typeface="Arial" panose="020B0604020202020204" pitchFamily="34" charset="0"/>
            </a:rPr>
            <a:t>Единая система формирования межбюджетных отношений</a:t>
          </a:r>
          <a:endParaRPr lang="ru-RU" sz="1100" b="1" kern="1200" dirty="0">
            <a:solidFill>
              <a:schemeClr val="accent6">
                <a:lumMod val="50000"/>
              </a:schemeClr>
            </a:solidFill>
            <a:latin typeface="+mn-lt"/>
          </a:endParaRPr>
        </a:p>
      </dsp:txBody>
      <dsp:txXfrm>
        <a:off x="339436" y="188424"/>
        <a:ext cx="3758075" cy="589294"/>
      </dsp:txXfrm>
    </dsp:sp>
    <dsp:sp modelId="{29ADD16A-51AD-4DFE-8F1E-2476957E443D}">
      <dsp:nvSpPr>
        <dsp:cNvPr id="0" name=""/>
        <dsp:cNvSpPr/>
      </dsp:nvSpPr>
      <dsp:spPr>
        <a:xfrm>
          <a:off x="37515" y="181152"/>
          <a:ext cx="603840" cy="603840"/>
        </a:xfrm>
        <a:prstGeom prst="ellipse">
          <a:avLst/>
        </a:prstGeom>
        <a:solidFill>
          <a:schemeClr val="accent3">
            <a:lumMod val="40000"/>
            <a:lumOff val="6000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3EE909-484F-4F4E-9C22-E4AE7B903AEA}">
      <dsp:nvSpPr>
        <dsp:cNvPr id="0" name=""/>
        <dsp:cNvSpPr/>
      </dsp:nvSpPr>
      <dsp:spPr>
        <a:xfrm>
          <a:off x="515032" y="896553"/>
          <a:ext cx="3582479" cy="622254"/>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3439" tIns="27940" rIns="27940" bIns="27940" numCol="1" spcCol="1270" anchor="ctr" anchorCtr="0">
          <a:noAutofit/>
        </a:bodyPr>
        <a:lstStyle/>
        <a:p>
          <a:pPr lvl="0" algn="l" defTabSz="488950">
            <a:lnSpc>
              <a:spcPct val="90000"/>
            </a:lnSpc>
            <a:spcBef>
              <a:spcPct val="0"/>
            </a:spcBef>
            <a:spcAft>
              <a:spcPct val="35000"/>
            </a:spcAft>
          </a:pPr>
          <a:r>
            <a:rPr lang="ru-RU" sz="1100" b="1" kern="1200" dirty="0">
              <a:solidFill>
                <a:schemeClr val="accent6">
                  <a:lumMod val="50000"/>
                </a:schemeClr>
              </a:solidFill>
              <a:latin typeface="+mn-lt"/>
            </a:rPr>
            <a:t>Содействие в обеспечении устойчивости и сбалансированности местных бюджетов</a:t>
          </a:r>
        </a:p>
      </dsp:txBody>
      <dsp:txXfrm>
        <a:off x="515032" y="896553"/>
        <a:ext cx="3582479" cy="622254"/>
      </dsp:txXfrm>
    </dsp:sp>
    <dsp:sp modelId="{920D47C1-599C-4C57-8235-EAECCCB83C46}">
      <dsp:nvSpPr>
        <dsp:cNvPr id="0" name=""/>
        <dsp:cNvSpPr/>
      </dsp:nvSpPr>
      <dsp:spPr>
        <a:xfrm>
          <a:off x="213112" y="905760"/>
          <a:ext cx="603840" cy="603840"/>
        </a:xfrm>
        <a:prstGeom prst="ellipse">
          <a:avLst/>
        </a:prstGeom>
        <a:solidFill>
          <a:schemeClr val="accent3">
            <a:lumMod val="40000"/>
            <a:lumOff val="60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C32F78-A782-4D04-AAAA-3CDF234F40B9}">
      <dsp:nvSpPr>
        <dsp:cNvPr id="0" name=""/>
        <dsp:cNvSpPr/>
      </dsp:nvSpPr>
      <dsp:spPr>
        <a:xfrm>
          <a:off x="339436" y="1658425"/>
          <a:ext cx="3758075" cy="547726"/>
        </a:xfrm>
        <a:prstGeom prst="rect">
          <a:avLst/>
        </a:prstGeom>
        <a:solidFill>
          <a:schemeClr val="accent5">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3439" tIns="27940" rIns="27940" bIns="27940" numCol="1" spcCol="1270" anchor="ctr" anchorCtr="0">
          <a:noAutofit/>
        </a:bodyPr>
        <a:lstStyle/>
        <a:p>
          <a:pPr lvl="0" algn="l" defTabSz="488950">
            <a:lnSpc>
              <a:spcPct val="90000"/>
            </a:lnSpc>
            <a:spcBef>
              <a:spcPct val="0"/>
            </a:spcBef>
            <a:spcAft>
              <a:spcPct val="35000"/>
            </a:spcAft>
          </a:pPr>
          <a:r>
            <a:rPr lang="ru-RU" sz="1100" b="1" kern="1200" dirty="0">
              <a:solidFill>
                <a:schemeClr val="accent6">
                  <a:lumMod val="50000"/>
                </a:schemeClr>
              </a:solidFill>
              <a:latin typeface="+mn-lt"/>
            </a:rPr>
            <a:t>Стимулирование органов местного самоуправления по увеличению собственных доходов местного бюджета</a:t>
          </a:r>
        </a:p>
      </dsp:txBody>
      <dsp:txXfrm>
        <a:off x="339436" y="1658425"/>
        <a:ext cx="3758075" cy="547726"/>
      </dsp:txXfrm>
    </dsp:sp>
    <dsp:sp modelId="{6EF84D34-E221-4587-B277-8DA7E182C85F}">
      <dsp:nvSpPr>
        <dsp:cNvPr id="0" name=""/>
        <dsp:cNvSpPr/>
      </dsp:nvSpPr>
      <dsp:spPr>
        <a:xfrm>
          <a:off x="12559" y="1642868"/>
          <a:ext cx="603840" cy="603840"/>
        </a:xfrm>
        <a:prstGeom prst="ellipse">
          <a:avLst/>
        </a:prstGeom>
        <a:solidFill>
          <a:schemeClr val="accent3">
            <a:lumMod val="40000"/>
            <a:lumOff val="60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2BDD5-73EC-4B1A-AFB8-EE5CE0B052C9}">
      <dsp:nvSpPr>
        <dsp:cNvPr id="0" name=""/>
        <dsp:cNvSpPr/>
      </dsp:nvSpPr>
      <dsp:spPr>
        <a:xfrm>
          <a:off x="-2625541" y="-386753"/>
          <a:ext cx="2990677" cy="2990677"/>
        </a:xfrm>
        <a:prstGeom prst="blockArc">
          <a:avLst>
            <a:gd name="adj1" fmla="val 18900000"/>
            <a:gd name="adj2" fmla="val 2700000"/>
            <a:gd name="adj3" fmla="val 722"/>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C6C174-9FE3-4067-A729-B8028A08A09F}">
      <dsp:nvSpPr>
        <dsp:cNvPr id="0" name=""/>
        <dsp:cNvSpPr/>
      </dsp:nvSpPr>
      <dsp:spPr>
        <a:xfrm>
          <a:off x="-31837" y="88644"/>
          <a:ext cx="6446465" cy="377003"/>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0055" tIns="30480" rIns="30480" bIns="30480" numCol="1" spcCol="1270" anchor="ctr" anchorCtr="0">
          <a:noAutofit/>
        </a:bodyPr>
        <a:lstStyle/>
        <a:p>
          <a:pPr lvl="0" algn="l" defTabSz="533400">
            <a:lnSpc>
              <a:spcPct val="90000"/>
            </a:lnSpc>
            <a:spcBef>
              <a:spcPct val="0"/>
            </a:spcBef>
            <a:spcAft>
              <a:spcPct val="35000"/>
            </a:spcAft>
          </a:pPr>
          <a:r>
            <a:rPr lang="ru-RU" sz="1200" b="1" kern="1200" dirty="0">
              <a:solidFill>
                <a:schemeClr val="bg2"/>
              </a:solidFill>
              <a:latin typeface="+mn-lt"/>
              <a:cs typeface="Arial" panose="020B0604020202020204" pitchFamily="34" charset="0"/>
            </a:rPr>
            <a:t>      О межбюджетных отношениях в Тюменской области</a:t>
          </a:r>
        </a:p>
      </dsp:txBody>
      <dsp:txXfrm>
        <a:off x="-31837" y="88644"/>
        <a:ext cx="6446465" cy="377003"/>
      </dsp:txXfrm>
    </dsp:sp>
    <dsp:sp modelId="{29ADD16A-51AD-4DFE-8F1E-2476957E443D}">
      <dsp:nvSpPr>
        <dsp:cNvPr id="0" name=""/>
        <dsp:cNvSpPr/>
      </dsp:nvSpPr>
      <dsp:spPr>
        <a:xfrm>
          <a:off x="-80066" y="103874"/>
          <a:ext cx="346543" cy="346543"/>
        </a:xfrm>
        <a:prstGeom prst="ellipse">
          <a:avLst/>
        </a:prstGeom>
        <a:solidFill>
          <a:schemeClr val="accent3">
            <a:lumMod val="40000"/>
            <a:lumOff val="6000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3EE909-484F-4F4E-9C22-E4AE7B903AEA}">
      <dsp:nvSpPr>
        <dsp:cNvPr id="0" name=""/>
        <dsp:cNvSpPr/>
      </dsp:nvSpPr>
      <dsp:spPr>
        <a:xfrm>
          <a:off x="291864" y="514309"/>
          <a:ext cx="5997721" cy="357112"/>
        </a:xfrm>
        <a:prstGeom prst="rect">
          <a:avLst/>
        </a:prstGeom>
        <a:solidFill>
          <a:schemeClr val="accent5">
            <a:hueOff val="-2483469"/>
            <a:satOff val="9953"/>
            <a:lumOff val="2157"/>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0055" tIns="30480" rIns="30480" bIns="30480" numCol="1" spcCol="1270" anchor="ctr" anchorCtr="0">
          <a:noAutofit/>
        </a:bodyPr>
        <a:lstStyle/>
        <a:p>
          <a:pPr lvl="0" algn="l" defTabSz="533400">
            <a:lnSpc>
              <a:spcPct val="90000"/>
            </a:lnSpc>
            <a:spcBef>
              <a:spcPct val="0"/>
            </a:spcBef>
            <a:spcAft>
              <a:spcPct val="35000"/>
            </a:spcAft>
          </a:pPr>
          <a:r>
            <a:rPr lang="ru-RU" sz="1200" b="1" kern="1200" dirty="0">
              <a:solidFill>
                <a:schemeClr val="bg2"/>
              </a:solidFill>
            </a:rPr>
            <a:t>О наделении органов местного самоуправления отдельными государственными полномочиями</a:t>
          </a:r>
        </a:p>
      </dsp:txBody>
      <dsp:txXfrm>
        <a:off x="291864" y="514309"/>
        <a:ext cx="5997721" cy="357112"/>
      </dsp:txXfrm>
    </dsp:sp>
    <dsp:sp modelId="{920D47C1-599C-4C57-8235-EAECCCB83C46}">
      <dsp:nvSpPr>
        <dsp:cNvPr id="0" name=""/>
        <dsp:cNvSpPr/>
      </dsp:nvSpPr>
      <dsp:spPr>
        <a:xfrm>
          <a:off x="118592" y="519594"/>
          <a:ext cx="346543" cy="346543"/>
        </a:xfrm>
        <a:prstGeom prst="ellipse">
          <a:avLst/>
        </a:prstGeom>
        <a:solidFill>
          <a:schemeClr val="accent3">
            <a:lumMod val="40000"/>
            <a:lumOff val="60000"/>
          </a:schemeClr>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dsp:style>
    </dsp:sp>
    <dsp:sp modelId="{2FC32F78-A782-4D04-AAAA-3CDF234F40B9}">
      <dsp:nvSpPr>
        <dsp:cNvPr id="0" name=""/>
        <dsp:cNvSpPr/>
      </dsp:nvSpPr>
      <dsp:spPr>
        <a:xfrm>
          <a:off x="248527" y="891301"/>
          <a:ext cx="6145366" cy="434568"/>
        </a:xfrm>
        <a:prstGeom prst="rect">
          <a:avLst/>
        </a:prstGeom>
        <a:solidFill>
          <a:srgbClr val="00B0F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0055" tIns="30480" rIns="30480" bIns="30480" numCol="1" spcCol="1270" anchor="ctr" anchorCtr="0">
          <a:noAutofit/>
        </a:bodyPr>
        <a:lstStyle/>
        <a:p>
          <a:pPr lvl="0" algn="l" defTabSz="533400">
            <a:lnSpc>
              <a:spcPct val="90000"/>
            </a:lnSpc>
            <a:spcBef>
              <a:spcPct val="0"/>
            </a:spcBef>
            <a:spcAft>
              <a:spcPct val="35000"/>
            </a:spcAft>
          </a:pPr>
          <a:r>
            <a:rPr lang="ru-RU" sz="1200" b="1" kern="1200" dirty="0">
              <a:solidFill>
                <a:schemeClr val="bg2"/>
              </a:solidFill>
            </a:rPr>
            <a:t>    Об областном бюджете на очередной финансовый год и плановый период</a:t>
          </a:r>
        </a:p>
      </dsp:txBody>
      <dsp:txXfrm>
        <a:off x="248527" y="891301"/>
        <a:ext cx="6145366" cy="434568"/>
      </dsp:txXfrm>
    </dsp:sp>
    <dsp:sp modelId="{6EF84D34-E221-4587-B277-8DA7E182C85F}">
      <dsp:nvSpPr>
        <dsp:cNvPr id="0" name=""/>
        <dsp:cNvSpPr/>
      </dsp:nvSpPr>
      <dsp:spPr>
        <a:xfrm>
          <a:off x="179564" y="935313"/>
          <a:ext cx="346543" cy="346543"/>
        </a:xfrm>
        <a:prstGeom prst="ellipse">
          <a:avLst/>
        </a:prstGeom>
        <a:solidFill>
          <a:schemeClr val="accent3">
            <a:lumMod val="40000"/>
            <a:lumOff val="6000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DB006868-0BBA-445D-B600-DA11C180C5AC}">
      <dsp:nvSpPr>
        <dsp:cNvPr id="0" name=""/>
        <dsp:cNvSpPr/>
      </dsp:nvSpPr>
      <dsp:spPr>
        <a:xfrm>
          <a:off x="50516" y="1357678"/>
          <a:ext cx="6480418" cy="530422"/>
        </a:xfrm>
        <a:prstGeom prst="rect">
          <a:avLst/>
        </a:prstGeom>
        <a:solidFill>
          <a:schemeClr val="accent2">
            <a:lumMod val="40000"/>
            <a:lumOff val="6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0055" tIns="30480" rIns="30480" bIns="30480" numCol="1" spcCol="1270" anchor="ctr" anchorCtr="0">
          <a:noAutofit/>
        </a:bodyPr>
        <a:lstStyle/>
        <a:p>
          <a:pPr lvl="0" algn="l" defTabSz="533400">
            <a:lnSpc>
              <a:spcPct val="90000"/>
            </a:lnSpc>
            <a:spcBef>
              <a:spcPct val="0"/>
            </a:spcBef>
            <a:spcAft>
              <a:spcPct val="35000"/>
            </a:spcAft>
          </a:pPr>
          <a:r>
            <a:rPr lang="ru-RU" sz="1200" kern="1200" dirty="0"/>
            <a:t>        Об утверждении Положения о межбюджетных отношениях в Ярковском муниципальном районе</a:t>
          </a:r>
          <a:endParaRPr lang="ru-RU" sz="1200" b="1" kern="1200" dirty="0">
            <a:solidFill>
              <a:schemeClr val="bg2"/>
            </a:solidFill>
          </a:endParaRPr>
        </a:p>
      </dsp:txBody>
      <dsp:txXfrm>
        <a:off x="50516" y="1357678"/>
        <a:ext cx="6480418" cy="530422"/>
      </dsp:txXfrm>
    </dsp:sp>
    <dsp:sp modelId="{92615FAA-F389-4F88-A4F5-A304DD24025B}">
      <dsp:nvSpPr>
        <dsp:cNvPr id="0" name=""/>
        <dsp:cNvSpPr/>
      </dsp:nvSpPr>
      <dsp:spPr>
        <a:xfrm>
          <a:off x="118592" y="1351033"/>
          <a:ext cx="346543" cy="346543"/>
        </a:xfrm>
        <a:prstGeom prst="ellipse">
          <a:avLst/>
        </a:prstGeom>
        <a:solidFill>
          <a:schemeClr val="lt1">
            <a:hueOff val="0"/>
            <a:satOff val="0"/>
            <a:lumOff val="0"/>
            <a:alphaOff val="0"/>
          </a:schemeClr>
        </a:solidFill>
        <a:ln w="25400" cap="flat" cmpd="sng" algn="ctr">
          <a:solidFill>
            <a:schemeClr val="accent5">
              <a:hueOff val="-7450407"/>
              <a:satOff val="29858"/>
              <a:lumOff val="6471"/>
              <a:alphaOff val="0"/>
            </a:schemeClr>
          </a:solidFill>
          <a:prstDash val="solid"/>
        </a:ln>
        <a:effectLst/>
      </dsp:spPr>
      <dsp:style>
        <a:lnRef idx="2">
          <a:scrgbClr r="0" g="0" b="0"/>
        </a:lnRef>
        <a:fillRef idx="1">
          <a:scrgbClr r="0" g="0" b="0"/>
        </a:fillRef>
        <a:effectRef idx="0">
          <a:scrgbClr r="0" g="0" b="0"/>
        </a:effectRef>
        <a:fontRef idx="minor"/>
      </dsp:style>
    </dsp:sp>
    <dsp:sp modelId="{B13BC351-8C3B-4953-A598-B2947C3DC544}">
      <dsp:nvSpPr>
        <dsp:cNvPr id="0" name=""/>
        <dsp:cNvSpPr/>
      </dsp:nvSpPr>
      <dsp:spPr>
        <a:xfrm>
          <a:off x="-23324" y="1741138"/>
          <a:ext cx="6459602" cy="476032"/>
        </a:xfrm>
        <a:prstGeom prst="rect">
          <a:avLst/>
        </a:prstGeom>
        <a:solidFill>
          <a:schemeClr val="accent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0055" tIns="30480" rIns="30480" bIns="30480" numCol="1" spcCol="1270" anchor="ctr" anchorCtr="0">
          <a:noAutofit/>
        </a:bodyPr>
        <a:lstStyle/>
        <a:p>
          <a:pPr lvl="0" algn="l" defTabSz="533400">
            <a:lnSpc>
              <a:spcPct val="90000"/>
            </a:lnSpc>
            <a:spcBef>
              <a:spcPct val="0"/>
            </a:spcBef>
            <a:spcAft>
              <a:spcPct val="35000"/>
            </a:spcAft>
          </a:pPr>
          <a:r>
            <a:rPr lang="ru-RU" sz="1200" b="1" kern="1200" dirty="0">
              <a:solidFill>
                <a:schemeClr val="bg2"/>
              </a:solidFill>
            </a:rPr>
            <a:t>   О бюджете района на очередной финансовый год и на плановый период</a:t>
          </a:r>
        </a:p>
      </dsp:txBody>
      <dsp:txXfrm>
        <a:off x="-23324" y="1741138"/>
        <a:ext cx="6459602" cy="476032"/>
      </dsp:txXfrm>
    </dsp:sp>
    <dsp:sp modelId="{D26ECF8B-DB41-4B17-B335-5D6B1B258394}">
      <dsp:nvSpPr>
        <dsp:cNvPr id="0" name=""/>
        <dsp:cNvSpPr/>
      </dsp:nvSpPr>
      <dsp:spPr>
        <a:xfrm>
          <a:off x="-80066" y="1766752"/>
          <a:ext cx="346543" cy="346543"/>
        </a:xfrm>
        <a:prstGeom prst="ellipse">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006C1C-44CC-40A3-93A0-4C77B17DE774}">
      <dsp:nvSpPr>
        <dsp:cNvPr id="0" name=""/>
        <dsp:cNvSpPr/>
      </dsp:nvSpPr>
      <dsp:spPr>
        <a:xfrm>
          <a:off x="0" y="568169"/>
          <a:ext cx="8280919" cy="771169"/>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42691" tIns="645668" rIns="642691" bIns="128016" numCol="1" spcCol="1270" anchor="t" anchorCtr="0">
          <a:noAutofit/>
        </a:bodyPr>
        <a:lstStyle/>
        <a:p>
          <a:pPr marL="171450" lvl="1" indent="-171450" algn="l" defTabSz="800100">
            <a:lnSpc>
              <a:spcPct val="90000"/>
            </a:lnSpc>
            <a:spcBef>
              <a:spcPct val="0"/>
            </a:spcBef>
            <a:spcAft>
              <a:spcPct val="15000"/>
            </a:spcAft>
            <a:buChar char="••"/>
          </a:pPr>
          <a:endParaRPr lang="ru-RU" sz="1800" kern="1200" dirty="0"/>
        </a:p>
      </dsp:txBody>
      <dsp:txXfrm>
        <a:off x="0" y="568169"/>
        <a:ext cx="8280919" cy="771169"/>
      </dsp:txXfrm>
    </dsp:sp>
    <dsp:sp modelId="{F8FFED77-E205-4786-9C92-75818F45B3C3}">
      <dsp:nvSpPr>
        <dsp:cNvPr id="0" name=""/>
        <dsp:cNvSpPr/>
      </dsp:nvSpPr>
      <dsp:spPr>
        <a:xfrm>
          <a:off x="0" y="339909"/>
          <a:ext cx="2289326" cy="983973"/>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9099" tIns="0" rIns="219099" bIns="0" numCol="1" spcCol="1270" anchor="ctr" anchorCtr="0">
          <a:noAutofit/>
        </a:bodyPr>
        <a:lstStyle/>
        <a:p>
          <a:pPr lvl="0" algn="l" defTabSz="889000">
            <a:lnSpc>
              <a:spcPct val="90000"/>
            </a:lnSpc>
            <a:spcBef>
              <a:spcPct val="0"/>
            </a:spcBef>
            <a:spcAft>
              <a:spcPct val="35000"/>
            </a:spcAft>
          </a:pPr>
          <a:r>
            <a:rPr lang="ru-RU" sz="2000" b="0" kern="1200" dirty="0">
              <a:solidFill>
                <a:schemeClr val="accent2">
                  <a:lumMod val="20000"/>
                  <a:lumOff val="80000"/>
                </a:schemeClr>
              </a:solidFill>
              <a:effectLst>
                <a:outerShdw blurRad="38100" dist="38100" dir="2700000" algn="tl">
                  <a:srgbClr val="000000">
                    <a:alpha val="43137"/>
                  </a:srgbClr>
                </a:outerShdw>
              </a:effectLst>
            </a:rPr>
            <a:t>Составление проекта бюджета</a:t>
          </a:r>
        </a:p>
      </dsp:txBody>
      <dsp:txXfrm>
        <a:off x="48034" y="387943"/>
        <a:ext cx="2193258" cy="887905"/>
      </dsp:txXfrm>
    </dsp:sp>
    <dsp:sp modelId="{82E27E00-3670-49D0-864C-CE6F328784BA}">
      <dsp:nvSpPr>
        <dsp:cNvPr id="0" name=""/>
        <dsp:cNvSpPr/>
      </dsp:nvSpPr>
      <dsp:spPr>
        <a:xfrm>
          <a:off x="0" y="2664296"/>
          <a:ext cx="8280919" cy="1101702"/>
        </a:xfrm>
        <a:prstGeom prst="rect">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26F08A94-15C6-481E-9154-B20A5FEF7382}">
      <dsp:nvSpPr>
        <dsp:cNvPr id="0" name=""/>
        <dsp:cNvSpPr/>
      </dsp:nvSpPr>
      <dsp:spPr>
        <a:xfrm>
          <a:off x="0" y="2232244"/>
          <a:ext cx="2918610" cy="1625308"/>
        </a:xfrm>
        <a:prstGeom prst="roundRect">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9099" tIns="0" rIns="219099" bIns="0" numCol="1" spcCol="1270" anchor="ctr" anchorCtr="0">
          <a:noAutofit/>
        </a:bodyPr>
        <a:lstStyle/>
        <a:p>
          <a:pPr lvl="0" algn="l" defTabSz="889000">
            <a:lnSpc>
              <a:spcPct val="90000"/>
            </a:lnSpc>
            <a:spcBef>
              <a:spcPct val="0"/>
            </a:spcBef>
            <a:spcAft>
              <a:spcPct val="35000"/>
            </a:spcAft>
          </a:pPr>
          <a:r>
            <a:rPr lang="ru-RU" sz="2000" kern="1200" dirty="0"/>
            <a:t>Рассмотрение проекта бюджета</a:t>
          </a:r>
        </a:p>
      </dsp:txBody>
      <dsp:txXfrm>
        <a:off x="79341" y="2311585"/>
        <a:ext cx="2759928" cy="1466626"/>
      </dsp:txXfrm>
    </dsp:sp>
    <dsp:sp modelId="{68FB6DFD-8703-4046-9703-C2FCDB4EF6BF}">
      <dsp:nvSpPr>
        <dsp:cNvPr id="0" name=""/>
        <dsp:cNvSpPr/>
      </dsp:nvSpPr>
      <dsp:spPr>
        <a:xfrm>
          <a:off x="0" y="4474813"/>
          <a:ext cx="8280919" cy="1085578"/>
        </a:xfrm>
        <a:prstGeom prst="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324098-4C94-444C-ACA4-D91C5374D090}">
      <dsp:nvSpPr>
        <dsp:cNvPr id="0" name=""/>
        <dsp:cNvSpPr/>
      </dsp:nvSpPr>
      <dsp:spPr>
        <a:xfrm>
          <a:off x="36510" y="4493877"/>
          <a:ext cx="2289326" cy="897137"/>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9099" tIns="0" rIns="219099" bIns="0" numCol="1" spcCol="1270" anchor="ctr" anchorCtr="0">
          <a:noAutofit/>
        </a:bodyPr>
        <a:lstStyle/>
        <a:p>
          <a:pPr lvl="0" algn="l" defTabSz="889000">
            <a:lnSpc>
              <a:spcPct val="90000"/>
            </a:lnSpc>
            <a:spcBef>
              <a:spcPct val="0"/>
            </a:spcBef>
            <a:spcAft>
              <a:spcPct val="35000"/>
            </a:spcAft>
          </a:pPr>
          <a:r>
            <a:rPr lang="ru-RU" sz="2000" kern="1200" dirty="0"/>
            <a:t>Утверждение проекта бюджета</a:t>
          </a:r>
        </a:p>
      </dsp:txBody>
      <dsp:txXfrm>
        <a:off x="80305" y="4537672"/>
        <a:ext cx="2201736" cy="80954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1A6755-6AFF-4F41-9A02-C6803C4B2A71}">
      <dsp:nvSpPr>
        <dsp:cNvPr id="0" name=""/>
        <dsp:cNvSpPr/>
      </dsp:nvSpPr>
      <dsp:spPr>
        <a:xfrm>
          <a:off x="-5780666" y="-884761"/>
          <a:ext cx="6882091" cy="6882091"/>
        </a:xfrm>
        <a:prstGeom prst="blockArc">
          <a:avLst>
            <a:gd name="adj1" fmla="val 18900000"/>
            <a:gd name="adj2" fmla="val 2700000"/>
            <a:gd name="adj3" fmla="val 314"/>
          </a:avLst>
        </a:prstGeom>
        <a:noFill/>
        <a:ln w="25400" cap="flat" cmpd="sng" algn="ctr">
          <a:solidFill>
            <a:schemeClr val="tx2">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4DA0794C-4E2F-49A5-B378-3F61E1785240}">
      <dsp:nvSpPr>
        <dsp:cNvPr id="0" name=""/>
        <dsp:cNvSpPr/>
      </dsp:nvSpPr>
      <dsp:spPr>
        <a:xfrm>
          <a:off x="410367" y="269227"/>
          <a:ext cx="7798804" cy="538251"/>
        </a:xfrm>
        <a:prstGeom prst="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kern="1200" dirty="0">
              <a:solidFill>
                <a:schemeClr val="accent4">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Осуществление бюджетных расходов с учётом возможностей доходной базы бюджета</a:t>
          </a:r>
          <a:endParaRPr lang="ru-RU" sz="1600" kern="1200" dirty="0">
            <a:solidFill>
              <a:schemeClr val="accent4">
                <a:lumMod val="50000"/>
              </a:schemeClr>
            </a:solidFill>
            <a:effectLst>
              <a:outerShdw blurRad="38100" dist="38100" dir="2700000" algn="tl">
                <a:srgbClr val="000000">
                  <a:alpha val="43137"/>
                </a:srgbClr>
              </a:outerShdw>
            </a:effectLst>
          </a:endParaRPr>
        </a:p>
      </dsp:txBody>
      <dsp:txXfrm>
        <a:off x="410367" y="269227"/>
        <a:ext cx="7798804" cy="538251"/>
      </dsp:txXfrm>
    </dsp:sp>
    <dsp:sp modelId="{D0C5D387-6AAB-464E-8186-6BD2CC9FF117}">
      <dsp:nvSpPr>
        <dsp:cNvPr id="0" name=""/>
        <dsp:cNvSpPr/>
      </dsp:nvSpPr>
      <dsp:spPr>
        <a:xfrm>
          <a:off x="73960" y="201946"/>
          <a:ext cx="672813" cy="672813"/>
        </a:xfrm>
        <a:prstGeom prst="ellipse">
          <a:avLst/>
        </a:prstGeom>
        <a:solidFill>
          <a:schemeClr val="accent4">
            <a:lumMod val="40000"/>
            <a:lumOff val="6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7FCEE41A-62AA-4193-89C7-328961AA2279}">
      <dsp:nvSpPr>
        <dsp:cNvPr id="0" name=""/>
        <dsp:cNvSpPr/>
      </dsp:nvSpPr>
      <dsp:spPr>
        <a:xfrm>
          <a:off x="853115" y="1076502"/>
          <a:ext cx="7356056" cy="538251"/>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b="0" kern="1200" dirty="0">
              <a:solidFill>
                <a:schemeClr val="tx1"/>
              </a:solidFill>
              <a:latin typeface="Times New Roman" panose="02020603050405020304" pitchFamily="18" charset="0"/>
              <a:cs typeface="Times New Roman" panose="02020603050405020304" pitchFamily="18" charset="0"/>
            </a:rPr>
            <a:t>Сохранение социальной направленности бюджета Ярковского муниципального района</a:t>
          </a:r>
        </a:p>
      </dsp:txBody>
      <dsp:txXfrm>
        <a:off x="853115" y="1076502"/>
        <a:ext cx="7356056" cy="538251"/>
      </dsp:txXfrm>
    </dsp:sp>
    <dsp:sp modelId="{208FFE8C-6F02-4684-8727-AF0F22D7DB66}">
      <dsp:nvSpPr>
        <dsp:cNvPr id="0" name=""/>
        <dsp:cNvSpPr/>
      </dsp:nvSpPr>
      <dsp:spPr>
        <a:xfrm>
          <a:off x="516708" y="1009220"/>
          <a:ext cx="672813" cy="672813"/>
        </a:xfrm>
        <a:prstGeom prst="ellipse">
          <a:avLst/>
        </a:prstGeom>
        <a:solidFill>
          <a:schemeClr val="accent2">
            <a:lumMod val="40000"/>
            <a:lumOff val="6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3DB0575A-6E26-4CE6-8155-853F3351C573}">
      <dsp:nvSpPr>
        <dsp:cNvPr id="0" name=""/>
        <dsp:cNvSpPr/>
      </dsp:nvSpPr>
      <dsp:spPr>
        <a:xfrm>
          <a:off x="1055573" y="1883776"/>
          <a:ext cx="7153598" cy="538251"/>
        </a:xfrm>
        <a:prstGeom prst="rect">
          <a:avLst/>
        </a:prstGeom>
        <a:blipFill rotWithShape="0">
          <a:blip xmlns:r="http://schemas.openxmlformats.org/officeDocument/2006/relationships" r:embed="rId1">
            <a:duotone>
              <a:schemeClr val="accent5">
                <a:hueOff val="-3973551"/>
                <a:satOff val="15924"/>
                <a:lumOff val="3451"/>
                <a:alphaOff val="0"/>
                <a:shade val="20000"/>
                <a:satMod val="200000"/>
              </a:schemeClr>
              <a:schemeClr val="accent5">
                <a:hueOff val="-3973551"/>
                <a:satOff val="15924"/>
                <a:lumOff val="3451"/>
                <a:alphaOff val="0"/>
                <a:tint val="12000"/>
                <a:satMod val="190000"/>
              </a:schemeClr>
            </a:duotone>
          </a:blip>
          <a:tile tx="0" ty="0" sx="100000" sy="100000" flip="none" algn="tl"/>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kern="1200" dirty="0">
              <a:solidFill>
                <a:srgbClr val="7030A0"/>
              </a:solidFill>
              <a:latin typeface="Times New Roman" panose="02020603050405020304" pitchFamily="18" charset="0"/>
              <a:cs typeface="Times New Roman" panose="02020603050405020304" pitchFamily="18" charset="0"/>
            </a:rPr>
            <a:t>Обеспечение  сбалансированности  и  устойчивости  бюджетной системы  района</a:t>
          </a:r>
        </a:p>
      </dsp:txBody>
      <dsp:txXfrm>
        <a:off x="1055573" y="1883776"/>
        <a:ext cx="7153598" cy="538251"/>
      </dsp:txXfrm>
    </dsp:sp>
    <dsp:sp modelId="{1FF01602-315F-4FEE-B2DF-52A7F1463C7C}">
      <dsp:nvSpPr>
        <dsp:cNvPr id="0" name=""/>
        <dsp:cNvSpPr/>
      </dsp:nvSpPr>
      <dsp:spPr>
        <a:xfrm>
          <a:off x="720081" y="1800199"/>
          <a:ext cx="672813" cy="672813"/>
        </a:xfrm>
        <a:prstGeom prst="ellipse">
          <a:avLst/>
        </a:prstGeom>
        <a:solidFill>
          <a:srgbClr val="E7D5EF"/>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EFE9958A-7C99-4EEE-80C9-D349B9AE18DE}">
      <dsp:nvSpPr>
        <dsp:cNvPr id="0" name=""/>
        <dsp:cNvSpPr/>
      </dsp:nvSpPr>
      <dsp:spPr>
        <a:xfrm>
          <a:off x="1055573" y="2690540"/>
          <a:ext cx="7153598" cy="538251"/>
        </a:xfrm>
        <a:prstGeom prst="rect">
          <a:avLst/>
        </a:prstGeom>
        <a:blipFill rotWithShape="0">
          <a:blip xmlns:r="http://schemas.openxmlformats.org/officeDocument/2006/relationships" r:embed="rId1">
            <a:duotone>
              <a:schemeClr val="accent5">
                <a:hueOff val="-5960326"/>
                <a:satOff val="23887"/>
                <a:lumOff val="5177"/>
                <a:alphaOff val="0"/>
                <a:shade val="20000"/>
                <a:satMod val="200000"/>
              </a:schemeClr>
              <a:schemeClr val="accent5">
                <a:hueOff val="-5960326"/>
                <a:satOff val="23887"/>
                <a:lumOff val="5177"/>
                <a:alphaOff val="0"/>
                <a:tint val="12000"/>
                <a:satMod val="190000"/>
              </a:schemeClr>
            </a:duotone>
          </a:blip>
          <a:tile tx="0" ty="0" sx="100000" sy="100000" flip="none" algn="tl"/>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kern="1200" dirty="0">
              <a:solidFill>
                <a:schemeClr val="tx1"/>
              </a:solidFill>
            </a:rPr>
            <a:t> </a:t>
          </a:r>
          <a:r>
            <a:rPr lang="ru-RU" sz="1600" kern="1200" dirty="0">
              <a:solidFill>
                <a:srgbClr val="7030A0"/>
              </a:solidFill>
              <a:latin typeface="Times New Roman" panose="02020603050405020304" pitchFamily="18" charset="0"/>
              <a:cs typeface="Times New Roman" panose="02020603050405020304" pitchFamily="18" charset="0"/>
            </a:rPr>
            <a:t>Повышение  эффективности  и  оптимизация  бюджетных  расходов, повышение  качества  оказываемых  услуг</a:t>
          </a:r>
        </a:p>
      </dsp:txBody>
      <dsp:txXfrm>
        <a:off x="1055573" y="2690540"/>
        <a:ext cx="7153598" cy="538251"/>
      </dsp:txXfrm>
    </dsp:sp>
    <dsp:sp modelId="{AA97E70A-85B4-4015-9263-B80B665F7D7C}">
      <dsp:nvSpPr>
        <dsp:cNvPr id="0" name=""/>
        <dsp:cNvSpPr/>
      </dsp:nvSpPr>
      <dsp:spPr>
        <a:xfrm>
          <a:off x="719166" y="2623258"/>
          <a:ext cx="672813" cy="672813"/>
        </a:xfrm>
        <a:prstGeom prst="ellipse">
          <a:avLst/>
        </a:prstGeom>
        <a:solidFill>
          <a:srgbClr val="E7D5EF"/>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F8542997-4FA4-4D5D-BA0D-EE016D9997B3}">
      <dsp:nvSpPr>
        <dsp:cNvPr id="0" name=""/>
        <dsp:cNvSpPr/>
      </dsp:nvSpPr>
      <dsp:spPr>
        <a:xfrm>
          <a:off x="853115" y="3497814"/>
          <a:ext cx="7356056" cy="538251"/>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kern="1200" dirty="0">
              <a:solidFill>
                <a:schemeClr val="bg2">
                  <a:lumMod val="25000"/>
                </a:schemeClr>
              </a:solidFill>
              <a:latin typeface="Times New Roman" panose="02020603050405020304" pitchFamily="18" charset="0"/>
              <a:cs typeface="Times New Roman" panose="02020603050405020304" pitchFamily="18" charset="0"/>
            </a:rPr>
            <a:t>Повышение  качества  финансового  контроля  в  управлении  бюджетным процессом</a:t>
          </a:r>
        </a:p>
      </dsp:txBody>
      <dsp:txXfrm>
        <a:off x="853115" y="3497814"/>
        <a:ext cx="7356056" cy="538251"/>
      </dsp:txXfrm>
    </dsp:sp>
    <dsp:sp modelId="{6752188C-C2E0-4A93-8431-4304C037DDC7}">
      <dsp:nvSpPr>
        <dsp:cNvPr id="0" name=""/>
        <dsp:cNvSpPr/>
      </dsp:nvSpPr>
      <dsp:spPr>
        <a:xfrm>
          <a:off x="516708" y="3430533"/>
          <a:ext cx="672813" cy="672813"/>
        </a:xfrm>
        <a:prstGeom prst="ellipse">
          <a:avLst/>
        </a:prstGeom>
        <a:solidFill>
          <a:schemeClr val="accent2">
            <a:lumMod val="40000"/>
            <a:lumOff val="6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04E2283D-F551-44EA-8EB0-1204BC127BAA}">
      <dsp:nvSpPr>
        <dsp:cNvPr id="0" name=""/>
        <dsp:cNvSpPr/>
      </dsp:nvSpPr>
      <dsp:spPr>
        <a:xfrm>
          <a:off x="432048" y="4320477"/>
          <a:ext cx="7798804" cy="538251"/>
        </a:xfrm>
        <a:prstGeom prst="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237" tIns="40640" rIns="40640" bIns="40640" numCol="1" spcCol="1270" anchor="ctr" anchorCtr="0">
          <a:noAutofit/>
        </a:bodyPr>
        <a:lstStyle/>
        <a:p>
          <a:pPr lvl="0" algn="l" defTabSz="711200">
            <a:lnSpc>
              <a:spcPct val="90000"/>
            </a:lnSpc>
            <a:spcBef>
              <a:spcPct val="0"/>
            </a:spcBef>
            <a:spcAft>
              <a:spcPct val="35000"/>
            </a:spcAft>
          </a:pPr>
          <a:r>
            <a:rPr lang="ru-RU" sz="1600" kern="1200" baseline="0" dirty="0">
              <a:solidFill>
                <a:schemeClr val="tx1"/>
              </a:solidFill>
              <a:cs typeface="Aharoni" panose="02010803020104030203" pitchFamily="2" charset="-79"/>
            </a:rPr>
            <a:t>Обеспечение прозрачности и открытости бюджетного процесса для граждан</a:t>
          </a:r>
          <a:endParaRPr lang="ru-RU" sz="1600" kern="1200" baseline="0" dirty="0">
            <a:solidFill>
              <a:schemeClr val="tx1"/>
            </a:solidFill>
            <a:latin typeface="Times New Roman" panose="02020603050405020304" pitchFamily="18" charset="0"/>
            <a:cs typeface="Times New Roman" panose="02020603050405020304" pitchFamily="18" charset="0"/>
          </a:endParaRPr>
        </a:p>
      </dsp:txBody>
      <dsp:txXfrm>
        <a:off x="432048" y="4320477"/>
        <a:ext cx="7798804" cy="538251"/>
      </dsp:txXfrm>
    </dsp:sp>
    <dsp:sp modelId="{522080C4-76AD-4D70-95E8-8D83BCE7842D}">
      <dsp:nvSpPr>
        <dsp:cNvPr id="0" name=""/>
        <dsp:cNvSpPr/>
      </dsp:nvSpPr>
      <dsp:spPr>
        <a:xfrm>
          <a:off x="73960" y="4237807"/>
          <a:ext cx="672813" cy="672813"/>
        </a:xfrm>
        <a:prstGeom prst="ellipse">
          <a:avLst/>
        </a:prstGeom>
        <a:solidFill>
          <a:schemeClr val="accent4">
            <a:lumMod val="60000"/>
            <a:lumOff val="40000"/>
          </a:schemeClr>
        </a:solidFill>
        <a:ln w="254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6.emf"/></Relationships>
</file>

<file path=ppt/drawings/drawing1.xml><?xml version="1.0" encoding="utf-8"?>
<c:userShapes xmlns:c="http://schemas.openxmlformats.org/drawingml/2006/chart">
  <cdr:relSizeAnchor xmlns:cdr="http://schemas.openxmlformats.org/drawingml/2006/chartDrawing">
    <cdr:from>
      <cdr:x>0.29914</cdr:x>
      <cdr:y>0</cdr:y>
    </cdr:from>
    <cdr:to>
      <cdr:x>0.59825</cdr:x>
      <cdr:y>0.10526</cdr:y>
    </cdr:to>
    <cdr:pic>
      <cdr:nvPicPr>
        <cdr:cNvPr id="2" name="chart">
          <a:extLst xmlns:a="http://schemas.openxmlformats.org/drawingml/2006/main">
            <a:ext uri="{FF2B5EF4-FFF2-40B4-BE49-F238E27FC236}">
              <a16:creationId xmlns:a16="http://schemas.microsoft.com/office/drawing/2014/main" xmlns="" id="{87BB3D0E-CE55-4820-9CF0-262CF4860006}"/>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080120" y="0"/>
          <a:ext cx="1080009" cy="288032"/>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0.46485</cdr:x>
      <cdr:y>0.49673</cdr:y>
    </cdr:from>
    <cdr:to>
      <cdr:x>0.58147</cdr:x>
      <cdr:y>0.61705</cdr:y>
    </cdr:to>
    <cdr:sp macro="" textlink="">
      <cdr:nvSpPr>
        <cdr:cNvPr id="2" name="Rectangle 6"/>
        <cdr:cNvSpPr>
          <a:spLocks xmlns:a="http://schemas.openxmlformats.org/drawingml/2006/main" noChangeArrowheads="1"/>
        </cdr:cNvSpPr>
      </cdr:nvSpPr>
      <cdr:spPr bwMode="auto">
        <a:xfrm xmlns:a="http://schemas.openxmlformats.org/drawingml/2006/main">
          <a:off x="2780967" y="1270576"/>
          <a:ext cx="697680" cy="307768"/>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wrap="square" lIns="91432" tIns="45716" rIns="91432" bIns="45716">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spcBef>
              <a:spcPct val="0"/>
            </a:spcBef>
            <a:buFontTx/>
            <a:buNone/>
          </a:pPr>
          <a:r>
            <a:rPr lang="ru-RU" altLang="ru-RU" sz="1400" b="1" dirty="0">
              <a:solidFill>
                <a:srgbClr val="FF0000"/>
              </a:solidFill>
            </a:rPr>
            <a:t>91%</a:t>
          </a:r>
        </a:p>
      </cdr:txBody>
    </cdr:sp>
  </cdr:relSizeAnchor>
  <cdr:relSizeAnchor xmlns:cdr="http://schemas.openxmlformats.org/drawingml/2006/chartDrawing">
    <cdr:from>
      <cdr:x>0.30091</cdr:x>
      <cdr:y>0.29245</cdr:y>
    </cdr:from>
    <cdr:to>
      <cdr:x>0.41752</cdr:x>
      <cdr:y>0.41277</cdr:y>
    </cdr:to>
    <cdr:sp macro="" textlink="">
      <cdr:nvSpPr>
        <cdr:cNvPr id="3" name="Rectangle 6"/>
        <cdr:cNvSpPr>
          <a:spLocks xmlns:a="http://schemas.openxmlformats.org/drawingml/2006/main" noChangeArrowheads="1"/>
        </cdr:cNvSpPr>
      </cdr:nvSpPr>
      <cdr:spPr bwMode="auto">
        <a:xfrm xmlns:a="http://schemas.openxmlformats.org/drawingml/2006/main">
          <a:off x="1800200" y="748056"/>
          <a:ext cx="697620" cy="307768"/>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wrap="square" lIns="91432" tIns="45716" rIns="91432" bIns="45716">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spcBef>
              <a:spcPct val="0"/>
            </a:spcBef>
            <a:buFontTx/>
            <a:buNone/>
          </a:pPr>
          <a:r>
            <a:rPr lang="ru-RU" altLang="ru-RU" sz="1400" b="1" dirty="0">
              <a:solidFill>
                <a:schemeClr val="bg1"/>
              </a:solidFill>
            </a:rPr>
            <a:t>9%</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6" y="3"/>
            <a:ext cx="2945659" cy="49371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50449" y="3"/>
            <a:ext cx="2945659" cy="493712"/>
          </a:xfrm>
          <a:prstGeom prst="rect">
            <a:avLst/>
          </a:prstGeom>
        </p:spPr>
        <p:txBody>
          <a:bodyPr vert="horz" lIns="91440" tIns="45720" rIns="91440" bIns="45720" rtlCol="0"/>
          <a:lstStyle>
            <a:lvl1pPr algn="r">
              <a:defRPr sz="1200"/>
            </a:lvl1pPr>
          </a:lstStyle>
          <a:p>
            <a:fld id="{7919534A-4123-4373-8B8B-BF04F3D089FF}" type="datetimeFigureOut">
              <a:rPr lang="ru-RU" smtClean="0"/>
              <a:t>05.12.2019</a:t>
            </a:fld>
            <a:endParaRPr lang="ru-RU" dirty="0"/>
          </a:p>
        </p:txBody>
      </p:sp>
      <p:sp>
        <p:nvSpPr>
          <p:cNvPr id="4" name="Нижний колонтитул 3"/>
          <p:cNvSpPr>
            <a:spLocks noGrp="1"/>
          </p:cNvSpPr>
          <p:nvPr>
            <p:ph type="ftr" sz="quarter" idx="2"/>
          </p:nvPr>
        </p:nvSpPr>
        <p:spPr>
          <a:xfrm>
            <a:off x="6" y="9378826"/>
            <a:ext cx="2945659" cy="493712"/>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50449" y="9378826"/>
            <a:ext cx="2945659" cy="493712"/>
          </a:xfrm>
          <a:prstGeom prst="rect">
            <a:avLst/>
          </a:prstGeom>
        </p:spPr>
        <p:txBody>
          <a:bodyPr vert="horz" lIns="91440" tIns="45720" rIns="91440" bIns="45720" rtlCol="0" anchor="b"/>
          <a:lstStyle>
            <a:lvl1pPr algn="r">
              <a:defRPr sz="1200"/>
            </a:lvl1pPr>
          </a:lstStyle>
          <a:p>
            <a:fld id="{850B1C36-9798-4A80-B601-3869AF6D9D43}" type="slidenum">
              <a:rPr lang="ru-RU" smtClean="0"/>
              <a:t>‹#›</a:t>
            </a:fld>
            <a:endParaRPr lang="ru-RU" dirty="0"/>
          </a:p>
        </p:txBody>
      </p:sp>
    </p:spTree>
    <p:extLst>
      <p:ext uri="{BB962C8B-B14F-4D97-AF65-F5344CB8AC3E}">
        <p14:creationId xmlns:p14="http://schemas.microsoft.com/office/powerpoint/2010/main" val="23887236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6" y="3"/>
            <a:ext cx="2945659" cy="49371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50449" y="3"/>
            <a:ext cx="2945659" cy="493712"/>
          </a:xfrm>
          <a:prstGeom prst="rect">
            <a:avLst/>
          </a:prstGeom>
        </p:spPr>
        <p:txBody>
          <a:bodyPr vert="horz" lIns="91440" tIns="45720" rIns="91440" bIns="45720" rtlCol="0"/>
          <a:lstStyle>
            <a:lvl1pPr algn="r">
              <a:defRPr sz="1200"/>
            </a:lvl1pPr>
          </a:lstStyle>
          <a:p>
            <a:fld id="{F2FF02AD-C596-4C2A-8C27-E7E7205D5530}" type="datetimeFigureOut">
              <a:rPr lang="ru-RU" smtClean="0"/>
              <a:t>05.12.2019</a:t>
            </a:fld>
            <a:endParaRPr lang="ru-RU" dirty="0"/>
          </a:p>
        </p:txBody>
      </p:sp>
      <p:sp>
        <p:nvSpPr>
          <p:cNvPr id="4" name="Образ слайда 3"/>
          <p:cNvSpPr>
            <a:spLocks noGrp="1" noRot="1" noChangeAspect="1"/>
          </p:cNvSpPr>
          <p:nvPr>
            <p:ph type="sldImg" idx="2"/>
          </p:nvPr>
        </p:nvSpPr>
        <p:spPr>
          <a:xfrm>
            <a:off x="930275" y="741363"/>
            <a:ext cx="4937125" cy="370205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79768" y="4690271"/>
            <a:ext cx="5438140" cy="4443413"/>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6" y="9378826"/>
            <a:ext cx="2945659" cy="493712"/>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50449" y="9378826"/>
            <a:ext cx="2945659" cy="493712"/>
          </a:xfrm>
          <a:prstGeom prst="rect">
            <a:avLst/>
          </a:prstGeom>
        </p:spPr>
        <p:txBody>
          <a:bodyPr vert="horz" lIns="91440" tIns="45720" rIns="91440" bIns="45720" rtlCol="0" anchor="b"/>
          <a:lstStyle>
            <a:lvl1pPr algn="r">
              <a:defRPr sz="1200"/>
            </a:lvl1pPr>
          </a:lstStyle>
          <a:p>
            <a:fld id="{3347D977-7926-4E30-9726-31C171B80C36}" type="slidenum">
              <a:rPr lang="ru-RU" smtClean="0"/>
              <a:t>‹#›</a:t>
            </a:fld>
            <a:endParaRPr lang="ru-RU" dirty="0"/>
          </a:p>
        </p:txBody>
      </p:sp>
    </p:spTree>
    <p:extLst>
      <p:ext uri="{BB962C8B-B14F-4D97-AF65-F5344CB8AC3E}">
        <p14:creationId xmlns:p14="http://schemas.microsoft.com/office/powerpoint/2010/main" val="2713700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a:p>
        </p:txBody>
      </p:sp>
      <p:sp>
        <p:nvSpPr>
          <p:cNvPr id="5427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38188" indent="-284163" eaLnBrk="0" hangingPunct="0">
              <a:spcBef>
                <a:spcPct val="30000"/>
              </a:spcBef>
              <a:defRPr sz="1200">
                <a:solidFill>
                  <a:schemeClr val="tx1"/>
                </a:solidFill>
                <a:latin typeface="Calibri" pitchFamily="34" charset="0"/>
              </a:defRPr>
            </a:lvl2pPr>
            <a:lvl3pPr marL="1136650" indent="-227013" eaLnBrk="0" hangingPunct="0">
              <a:spcBef>
                <a:spcPct val="30000"/>
              </a:spcBef>
              <a:defRPr sz="1200">
                <a:solidFill>
                  <a:schemeClr val="tx1"/>
                </a:solidFill>
                <a:latin typeface="Calibri" pitchFamily="34" charset="0"/>
              </a:defRPr>
            </a:lvl3pPr>
            <a:lvl4pPr marL="1592263" indent="-227013" eaLnBrk="0" hangingPunct="0">
              <a:spcBef>
                <a:spcPct val="30000"/>
              </a:spcBef>
              <a:defRPr sz="1200">
                <a:solidFill>
                  <a:schemeClr val="tx1"/>
                </a:solidFill>
                <a:latin typeface="Calibri" pitchFamily="34" charset="0"/>
              </a:defRPr>
            </a:lvl4pPr>
            <a:lvl5pPr marL="2046288" indent="-227013" eaLnBrk="0" hangingPunct="0">
              <a:spcBef>
                <a:spcPct val="30000"/>
              </a:spcBef>
              <a:defRPr sz="1200">
                <a:solidFill>
                  <a:schemeClr val="tx1"/>
                </a:solidFill>
                <a:latin typeface="Calibri" pitchFamily="34" charset="0"/>
              </a:defRPr>
            </a:lvl5pPr>
            <a:lvl6pPr marL="2503488" indent="-227013" eaLnBrk="0" fontAlgn="base" hangingPunct="0">
              <a:spcBef>
                <a:spcPct val="30000"/>
              </a:spcBef>
              <a:spcAft>
                <a:spcPct val="0"/>
              </a:spcAft>
              <a:defRPr sz="1200">
                <a:solidFill>
                  <a:schemeClr val="tx1"/>
                </a:solidFill>
                <a:latin typeface="Calibri" pitchFamily="34" charset="0"/>
              </a:defRPr>
            </a:lvl6pPr>
            <a:lvl7pPr marL="2960688" indent="-227013" eaLnBrk="0" fontAlgn="base" hangingPunct="0">
              <a:spcBef>
                <a:spcPct val="30000"/>
              </a:spcBef>
              <a:spcAft>
                <a:spcPct val="0"/>
              </a:spcAft>
              <a:defRPr sz="1200">
                <a:solidFill>
                  <a:schemeClr val="tx1"/>
                </a:solidFill>
                <a:latin typeface="Calibri" pitchFamily="34" charset="0"/>
              </a:defRPr>
            </a:lvl7pPr>
            <a:lvl8pPr marL="3417888" indent="-227013" eaLnBrk="0" fontAlgn="base" hangingPunct="0">
              <a:spcBef>
                <a:spcPct val="30000"/>
              </a:spcBef>
              <a:spcAft>
                <a:spcPct val="0"/>
              </a:spcAft>
              <a:defRPr sz="1200">
                <a:solidFill>
                  <a:schemeClr val="tx1"/>
                </a:solidFill>
                <a:latin typeface="Calibri" pitchFamily="34" charset="0"/>
              </a:defRPr>
            </a:lvl8pPr>
            <a:lvl9pPr marL="3875088" indent="-227013"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9528C372-BF9E-46FC-A774-683DC2348F1C}" type="slidenum">
              <a:rPr lang="ru-RU" altLang="ru-RU" smtClean="0">
                <a:latin typeface="Arial" pitchFamily="34" charset="0"/>
              </a:rPr>
              <a:pPr eaLnBrk="1" hangingPunct="1">
                <a:spcBef>
                  <a:spcPct val="0"/>
                </a:spcBef>
              </a:pPr>
              <a:t>1</a:t>
            </a:fld>
            <a:endParaRPr lang="ru-RU" altLang="ru-RU">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31863" y="742950"/>
            <a:ext cx="4933950" cy="3700463"/>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AE0FA24-06BC-49AF-B6C7-F1BB2025DF2B}" type="slidenum">
              <a:rPr lang="ru-RU" smtClean="0"/>
              <a:pPr/>
              <a:t>4</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B9A179D-2D27-49E2-B022-8EDDA2EFE682}" type="slidenum">
              <a:rPr lang="ru-RU" smtClean="0"/>
              <a:t>7</a:t>
            </a:fld>
            <a:endParaRPr lang="ru-RU" dirty="0"/>
          </a:p>
        </p:txBody>
      </p:sp>
    </p:spTree>
    <p:extLst>
      <p:ext uri="{BB962C8B-B14F-4D97-AF65-F5344CB8AC3E}">
        <p14:creationId xmlns:p14="http://schemas.microsoft.com/office/powerpoint/2010/main" val="138239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896F0F6-5593-41F2-B141-37A1B31BEF6B}" type="slidenum">
              <a:rPr lang="ru-RU" smtClean="0"/>
              <a:t>8</a:t>
            </a:fld>
            <a:endParaRPr lang="ru-RU" dirty="0"/>
          </a:p>
        </p:txBody>
      </p:sp>
    </p:spTree>
    <p:extLst>
      <p:ext uri="{BB962C8B-B14F-4D97-AF65-F5344CB8AC3E}">
        <p14:creationId xmlns:p14="http://schemas.microsoft.com/office/powerpoint/2010/main" val="1148163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77925" y="1235075"/>
            <a:ext cx="4441825" cy="333057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4D38195-1B2E-4D74-A80D-BCB5658FFACA}" type="slidenum">
              <a:rPr lang="ru-RU" smtClean="0"/>
              <a:t>14</a:t>
            </a:fld>
            <a:endParaRPr lang="ru-RU"/>
          </a:p>
        </p:txBody>
      </p:sp>
    </p:spTree>
    <p:extLst>
      <p:ext uri="{BB962C8B-B14F-4D97-AF65-F5344CB8AC3E}">
        <p14:creationId xmlns:p14="http://schemas.microsoft.com/office/powerpoint/2010/main" val="680485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57347"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4" name="Номер слайда 3"/>
          <p:cNvSpPr>
            <a:spLocks noGrp="1"/>
          </p:cNvSpPr>
          <p:nvPr>
            <p:ph type="sldNum" sz="quarter" idx="5"/>
          </p:nvPr>
        </p:nvSpPr>
        <p:spPr/>
        <p:txBody>
          <a:bodyPr/>
          <a:lstStyle/>
          <a:p>
            <a:pPr>
              <a:defRPr/>
            </a:pPr>
            <a:fld id="{D608E51A-619F-44EF-B42D-A10D9F3F6E7D}" type="slidenum">
              <a:rPr lang="ru-RU" smtClean="0"/>
              <a:pPr>
                <a:defRPr/>
              </a:pPr>
              <a:t>46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Образ слайда 1"/>
          <p:cNvSpPr>
            <a:spLocks noGrp="1" noRot="1" noChangeAspect="1" noTextEdit="1"/>
          </p:cNvSpPr>
          <p:nvPr>
            <p:ph type="sldImg"/>
          </p:nvPr>
        </p:nvSpPr>
        <p:spPr>
          <a:ln/>
        </p:spPr>
      </p:sp>
      <p:sp>
        <p:nvSpPr>
          <p:cNvPr id="47107"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latin typeface="Arial" charset="0"/>
              <a:cs typeface="Arial" charset="0"/>
            </a:endParaRPr>
          </a:p>
        </p:txBody>
      </p:sp>
      <p:sp>
        <p:nvSpPr>
          <p:cNvPr id="4" name="Номер слайда 3"/>
          <p:cNvSpPr>
            <a:spLocks noGrp="1"/>
          </p:cNvSpPr>
          <p:nvPr>
            <p:ph type="sldNum" sz="quarter" idx="5"/>
          </p:nvPr>
        </p:nvSpPr>
        <p:spPr/>
        <p:txBody>
          <a:bodyPr/>
          <a:lstStyle/>
          <a:p>
            <a:pPr>
              <a:defRPr/>
            </a:pPr>
            <a:fld id="{B7109EFD-F26A-4BCE-A171-B9AAC6C3CACC}" type="slidenum">
              <a:rPr lang="ru-RU" smtClean="0"/>
              <a:pPr>
                <a:defRPr/>
              </a:pPr>
              <a:t>69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E77EDC36-A878-46BC-B631-ABBDAC044E9C}" type="datetime1">
              <a:rPr lang="ru-RU" smtClean="0"/>
              <a:t>05.12.2019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4032691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3C0C103-0590-4E83-9499-4B83AC94920F}" type="datetime1">
              <a:rPr lang="ru-RU" smtClean="0"/>
              <a:t>05.12.2019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612778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B516A8F-281C-41DD-8323-7FCB421AB3B8}" type="datetime1">
              <a:rPr lang="ru-RU" smtClean="0"/>
              <a:t>05.12.2019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2373323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92100"/>
            <a:ext cx="8229600" cy="5727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Дата 2"/>
          <p:cNvSpPr>
            <a:spLocks noGrp="1"/>
          </p:cNvSpPr>
          <p:nvPr>
            <p:ph type="dt" sz="half" idx="10"/>
          </p:nvPr>
        </p:nvSpPr>
        <p:spPr>
          <a:xfrm>
            <a:off x="457200" y="6245225"/>
            <a:ext cx="2133600" cy="476250"/>
          </a:xfrm>
        </p:spPr>
        <p:txBody>
          <a:bodyPr/>
          <a:lstStyle>
            <a:lvl1pPr>
              <a:defRPr/>
            </a:lvl1pPr>
          </a:lstStyle>
          <a:p>
            <a:pPr>
              <a:defRPr/>
            </a:pPr>
            <a:endParaRPr lang="ru-RU"/>
          </a:p>
        </p:txBody>
      </p:sp>
      <p:sp>
        <p:nvSpPr>
          <p:cNvPr id="4" name="Нижний колонтитул 3"/>
          <p:cNvSpPr>
            <a:spLocks noGrp="1"/>
          </p:cNvSpPr>
          <p:nvPr>
            <p:ph type="ftr" sz="quarter" idx="11"/>
          </p:nvPr>
        </p:nvSpPr>
        <p:spPr>
          <a:xfrm>
            <a:off x="3124200" y="6245225"/>
            <a:ext cx="2895600" cy="476250"/>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6553200" y="6245225"/>
            <a:ext cx="2133600" cy="476250"/>
          </a:xfrm>
        </p:spPr>
        <p:txBody>
          <a:bodyPr/>
          <a:lstStyle>
            <a:lvl1pPr>
              <a:defRPr/>
            </a:lvl1pPr>
          </a:lstStyle>
          <a:p>
            <a:pPr>
              <a:defRPr/>
            </a:pPr>
            <a:fld id="{9097BF15-0B48-40A5-9AA2-F0B20AAE47F7}" type="slidenum">
              <a:rPr lang="ru-RU"/>
              <a:pPr>
                <a:defRPr/>
              </a:pPr>
              <a:t>‹#›</a:t>
            </a:fld>
            <a:endParaRPr lang="ru-RU"/>
          </a:p>
        </p:txBody>
      </p:sp>
    </p:spTree>
    <p:extLst>
      <p:ext uri="{BB962C8B-B14F-4D97-AF65-F5344CB8AC3E}">
        <p14:creationId xmlns:p14="http://schemas.microsoft.com/office/powerpoint/2010/main" val="129542039"/>
      </p:ext>
    </p:extLst>
  </p:cSld>
  <p:clrMapOvr>
    <a:masterClrMapping/>
  </p:clrMapOvr>
  <p:transition>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a:t>Образец заголовка</a:t>
            </a:r>
          </a:p>
        </p:txBody>
      </p:sp>
      <p:sp>
        <p:nvSpPr>
          <p:cNvPr id="3" name="Текст 2"/>
          <p:cNvSpPr>
            <a:spLocks noGrp="1"/>
          </p:cNvSpPr>
          <p:nvPr>
            <p:ph type="body" sz="half" idx="1"/>
          </p:nvPr>
        </p:nvSpPr>
        <p:spPr>
          <a:xfrm>
            <a:off x="457200" y="19050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9050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457200" y="6245225"/>
            <a:ext cx="2133600" cy="476250"/>
          </a:xfrm>
        </p:spPr>
        <p:txBody>
          <a:bodyPr/>
          <a:lstStyle>
            <a:lvl1pPr>
              <a:defRPr/>
            </a:lvl1pPr>
          </a:lstStyle>
          <a:p>
            <a:pPr>
              <a:defRPr/>
            </a:pPr>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pPr>
              <a:defRPr/>
            </a:pPr>
            <a:fld id="{BF2FB6C5-E4A6-4585-94E8-EBC207DEEA12}" type="slidenum">
              <a:rPr lang="ru-RU"/>
              <a:pPr>
                <a:defRPr/>
              </a:pPr>
              <a:t>‹#›</a:t>
            </a:fld>
            <a:endParaRPr lang="ru-RU"/>
          </a:p>
        </p:txBody>
      </p:sp>
    </p:spTree>
    <p:extLst>
      <p:ext uri="{BB962C8B-B14F-4D97-AF65-F5344CB8AC3E}">
        <p14:creationId xmlns:p14="http://schemas.microsoft.com/office/powerpoint/2010/main" val="2872817418"/>
      </p:ext>
    </p:extLst>
  </p:cSld>
  <p:clrMapOvr>
    <a:masterClrMapping/>
  </p:clrMapOvr>
  <p:transition>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a:t>Образец заголовка</a:t>
            </a:r>
          </a:p>
        </p:txBody>
      </p:sp>
      <p:sp>
        <p:nvSpPr>
          <p:cNvPr id="3" name="Диаграмма 2"/>
          <p:cNvSpPr>
            <a:spLocks noGrp="1"/>
          </p:cNvSpPr>
          <p:nvPr>
            <p:ph type="chart" idx="1"/>
          </p:nvPr>
        </p:nvSpPr>
        <p:spPr>
          <a:xfrm>
            <a:off x="457200" y="1905000"/>
            <a:ext cx="8229600" cy="4114800"/>
          </a:xfrm>
        </p:spPr>
        <p:txBody>
          <a:bodyPr>
            <a:normAutofit/>
          </a:bodyPr>
          <a:lstStyle/>
          <a:p>
            <a:pPr lvl="0"/>
            <a:endParaRPr lang="ru-RU" noProof="0"/>
          </a:p>
        </p:txBody>
      </p:sp>
      <p:sp>
        <p:nvSpPr>
          <p:cNvPr id="4" name="Дата 3"/>
          <p:cNvSpPr>
            <a:spLocks noGrp="1"/>
          </p:cNvSpPr>
          <p:nvPr>
            <p:ph type="dt" sz="half" idx="10"/>
          </p:nvPr>
        </p:nvSpPr>
        <p:spPr>
          <a:xfrm>
            <a:off x="457200" y="6245225"/>
            <a:ext cx="2133600" cy="476250"/>
          </a:xfrm>
        </p:spPr>
        <p:txBody>
          <a:bodyPr/>
          <a:lstStyle>
            <a:lvl1pPr>
              <a:defRPr/>
            </a:lvl1pPr>
          </a:lstStyle>
          <a:p>
            <a:pPr>
              <a:defRPr/>
            </a:pPr>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pPr>
              <a:defRPr/>
            </a:pPr>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pPr>
              <a:defRPr/>
            </a:pPr>
            <a:fld id="{1EA0CD3F-841D-4FBF-ABF4-95577546C6FC}" type="slidenum">
              <a:rPr lang="ru-RU"/>
              <a:pPr>
                <a:defRPr/>
              </a:pPr>
              <a:t>‹#›</a:t>
            </a:fld>
            <a:endParaRPr lang="ru-RU"/>
          </a:p>
        </p:txBody>
      </p:sp>
    </p:spTree>
    <p:extLst>
      <p:ext uri="{BB962C8B-B14F-4D97-AF65-F5344CB8AC3E}">
        <p14:creationId xmlns:p14="http://schemas.microsoft.com/office/powerpoint/2010/main" val="2489415398"/>
      </p:ext>
    </p:extLst>
  </p:cSld>
  <p:clrMapOvr>
    <a:masterClrMapping/>
  </p:clrMapOvr>
  <p:transition>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7C6A18D5-4946-465A-8E14-CC141F321AFD}" type="datetimeFigureOut">
              <a:rPr lang="ru-RU" smtClean="0"/>
              <a:pPr/>
              <a:t>05.12.2019</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solidFill>
                <a:srgbClr val="2DA2BF">
                  <a:tint val="20000"/>
                </a:srgbClr>
              </a:solidFill>
            </a:endParaRPr>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632E1B31-DBA4-4145-A1CA-568D94B9853D}" type="slidenum">
              <a:rPr lang="ru-RU" smtClean="0"/>
              <a:pPr/>
              <a:t>‹#›</a:t>
            </a:fld>
            <a:endParaRPr lang="ru-RU"/>
          </a:p>
        </p:txBody>
      </p:sp>
    </p:spTree>
    <p:extLst>
      <p:ext uri="{BB962C8B-B14F-4D97-AF65-F5344CB8AC3E}">
        <p14:creationId xmlns:p14="http://schemas.microsoft.com/office/powerpoint/2010/main" val="3620563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
        <p:nvSpPr>
          <p:cNvPr id="7" name="Заголовок 6"/>
          <p:cNvSpPr>
            <a:spLocks noGrp="1"/>
          </p:cNvSpPr>
          <p:nvPr>
            <p:ph type="title"/>
          </p:nvPr>
        </p:nvSpPr>
        <p:spPr/>
        <p:txBody>
          <a:bodyPr rtlCol="0"/>
          <a:lstStyle/>
          <a:p>
            <a:r>
              <a:rPr kumimoji="0" lang="ru-RU"/>
              <a:t>Образец заголовка</a:t>
            </a:r>
            <a:endParaRPr kumimoji="0" lang="en-US"/>
          </a:p>
        </p:txBody>
      </p:sp>
    </p:spTree>
    <p:extLst>
      <p:ext uri="{BB962C8B-B14F-4D97-AF65-F5344CB8AC3E}">
        <p14:creationId xmlns:p14="http://schemas.microsoft.com/office/powerpoint/2010/main" val="943099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3960836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6" name="Нижний колонтитул 5"/>
          <p:cNvSpPr>
            <a:spLocks noGrp="1"/>
          </p:cNvSpPr>
          <p:nvPr>
            <p:ph type="ftr" sz="quarter" idx="11"/>
          </p:nvPr>
        </p:nvSpPr>
        <p:spPr/>
        <p:txBody>
          <a:bodyPr/>
          <a:lstStyle/>
          <a:p>
            <a:endParaRPr lang="ru-RU">
              <a:solidFill>
                <a:prstClr val="black"/>
              </a:solidFill>
            </a:endParaRPr>
          </a:p>
        </p:txBody>
      </p:sp>
      <p:sp>
        <p:nvSpPr>
          <p:cNvPr id="7" name="Номер слайда 6"/>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
        <p:nvSpPr>
          <p:cNvPr id="8" name="Заголовок 7"/>
          <p:cNvSpPr>
            <a:spLocks noGrp="1"/>
          </p:cNvSpPr>
          <p:nvPr>
            <p:ph type="title"/>
          </p:nvPr>
        </p:nvSpPr>
        <p:spPr/>
        <p:txBody>
          <a:bodyPr rtlCol="0"/>
          <a:lstStyle/>
          <a:p>
            <a:r>
              <a:rPr kumimoji="0" lang="ru-RU"/>
              <a:t>Образец заголовка</a:t>
            </a:r>
            <a:endParaRPr kumimoji="0" lang="en-US"/>
          </a:p>
        </p:txBody>
      </p:sp>
    </p:spTree>
    <p:extLst>
      <p:ext uri="{BB962C8B-B14F-4D97-AF65-F5344CB8AC3E}">
        <p14:creationId xmlns:p14="http://schemas.microsoft.com/office/powerpoint/2010/main" val="3043281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8" name="Нижний колонтитул 7"/>
          <p:cNvSpPr>
            <a:spLocks noGrp="1"/>
          </p:cNvSpPr>
          <p:nvPr>
            <p:ph type="ftr" sz="quarter" idx="11"/>
          </p:nvPr>
        </p:nvSpPr>
        <p:spPr/>
        <p:txBody>
          <a:bodyPr/>
          <a:lstStyle/>
          <a:p>
            <a:endParaRPr lang="ru-RU">
              <a:solidFill>
                <a:prstClr val="black"/>
              </a:solidFill>
            </a:endParaRPr>
          </a:p>
        </p:txBody>
      </p:sp>
      <p:sp>
        <p:nvSpPr>
          <p:cNvPr id="9" name="Номер слайда 8"/>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1916445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72EC6E4-3EA8-4671-BF8F-93917125D8DC}" type="datetime1">
              <a:rPr lang="ru-RU" smtClean="0"/>
              <a:t>05.12.2019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37846292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4" name="Нижний колонтитул 3"/>
          <p:cNvSpPr>
            <a:spLocks noGrp="1"/>
          </p:cNvSpPr>
          <p:nvPr>
            <p:ph type="ftr" sz="quarter" idx="11"/>
          </p:nvPr>
        </p:nvSpPr>
        <p:spPr/>
        <p:txBody>
          <a:bodyPr/>
          <a:lstStyle/>
          <a:p>
            <a:endParaRPr lang="ru-RU">
              <a:solidFill>
                <a:prstClr val="black"/>
              </a:solidFill>
            </a:endParaRPr>
          </a:p>
        </p:txBody>
      </p:sp>
      <p:sp>
        <p:nvSpPr>
          <p:cNvPr id="5" name="Номер слайда 4"/>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
        <p:nvSpPr>
          <p:cNvPr id="6" name="Заголовок 5"/>
          <p:cNvSpPr>
            <a:spLocks noGrp="1"/>
          </p:cNvSpPr>
          <p:nvPr>
            <p:ph type="title"/>
          </p:nvPr>
        </p:nvSpPr>
        <p:spPr/>
        <p:txBody>
          <a:bodyPr rtlCol="0"/>
          <a:lstStyle/>
          <a:p>
            <a:r>
              <a:rPr kumimoji="0" lang="ru-RU"/>
              <a:t>Образец заголовка</a:t>
            </a:r>
            <a:endParaRPr kumimoji="0" lang="en-US"/>
          </a:p>
        </p:txBody>
      </p:sp>
    </p:spTree>
    <p:extLst>
      <p:ext uri="{BB962C8B-B14F-4D97-AF65-F5344CB8AC3E}">
        <p14:creationId xmlns:p14="http://schemas.microsoft.com/office/powerpoint/2010/main" val="386330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3" name="Нижний колонтитул 2"/>
          <p:cNvSpPr>
            <a:spLocks noGrp="1"/>
          </p:cNvSpPr>
          <p:nvPr>
            <p:ph type="ftr" sz="quarter" idx="11"/>
          </p:nvPr>
        </p:nvSpPr>
        <p:spPr/>
        <p:txBody>
          <a:bodyPr/>
          <a:lstStyle/>
          <a:p>
            <a:endParaRPr lang="ru-RU">
              <a:solidFill>
                <a:prstClr val="black"/>
              </a:solidFill>
            </a:endParaRPr>
          </a:p>
        </p:txBody>
      </p:sp>
      <p:sp>
        <p:nvSpPr>
          <p:cNvPr id="4" name="Номер слайда 3"/>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33511431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6" name="Нижний колонтитул 5"/>
          <p:cNvSpPr>
            <a:spLocks noGrp="1"/>
          </p:cNvSpPr>
          <p:nvPr>
            <p:ph type="ftr" sz="quarter" idx="11"/>
          </p:nvPr>
        </p:nvSpPr>
        <p:spPr/>
        <p:txBody>
          <a:bodyPr/>
          <a:lstStyle/>
          <a:p>
            <a:endParaRPr lang="ru-RU">
              <a:solidFill>
                <a:prstClr val="black"/>
              </a:solidFill>
            </a:endParaRPr>
          </a:p>
        </p:txBody>
      </p:sp>
      <p:sp>
        <p:nvSpPr>
          <p:cNvPr id="7" name="Номер слайда 6"/>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93518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7C6A18D5-4946-465A-8E14-CC141F321AFD}" type="datetimeFigureOut">
              <a:rPr lang="ru-RU" smtClean="0">
                <a:solidFill>
                  <a:prstClr val="black"/>
                </a:solidFill>
              </a:rPr>
              <a:pPr/>
              <a:t>05.12.2019</a:t>
            </a:fld>
            <a:endParaRPr lang="ru-RU">
              <a:solidFill>
                <a:prstClr val="black"/>
              </a:solidFill>
            </a:endParaRPr>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solidFill>
                <a:prstClr val="black"/>
              </a:solidFill>
            </a:endParaRPr>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632E1B31-DBA4-4145-A1CA-568D94B9853D}" type="slidenum">
              <a:rPr lang="ru-RU" smtClean="0">
                <a:solidFill>
                  <a:prstClr val="black"/>
                </a:solidFill>
              </a:rPr>
              <a:pPr/>
              <a:t>‹#›</a:t>
            </a:fld>
            <a:endParaRPr lang="ru-RU">
              <a:solidFill>
                <a:prstClr val="black"/>
              </a:solidFill>
            </a:endParaRPr>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endParaRPr lang="en-US">
              <a:solidFill>
                <a:prstClr val="white"/>
              </a:solidFill>
            </a:endParaRPr>
          </a:p>
        </p:txBody>
      </p:sp>
    </p:spTree>
    <p:extLst>
      <p:ext uri="{BB962C8B-B14F-4D97-AF65-F5344CB8AC3E}">
        <p14:creationId xmlns:p14="http://schemas.microsoft.com/office/powerpoint/2010/main" val="34774176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39299546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C6A18D5-4946-465A-8E14-CC141F321AFD}" type="datetimeFigureOut">
              <a:rPr lang="ru-RU" smtClean="0">
                <a:solidFill>
                  <a:prstClr val="black"/>
                </a:solidFill>
              </a:rPr>
              <a:pPr/>
              <a:t>05.12.2019</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16738499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92100"/>
            <a:ext cx="8229600" cy="5727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Дата 13"/>
          <p:cNvSpPr>
            <a:spLocks noGrp="1"/>
          </p:cNvSpPr>
          <p:nvPr>
            <p:ph type="dt" sz="half" idx="10"/>
          </p:nvPr>
        </p:nvSpPr>
        <p:spPr/>
        <p:txBody>
          <a:bodyPr/>
          <a:lstStyle>
            <a:lvl1pPr>
              <a:defRPr/>
            </a:lvl1pPr>
          </a:lstStyle>
          <a:p>
            <a:pPr>
              <a:defRPr/>
            </a:pPr>
            <a:endParaRPr lang="ru-RU">
              <a:solidFill>
                <a:prstClr val="black"/>
              </a:solidFill>
            </a:endParaRPr>
          </a:p>
        </p:txBody>
      </p:sp>
      <p:sp>
        <p:nvSpPr>
          <p:cNvPr id="4" name="Нижний колонтитул 2"/>
          <p:cNvSpPr>
            <a:spLocks noGrp="1"/>
          </p:cNvSpPr>
          <p:nvPr>
            <p:ph type="ftr" sz="quarter" idx="11"/>
          </p:nvPr>
        </p:nvSpPr>
        <p:spPr/>
        <p:txBody>
          <a:bodyPr/>
          <a:lstStyle>
            <a:lvl1pPr>
              <a:defRPr/>
            </a:lvl1pPr>
          </a:lstStyle>
          <a:p>
            <a:pPr>
              <a:defRPr/>
            </a:pPr>
            <a:endParaRPr lang="ru-RU">
              <a:solidFill>
                <a:prstClr val="black"/>
              </a:solidFill>
            </a:endParaRPr>
          </a:p>
        </p:txBody>
      </p:sp>
      <p:sp>
        <p:nvSpPr>
          <p:cNvPr id="5" name="Номер слайда 22"/>
          <p:cNvSpPr>
            <a:spLocks noGrp="1"/>
          </p:cNvSpPr>
          <p:nvPr>
            <p:ph type="sldNum" sz="quarter" idx="12"/>
          </p:nvPr>
        </p:nvSpPr>
        <p:spPr/>
        <p:txBody>
          <a:bodyPr/>
          <a:lstStyle>
            <a:lvl1pPr>
              <a:defRPr/>
            </a:lvl1pPr>
          </a:lstStyle>
          <a:p>
            <a:pPr>
              <a:defRPr/>
            </a:pPr>
            <a:fld id="{107BA62C-A6B0-417F-8BAC-8655B457BB5E}" type="slidenum">
              <a:rPr lang="ru-RU">
                <a:solidFill>
                  <a:prstClr val="black"/>
                </a:solidFill>
              </a:rPr>
              <a:pPr>
                <a:defRPr/>
              </a:pPr>
              <a:t>‹#›</a:t>
            </a:fld>
            <a:endParaRPr lang="ru-RU">
              <a:solidFill>
                <a:prstClr val="black"/>
              </a:solidFill>
            </a:endParaRPr>
          </a:p>
        </p:txBody>
      </p:sp>
    </p:spTree>
    <p:extLst>
      <p:ext uri="{BB962C8B-B14F-4D97-AF65-F5344CB8AC3E}">
        <p14:creationId xmlns:p14="http://schemas.microsoft.com/office/powerpoint/2010/main" val="1308303288"/>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8" y="214313"/>
            <a:ext cx="7793037" cy="1462087"/>
          </a:xfrm>
        </p:spPr>
        <p:txBody>
          <a:bodyPr/>
          <a:lstStyle/>
          <a:p>
            <a:r>
              <a:rPr lang="ru-RU"/>
              <a:t>Образец заголовка</a:t>
            </a:r>
          </a:p>
        </p:txBody>
      </p:sp>
      <p:sp>
        <p:nvSpPr>
          <p:cNvPr id="3" name="Рисунок SmartArt 2"/>
          <p:cNvSpPr>
            <a:spLocks noGrp="1"/>
          </p:cNvSpPr>
          <p:nvPr>
            <p:ph type="dgm" idx="1"/>
          </p:nvPr>
        </p:nvSpPr>
        <p:spPr>
          <a:xfrm>
            <a:off x="1182688" y="2017713"/>
            <a:ext cx="7772400" cy="4114800"/>
          </a:xfrm>
        </p:spPr>
        <p:txBody>
          <a:bodyPr/>
          <a:lstStyle/>
          <a:p>
            <a:pPr lvl="0"/>
            <a:endParaRPr lang="ru-RU" noProof="0"/>
          </a:p>
        </p:txBody>
      </p:sp>
      <p:sp>
        <p:nvSpPr>
          <p:cNvPr id="4" name="Rectangle 11"/>
          <p:cNvSpPr>
            <a:spLocks noGrp="1" noChangeArrowheads="1"/>
          </p:cNvSpPr>
          <p:nvPr>
            <p:ph type="dt" sz="half" idx="10"/>
          </p:nvPr>
        </p:nvSpPr>
        <p:spPr>
          <a:ln/>
        </p:spPr>
        <p:txBody>
          <a:bodyPr/>
          <a:lstStyle>
            <a:lvl1pPr>
              <a:defRPr/>
            </a:lvl1pPr>
          </a:lstStyle>
          <a:p>
            <a:pPr>
              <a:defRPr/>
            </a:pPr>
            <a:fld id="{470C5F2B-3FF2-4F6E-B6CD-EC08983DA1F8}" type="datetimeFigureOut">
              <a:rPr lang="ru-RU">
                <a:solidFill>
                  <a:prstClr val="black"/>
                </a:solidFill>
              </a:rPr>
              <a:pPr>
                <a:defRPr/>
              </a:pPr>
              <a:t>05.12.2019</a:t>
            </a:fld>
            <a:endParaRPr lang="ru-RU">
              <a:solidFill>
                <a:prstClr val="black"/>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ru-RU">
              <a:solidFill>
                <a:prstClr val="black"/>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6FF5395E-52DD-4101-98BF-70A82F761D5F}" type="slidenum">
              <a:rPr lang="ru-RU">
                <a:solidFill>
                  <a:prstClr val="black"/>
                </a:solidFill>
              </a:rPr>
              <a:pPr>
                <a:defRPr/>
              </a:pPr>
              <a:t>‹#›</a:t>
            </a:fld>
            <a:endParaRPr lang="ru-RU">
              <a:solidFill>
                <a:prstClr val="black"/>
              </a:solidFill>
            </a:endParaRPr>
          </a:p>
        </p:txBody>
      </p:sp>
    </p:spTree>
    <p:extLst>
      <p:ext uri="{BB962C8B-B14F-4D97-AF65-F5344CB8AC3E}">
        <p14:creationId xmlns:p14="http://schemas.microsoft.com/office/powerpoint/2010/main" val="133115282"/>
      </p:ext>
    </p:extLst>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6E09D58-6472-4F89-B2D8-598BC0ABD880}" type="datetime1">
              <a:rPr lang="ru-RU" smtClean="0"/>
              <a:t>05.12.2019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3409342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C59EF09-9F51-4B32-8243-BA102A8DB69B}" type="datetime1">
              <a:rPr lang="ru-RU" smtClean="0"/>
              <a:t>05.12.2019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4065292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4363CD5-08E5-4D14-834E-24F612B3959B}" type="datetime1">
              <a:rPr lang="ru-RU" smtClean="0"/>
              <a:t>05.12.2019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3915564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F02490A-4ACD-4CED-AFCA-CD17CF3E46FB}" type="datetime1">
              <a:rPr lang="ru-RU" smtClean="0"/>
              <a:t>05.12.2019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154711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1373FF6-92F8-409E-9A4E-E2541367F10A}" type="datetime1">
              <a:rPr lang="ru-RU" smtClean="0"/>
              <a:t>05.12.2019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332542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D64495D-CE49-4CE9-A982-0C2093F7FBEF}" type="datetime1">
              <a:rPr lang="ru-RU" smtClean="0"/>
              <a:t>05.12.2019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1921504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607C140-9693-425D-831E-F9A1C12A8E03}" type="datetime1">
              <a:rPr lang="ru-RU" smtClean="0"/>
              <a:t>05.12.2019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A08AF67-7F28-4F22-98C6-B144073DC870}" type="slidenum">
              <a:rPr lang="ru-RU" smtClean="0"/>
              <a:t>‹#›</a:t>
            </a:fld>
            <a:endParaRPr lang="ru-RU" dirty="0"/>
          </a:p>
        </p:txBody>
      </p:sp>
    </p:spTree>
    <p:extLst>
      <p:ext uri="{BB962C8B-B14F-4D97-AF65-F5344CB8AC3E}">
        <p14:creationId xmlns:p14="http://schemas.microsoft.com/office/powerpoint/2010/main" val="2908616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100000">
              <a:schemeClr val="bg1">
                <a:lumMod val="91000"/>
                <a:lumOff val="9000"/>
              </a:schemeClr>
            </a:gs>
            <a:gs pos="0">
              <a:srgbClr val="99CCFF"/>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FC2D0-37EE-45A9-81D2-E60DD0B55F22}" type="datetime1">
              <a:rPr lang="ru-RU" smtClean="0"/>
              <a:t>05.12.2019</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08AF67-7F28-4F22-98C6-B144073DC870}" type="slidenum">
              <a:rPr lang="ru-RU" smtClean="0"/>
              <a:t>‹#›</a:t>
            </a:fld>
            <a:endParaRPr lang="ru-RU" dirty="0"/>
          </a:p>
        </p:txBody>
      </p:sp>
    </p:spTree>
    <p:extLst>
      <p:ext uri="{BB962C8B-B14F-4D97-AF65-F5344CB8AC3E}">
        <p14:creationId xmlns:p14="http://schemas.microsoft.com/office/powerpoint/2010/main" val="327851999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7" r:id="rId12"/>
    <p:sldLayoutId id="2147483748" r:id="rId13"/>
    <p:sldLayoutId id="2147483749" r:id="rId1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en-US">
              <a:solidFill>
                <a:prstClr val="white"/>
              </a:solidFill>
            </a:endParaRPr>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C6A18D5-4946-465A-8E14-CC141F321AFD}" type="datetimeFigureOut">
              <a:rPr lang="ru-RU" smtClean="0">
                <a:solidFill>
                  <a:prstClr val="black"/>
                </a:solidFill>
              </a:rPr>
              <a:pPr/>
              <a:t>05.12.2019</a:t>
            </a:fld>
            <a:endParaRPr lang="ru-RU">
              <a:solidFill>
                <a:prstClr val="black"/>
              </a:solidFill>
            </a:endParaRPr>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solidFill>
                <a:prstClr val="black"/>
              </a:solidFill>
            </a:endParaRPr>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32E1B31-DBA4-4145-A1CA-568D94B9853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2511176624"/>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2.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Layout" Target="../diagrams/layout4.xml"/><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11" Type="http://schemas.openxmlformats.org/officeDocument/2006/relationships/image" Target="../media/image27.jpeg"/><Relationship Id="rId5" Type="http://schemas.openxmlformats.org/officeDocument/2006/relationships/diagramColors" Target="../diagrams/colors4.xml"/><Relationship Id="rId10" Type="http://schemas.openxmlformats.org/officeDocument/2006/relationships/image" Target="../media/image26.png"/><Relationship Id="rId4" Type="http://schemas.openxmlformats.org/officeDocument/2006/relationships/diagramQuickStyle" Target="../diagrams/quickStyle4.xml"/><Relationship Id="rId9" Type="http://schemas.openxmlformats.org/officeDocument/2006/relationships/image" Target="../media/image25.jpeg"/></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image" Target="../media/image30.jpeg"/><Relationship Id="rId16" Type="http://schemas.openxmlformats.org/officeDocument/2006/relationships/diagramColors" Target="../diagrams/colors7.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image" Target="../media/image6.jpeg"/><Relationship Id="rId4" Type="http://schemas.openxmlformats.org/officeDocument/2006/relationships/slide" Target="slide5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9" Type="http://schemas.openxmlformats.org/officeDocument/2006/relationships/slide" Target="slide35.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5" Type="http://schemas.openxmlformats.org/officeDocument/2006/relationships/image" Target="../media/image15.jpe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5.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12" Type="http://schemas.openxmlformats.org/officeDocument/2006/relationships/slide" Target="slide16.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14.xml"/><Relationship Id="rId5" Type="http://schemas.openxmlformats.org/officeDocument/2006/relationships/slide" Target="slide8.xml"/><Relationship Id="rId10" Type="http://schemas.openxmlformats.org/officeDocument/2006/relationships/slide" Target="slide13.xml"/><Relationship Id="rId4" Type="http://schemas.openxmlformats.org/officeDocument/2006/relationships/slide" Target="slide7.xml"/><Relationship Id="rId9" Type="http://schemas.openxmlformats.org/officeDocument/2006/relationships/slide" Target="slide1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diagramLayout" Target="../diagrams/layout9.xml"/><Relationship Id="rId7" Type="http://schemas.openxmlformats.org/officeDocument/2006/relationships/image" Target="../media/image37.jpeg"/><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15.jpeg"/><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15.jpeg"/><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6.xml.rels><?xml version="1.0" encoding="UTF-8" standalone="yes"?>
<Relationships xmlns="http://schemas.openxmlformats.org/package/2006/relationships"><Relationship Id="rId8" Type="http://schemas.openxmlformats.org/officeDocument/2006/relationships/slide" Target="slide43.xml"/><Relationship Id="rId13" Type="http://schemas.openxmlformats.org/officeDocument/2006/relationships/slide" Target="slide47.xml"/><Relationship Id="rId18" Type="http://schemas.openxmlformats.org/officeDocument/2006/relationships/slide" Target="slide55.xml"/><Relationship Id="rId3" Type="http://schemas.openxmlformats.org/officeDocument/2006/relationships/slide" Target="slide38.xml"/><Relationship Id="rId7" Type="http://schemas.openxmlformats.org/officeDocument/2006/relationships/slide" Target="slide42.xml"/><Relationship Id="rId12" Type="http://schemas.openxmlformats.org/officeDocument/2006/relationships/slide" Target="slide46.xml"/><Relationship Id="rId17" Type="http://schemas.openxmlformats.org/officeDocument/2006/relationships/slide" Target="slide54.xml"/><Relationship Id="rId2" Type="http://schemas.openxmlformats.org/officeDocument/2006/relationships/slide" Target="slide37.xml"/><Relationship Id="rId16" Type="http://schemas.openxmlformats.org/officeDocument/2006/relationships/slide" Target="slide50.xml"/><Relationship Id="rId20"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slide" Target="slide41.xml"/><Relationship Id="rId11" Type="http://schemas.openxmlformats.org/officeDocument/2006/relationships/slide" Target="slide36.xml"/><Relationship Id="rId5" Type="http://schemas.openxmlformats.org/officeDocument/2006/relationships/slide" Target="slide40.xml"/><Relationship Id="rId15" Type="http://schemas.openxmlformats.org/officeDocument/2006/relationships/slide" Target="slide49.xml"/><Relationship Id="rId10" Type="http://schemas.openxmlformats.org/officeDocument/2006/relationships/slide" Target="slide45.xml"/><Relationship Id="rId19" Type="http://schemas.openxmlformats.org/officeDocument/2006/relationships/slide" Target="slide56.xml"/><Relationship Id="rId4" Type="http://schemas.openxmlformats.org/officeDocument/2006/relationships/slide" Target="slide39.xml"/><Relationship Id="rId9" Type="http://schemas.openxmlformats.org/officeDocument/2006/relationships/slide" Target="slide44.xml"/><Relationship Id="rId14" Type="http://schemas.openxmlformats.org/officeDocument/2006/relationships/slide" Target="slide48.xml"/></Relationships>
</file>

<file path=ppt/slides/_rels/slide3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chart" Target="../charts/chart7.xml"/><Relationship Id="rId4" Type="http://schemas.openxmlformats.org/officeDocument/2006/relationships/chart" Target="../charts/chart6.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oleObject" Target="../embeddings/oleObject1.bin"/><Relationship Id="rId7" Type="http://schemas.openxmlformats.org/officeDocument/2006/relationships/image" Target="../media/image46.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chart" Target="../charts/chart9.xml"/><Relationship Id="rId5" Type="http://schemas.openxmlformats.org/officeDocument/2006/relationships/image" Target="../media/image45.emf"/><Relationship Id="rId4" Type="http://schemas.openxmlformats.org/officeDocument/2006/relationships/package" Target="../embeddings/_____Microsoft_Excel8.xlsx"/></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oleObject" Target="../embeddings/oleObject2.bin"/><Relationship Id="rId7" Type="http://schemas.openxmlformats.org/officeDocument/2006/relationships/image" Target="../media/image49.jpe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chart" Target="../charts/chart11.xml"/><Relationship Id="rId5" Type="http://schemas.openxmlformats.org/officeDocument/2006/relationships/image" Target="../media/image48.emf"/><Relationship Id="rId4" Type="http://schemas.openxmlformats.org/officeDocument/2006/relationships/package" Target="../embeddings/_____Microsoft_Excel11.xlsx"/><Relationship Id="rId9" Type="http://schemas.openxmlformats.org/officeDocument/2006/relationships/image" Target="../media/image47.png"/></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slide" Target="slide47.xml"/><Relationship Id="rId7"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slide" Target="slide53.xml"/><Relationship Id="rId5" Type="http://schemas.openxmlformats.org/officeDocument/2006/relationships/slide" Target="slide49.xml"/><Relationship Id="rId4" Type="http://schemas.openxmlformats.org/officeDocument/2006/relationships/slide" Target="slide48.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55.png"/><Relationship Id="rId4" Type="http://schemas.openxmlformats.org/officeDocument/2006/relationships/image" Target="../media/image54.jpeg"/></Relationships>
</file>

<file path=ppt/slides/_rels/slide47.xml.rels><?xml version="1.0" encoding="UTF-8" standalone="yes"?>
<Relationships xmlns="http://schemas.openxmlformats.org/package/2006/relationships"><Relationship Id="rId3" Type="http://schemas.openxmlformats.org/officeDocument/2006/relationships/hyperlink" Target="https://www.nalog.ru/rn72/ip/ip_pay_taxes/ndfl/" TargetMode="External"/><Relationship Id="rId2" Type="http://schemas.openxmlformats.org/officeDocument/2006/relationships/hyperlink" Target="https://www.nalog.ru/rn72/taxation/taxes/ndfl/#t2" TargetMode="External"/><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hyperlink" Target="https://www.nalog.ru/rn72/taxation/taxes/ndfl/nalog_vichet/" TargetMode="External"/><Relationship Id="rId4" Type="http://schemas.openxmlformats.org/officeDocument/2006/relationships/hyperlink" Target="https://www.nalog.ru/rn72/fl/pay_taxes/income/pay_taxes/#t2"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nalog.ru/rn72/service/tax/?nalog=propertyFL&amp;year=2015" TargetMode="External"/><Relationship Id="rId2" Type="http://schemas.openxmlformats.org/officeDocument/2006/relationships/hyperlink" Target="https://www.nalog.ru/rn72/taxation/taxes/imuch2016/" TargetMode="External"/><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3" Type="http://schemas.openxmlformats.org/officeDocument/2006/relationships/hyperlink" Target="https://www.nalog.ru/rn72/service/nalog_calc/" TargetMode="External"/><Relationship Id="rId2" Type="http://schemas.openxmlformats.org/officeDocument/2006/relationships/hyperlink" Target="https://www.nalog.ru/rn72/service/tax/" TargetMode="Externa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nalog.ru/rn72/taxation/taxes/eshn/"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https://www.nalog.ru/rn72/taxation/taxes/usn/" TargetMode="External"/><Relationship Id="rId2" Type="http://schemas.openxmlformats.org/officeDocument/2006/relationships/hyperlink" Target="http://nalog.garant.ru/fns/nk/b0ce46e623160ec2eba6c257bde350a2/" TargetMode="Externa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hyperlink" Target="https://www.nalog.ru/rn72/taxation/taxes/envd/" TargetMode="External"/><Relationship Id="rId2" Type="http://schemas.openxmlformats.org/officeDocument/2006/relationships/hyperlink" Target="http://nalog.garant.ru/fns/nk/1744c299353bbec58fcf5afb06b87e80/" TargetMode="Externa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53.xml.rels><?xml version="1.0" encoding="UTF-8" standalone="yes"?>
<Relationships xmlns="http://schemas.openxmlformats.org/package/2006/relationships"><Relationship Id="rId3" Type="http://schemas.openxmlformats.org/officeDocument/2006/relationships/hyperlink" Target="#P70"/><Relationship Id="rId2" Type="http://schemas.openxmlformats.org/officeDocument/2006/relationships/hyperlink" Target="https://www.nalog.ru/rn72/about_fts/docs/5878235/" TargetMode="Externa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hyperlink" Target="https://www.nalog.ru/rn72/taxation/taxes/patent/" TargetMode="External"/><Relationship Id="rId4" Type="http://schemas.openxmlformats.org/officeDocument/2006/relationships/hyperlink" Target="#P588"/></Relationships>
</file>

<file path=ppt/slides/_rels/slide5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oleObject" Target="../embeddings/oleObject3.bin"/><Relationship Id="rId7" Type="http://schemas.openxmlformats.org/officeDocument/2006/relationships/chart" Target="../charts/chart14.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chart" Target="../charts/chart13.xml"/><Relationship Id="rId5" Type="http://schemas.openxmlformats.org/officeDocument/2006/relationships/image" Target="../media/image59.emf"/><Relationship Id="rId4" Type="http://schemas.openxmlformats.org/officeDocument/2006/relationships/package" Target="../embeddings/_____Microsoft_Excel14.xlsx"/></Relationships>
</file>

<file path=ppt/slides/_rels/slide5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chart" Target="../charts/chart17.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18.xml"/><Relationship Id="rId1" Type="http://schemas.openxmlformats.org/officeDocument/2006/relationships/slideLayout" Target="../slideLayouts/slideLayout20.xml"/><Relationship Id="rId4" Type="http://schemas.openxmlformats.org/officeDocument/2006/relationships/image" Target="../media/image46.jpeg"/></Relationships>
</file>

<file path=ppt/slides/_rels/slide5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slide" Target="slide65.xml"/><Relationship Id="rId7" Type="http://schemas.openxmlformats.org/officeDocument/2006/relationships/slide" Target="slide69.xml"/><Relationship Id="rId2" Type="http://schemas.openxmlformats.org/officeDocument/2006/relationships/slide" Target="slide64.xml"/><Relationship Id="rId1" Type="http://schemas.openxmlformats.org/officeDocument/2006/relationships/slideLayout" Target="../slideLayouts/slideLayout2.xml"/><Relationship Id="rId6" Type="http://schemas.openxmlformats.org/officeDocument/2006/relationships/slide" Target="slide68.xml"/><Relationship Id="rId5" Type="http://schemas.openxmlformats.org/officeDocument/2006/relationships/slide" Target="slide67.xml"/><Relationship Id="rId4" Type="http://schemas.openxmlformats.org/officeDocument/2006/relationships/slide" Target="slide6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1.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chart" Target="../charts/chart19.xml"/><Relationship Id="rId5" Type="http://schemas.openxmlformats.org/officeDocument/2006/relationships/image" Target="../media/image62.emf"/><Relationship Id="rId4" Type="http://schemas.openxmlformats.org/officeDocument/2006/relationships/package" Target="../embeddings/_____Microsoft_Excel21.xlsx"/></Relationships>
</file>

<file path=ppt/slides/_rels/slide6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63.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7.vml"/><Relationship Id="rId5" Type="http://schemas.openxmlformats.org/officeDocument/2006/relationships/image" Target="../media/image64.emf"/><Relationship Id="rId4" Type="http://schemas.openxmlformats.org/officeDocument/2006/relationships/oleObject" Target="../embeddings/_____Microsoft_Excel_97-20031.xls"/></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vmlDrawing" Target="../drawings/vmlDrawing8.vml"/><Relationship Id="rId5" Type="http://schemas.openxmlformats.org/officeDocument/2006/relationships/image" Target="../media/image65.emf"/><Relationship Id="rId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66.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68.jpeg"/><Relationship Id="rId4" Type="http://schemas.openxmlformats.org/officeDocument/2006/relationships/image" Target="../media/image67.e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70.jpeg"/><Relationship Id="rId4" Type="http://schemas.openxmlformats.org/officeDocument/2006/relationships/image" Target="../media/image69.e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71.emf"/><Relationship Id="rId4" Type="http://schemas.openxmlformats.org/officeDocument/2006/relationships/oleObject" Target="../embeddings/oleObject12.bin"/></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13.vml"/><Relationship Id="rId4" Type="http://schemas.openxmlformats.org/officeDocument/2006/relationships/image" Target="../media/image73.emf"/></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5.jpeg"/></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2.xml"/><Relationship Id="rId1" Type="http://schemas.openxmlformats.org/officeDocument/2006/relationships/vmlDrawing" Target="../drawings/vmlDrawing14.vml"/><Relationship Id="rId4" Type="http://schemas.openxmlformats.org/officeDocument/2006/relationships/image" Target="../media/image74.e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AutoShape 12"/>
          <p:cNvSpPr>
            <a:spLocks noChangeArrowheads="1"/>
          </p:cNvSpPr>
          <p:nvPr/>
        </p:nvSpPr>
        <p:spPr bwMode="auto">
          <a:xfrm>
            <a:off x="250825" y="2205038"/>
            <a:ext cx="8380413" cy="4319587"/>
          </a:xfrm>
          <a:prstGeom prst="roundRect">
            <a:avLst>
              <a:gd name="adj" fmla="val 16667"/>
            </a:avLst>
          </a:prstGeom>
          <a:noFill/>
          <a:ln w="9525">
            <a:solidFill>
              <a:srgbClr val="C00000"/>
            </a:solidFill>
            <a:round/>
            <a:headEnd/>
            <a:tailEnd/>
          </a:ln>
          <a:effectLst/>
        </p:spPr>
        <p:txBody>
          <a:bodyPr wrap="none" anchor="ctr"/>
          <a:lstStyle/>
          <a:p>
            <a:pPr algn="ctr">
              <a:defRPr/>
            </a:pPr>
            <a:endParaRPr lang="ru-RU" sz="3600" b="1" dirty="0">
              <a:solidFill>
                <a:schemeClr val="bg2">
                  <a:lumMod val="25000"/>
                </a:schemeClr>
              </a:solidFill>
              <a:latin typeface="Times New Roman" pitchFamily="18" charset="0"/>
            </a:endParaRPr>
          </a:p>
          <a:p>
            <a:pPr algn="ctr">
              <a:defRPr/>
            </a:pPr>
            <a:r>
              <a:rPr lang="ru-RU" sz="3600" b="1" dirty="0">
                <a:solidFill>
                  <a:schemeClr val="bg2">
                    <a:lumMod val="25000"/>
                  </a:schemeClr>
                </a:solidFill>
                <a:latin typeface="Times New Roman" pitchFamily="18" charset="0"/>
              </a:rPr>
              <a:t>БЮДЖЕТ  ДЛЯ  ГРАЖДАН</a:t>
            </a:r>
          </a:p>
          <a:p>
            <a:pPr algn="ctr">
              <a:defRPr/>
            </a:pPr>
            <a:r>
              <a:rPr lang="ru-RU" sz="2800" b="1" dirty="0">
                <a:solidFill>
                  <a:schemeClr val="bg2">
                    <a:lumMod val="25000"/>
                  </a:schemeClr>
                </a:solidFill>
                <a:latin typeface="Times New Roman" pitchFamily="18" charset="0"/>
              </a:rPr>
              <a:t>                                  </a:t>
            </a:r>
            <a:r>
              <a:rPr lang="ru-RU" sz="2400" b="1" dirty="0" smtClean="0">
                <a:solidFill>
                  <a:schemeClr val="bg2">
                    <a:lumMod val="25000"/>
                  </a:schemeClr>
                </a:solidFill>
                <a:latin typeface="Times New Roman" pitchFamily="18" charset="0"/>
              </a:rPr>
              <a:t>к бюджету </a:t>
            </a:r>
            <a:r>
              <a:rPr lang="ru-RU" sz="2400" b="1" dirty="0">
                <a:solidFill>
                  <a:schemeClr val="bg2">
                    <a:lumMod val="25000"/>
                  </a:schemeClr>
                </a:solidFill>
                <a:latin typeface="Times New Roman" pitchFamily="18" charset="0"/>
              </a:rPr>
              <a:t>Ярковского </a:t>
            </a:r>
          </a:p>
          <a:p>
            <a:pPr algn="ctr">
              <a:defRPr/>
            </a:pPr>
            <a:r>
              <a:rPr lang="ru-RU" sz="2400" b="1" dirty="0">
                <a:solidFill>
                  <a:schemeClr val="bg2">
                    <a:lumMod val="25000"/>
                  </a:schemeClr>
                </a:solidFill>
                <a:latin typeface="Times New Roman" pitchFamily="18" charset="0"/>
              </a:rPr>
              <a:t>муниципального района на 2020 год и на плановый период</a:t>
            </a:r>
          </a:p>
          <a:p>
            <a:pPr algn="ctr">
              <a:defRPr/>
            </a:pPr>
            <a:r>
              <a:rPr lang="ru-RU" sz="2400" b="1" dirty="0">
                <a:solidFill>
                  <a:schemeClr val="bg2">
                    <a:lumMod val="25000"/>
                  </a:schemeClr>
                </a:solidFill>
                <a:latin typeface="Times New Roman" pitchFamily="18" charset="0"/>
              </a:rPr>
              <a:t>2021 и 2022 годов</a:t>
            </a:r>
          </a:p>
        </p:txBody>
      </p:sp>
      <p:sp>
        <p:nvSpPr>
          <p:cNvPr id="3076" name="Прямоугольник 1"/>
          <p:cNvSpPr>
            <a:spLocks noChangeArrowheads="1"/>
          </p:cNvSpPr>
          <p:nvPr/>
        </p:nvSpPr>
        <p:spPr bwMode="auto">
          <a:xfrm>
            <a:off x="468313" y="1817688"/>
            <a:ext cx="4391025" cy="1446212"/>
          </a:xfrm>
          <a:prstGeom prst="rect">
            <a:avLst/>
          </a:prstGeom>
          <a:solidFill>
            <a:schemeClr val="bg1">
              <a:lumMod val="95000"/>
            </a:schemeClr>
          </a:solidFill>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ru-RU" sz="3200" b="1" dirty="0">
                <a:solidFill>
                  <a:schemeClr val="bg2">
                    <a:lumMod val="25000"/>
                  </a:schemeClr>
                </a:solidFill>
                <a:latin typeface="Times New Roman" pitchFamily="18" charset="0"/>
                <a:cs typeface="Times New Roman" pitchFamily="18" charset="0"/>
              </a:rPr>
              <a:t>Ярковский </a:t>
            </a:r>
          </a:p>
          <a:p>
            <a:pPr algn="ctr">
              <a:defRPr/>
            </a:pPr>
            <a:r>
              <a:rPr lang="ru-RU" sz="2800" b="1" dirty="0">
                <a:solidFill>
                  <a:schemeClr val="bg2">
                    <a:lumMod val="25000"/>
                  </a:schemeClr>
                </a:solidFill>
                <a:latin typeface="Times New Roman" pitchFamily="18" charset="0"/>
                <a:cs typeface="Times New Roman" pitchFamily="18" charset="0"/>
              </a:rPr>
              <a:t>муниципальный район</a:t>
            </a:r>
          </a:p>
          <a:p>
            <a:pPr algn="ctr">
              <a:defRPr/>
            </a:pPr>
            <a:r>
              <a:rPr lang="ru-RU" sz="2800" b="1" dirty="0">
                <a:solidFill>
                  <a:schemeClr val="bg2">
                    <a:lumMod val="25000"/>
                  </a:schemeClr>
                </a:solidFill>
                <a:latin typeface="Times New Roman" pitchFamily="18" charset="0"/>
                <a:cs typeface="Times New Roman" pitchFamily="18" charset="0"/>
              </a:rPr>
              <a:t>Тюменской области</a:t>
            </a:r>
          </a:p>
        </p:txBody>
      </p:sp>
      <p:pic>
        <p:nvPicPr>
          <p:cNvPr id="512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5229225"/>
            <a:ext cx="2663825" cy="1223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8875" y="493713"/>
            <a:ext cx="3779838" cy="26479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6" y="4581754"/>
            <a:ext cx="2520974" cy="1871434"/>
          </a:xfrm>
          <a:prstGeom prst="rect">
            <a:avLst/>
          </a:prstGeom>
          <a:effectLst>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descr="герб Ярково утв"/>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696" y="260648"/>
            <a:ext cx="108012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5470792"/>
      </p:ext>
    </p:extLst>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t>10</a:t>
            </a:fld>
            <a:endParaRPr lang="ru-RU" dirty="0"/>
          </a:p>
        </p:txBody>
      </p:sp>
      <p:sp>
        <p:nvSpPr>
          <p:cNvPr id="6" name="Рамка 5"/>
          <p:cNvSpPr/>
          <p:nvPr/>
        </p:nvSpPr>
        <p:spPr>
          <a:xfrm>
            <a:off x="118873" y="764704"/>
            <a:ext cx="8845615" cy="1080120"/>
          </a:xfrm>
          <a:prstGeom prst="frame">
            <a:avLst>
              <a:gd name="adj1" fmla="val 494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FF0000"/>
                </a:solidFill>
                <a:latin typeface="Arial Black" panose="020B0A04020102020204" pitchFamily="34" charset="0"/>
              </a:rPr>
              <a:t>Расходы бюджета </a:t>
            </a:r>
            <a:r>
              <a:rPr lang="ru-RU" b="1" dirty="0">
                <a:solidFill>
                  <a:schemeClr val="tx1"/>
                </a:solidFill>
                <a:latin typeface="Arial Black" panose="020B0A04020102020204" pitchFamily="34" charset="0"/>
              </a:rPr>
              <a:t>– выплачиваемые из бюджета </a:t>
            </a:r>
          </a:p>
          <a:p>
            <a:pPr algn="ctr"/>
            <a:r>
              <a:rPr lang="ru-RU" b="1" dirty="0">
                <a:solidFill>
                  <a:schemeClr val="tx1"/>
                </a:solidFill>
                <a:latin typeface="Arial Black" panose="020B0A04020102020204" pitchFamily="34" charset="0"/>
              </a:rPr>
              <a:t>                      денежные средства</a:t>
            </a:r>
            <a:endParaRPr lang="ru-RU" dirty="0">
              <a:solidFill>
                <a:schemeClr val="tx1"/>
              </a:solidFill>
              <a:latin typeface="Arial Black" panose="020B0A04020102020204" pitchFamily="34" charset="0"/>
            </a:endParaRPr>
          </a:p>
        </p:txBody>
      </p:sp>
      <p:graphicFrame>
        <p:nvGraphicFramePr>
          <p:cNvPr id="8" name="Объект 5"/>
          <p:cNvGraphicFramePr>
            <a:graphicFrameLocks/>
          </p:cNvGraphicFramePr>
          <p:nvPr>
            <p:extLst>
              <p:ext uri="{D42A27DB-BD31-4B8C-83A1-F6EECF244321}">
                <p14:modId xmlns:p14="http://schemas.microsoft.com/office/powerpoint/2010/main" val="10651856"/>
              </p:ext>
            </p:extLst>
          </p:nvPr>
        </p:nvGraphicFramePr>
        <p:xfrm>
          <a:off x="731627" y="2060848"/>
          <a:ext cx="7741035"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AutoShape 6"/>
          <p:cNvSpPr>
            <a:spLocks noChangeArrowheads="1"/>
          </p:cNvSpPr>
          <p:nvPr/>
        </p:nvSpPr>
        <p:spPr bwMode="auto">
          <a:xfrm>
            <a:off x="173814" y="106755"/>
            <a:ext cx="8856662" cy="510778"/>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400" dirty="0">
                <a:solidFill>
                  <a:srgbClr val="0066CC"/>
                </a:solidFill>
                <a:effectLst>
                  <a:outerShdw blurRad="38100" dist="38100" dir="2700000" algn="tl">
                    <a:srgbClr val="000000">
                      <a:alpha val="43137"/>
                    </a:srgbClr>
                  </a:outerShdw>
                </a:effectLst>
                <a:latin typeface="Arial Black" panose="020B0A04020102020204" pitchFamily="34" charset="0"/>
                <a:cs typeface="Tahoma" pitchFamily="34" charset="0"/>
              </a:rPr>
              <a:t>Расходы бюджета</a:t>
            </a:r>
          </a:p>
        </p:txBody>
      </p:sp>
      <p:pic>
        <p:nvPicPr>
          <p:cNvPr id="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6021288"/>
            <a:ext cx="827584" cy="83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5080189"/>
      </p:ext>
    </p:extLst>
  </p:cSld>
  <p:clrMapOvr>
    <a:masterClrMapping/>
  </p:clrMapOvr>
  <p:transition spd="slow">
    <p:wheel spokes="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t>11</a:t>
            </a:fld>
            <a:endParaRPr lang="ru-RU" dirty="0"/>
          </a:p>
        </p:txBody>
      </p:sp>
      <p:sp>
        <p:nvSpPr>
          <p:cNvPr id="5" name="Рамка 4"/>
          <p:cNvSpPr/>
          <p:nvPr/>
        </p:nvSpPr>
        <p:spPr>
          <a:xfrm>
            <a:off x="323528" y="731251"/>
            <a:ext cx="8370837" cy="864096"/>
          </a:xfrm>
          <a:prstGeom prst="frame">
            <a:avLst>
              <a:gd name="adj1" fmla="val 494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FF0000"/>
                </a:solidFill>
                <a:latin typeface="Arial Black" panose="020B0A04020102020204" pitchFamily="34" charset="0"/>
              </a:rPr>
              <a:t>Расходное обязательство </a:t>
            </a:r>
            <a:r>
              <a:rPr lang="ru-RU" b="1" dirty="0">
                <a:solidFill>
                  <a:schemeClr val="tx1"/>
                </a:solidFill>
                <a:latin typeface="Arial Black" panose="020B0A04020102020204" pitchFamily="34" charset="0"/>
              </a:rPr>
              <a:t>– обязанность выплатить</a:t>
            </a:r>
          </a:p>
          <a:p>
            <a:pPr algn="ctr"/>
            <a:r>
              <a:rPr lang="ru-RU" b="1" dirty="0">
                <a:solidFill>
                  <a:schemeClr val="tx1"/>
                </a:solidFill>
                <a:latin typeface="Arial Black" panose="020B0A04020102020204" pitchFamily="34" charset="0"/>
              </a:rPr>
              <a:t>                                               денежные средства из       </a:t>
            </a:r>
          </a:p>
          <a:p>
            <a:pPr algn="ctr"/>
            <a:r>
              <a:rPr lang="ru-RU" b="1" dirty="0">
                <a:solidFill>
                  <a:schemeClr val="tx1"/>
                </a:solidFill>
                <a:latin typeface="Arial Black" panose="020B0A04020102020204" pitchFamily="34" charset="0"/>
              </a:rPr>
              <a:t>                                                       соответствующего бюджета </a:t>
            </a:r>
            <a:endParaRPr lang="ru-RU" dirty="0">
              <a:solidFill>
                <a:schemeClr val="tx1"/>
              </a:solidFill>
              <a:latin typeface="Arial Black" panose="020B0A04020102020204" pitchFamily="34"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00466309"/>
              </p:ext>
            </p:extLst>
          </p:nvPr>
        </p:nvGraphicFramePr>
        <p:xfrm>
          <a:off x="179512" y="1628800"/>
          <a:ext cx="8856984" cy="4821349"/>
        </p:xfrm>
        <a:graphic>
          <a:graphicData uri="http://schemas.openxmlformats.org/drawingml/2006/table">
            <a:tbl>
              <a:tblPr firstRow="1" bandRow="1">
                <a:tableStyleId>{5C22544A-7EE6-4342-B048-85BDC9FD1C3A}</a:tableStyleId>
              </a:tblPr>
              <a:tblGrid>
                <a:gridCol w="2304256">
                  <a:extLst>
                    <a:ext uri="{9D8B030D-6E8A-4147-A177-3AD203B41FA5}">
                      <a16:colId xmlns:a16="http://schemas.microsoft.com/office/drawing/2014/main" xmlns="" val="20000"/>
                    </a:ext>
                  </a:extLst>
                </a:gridCol>
                <a:gridCol w="6552728">
                  <a:extLst>
                    <a:ext uri="{9D8B030D-6E8A-4147-A177-3AD203B41FA5}">
                      <a16:colId xmlns:a16="http://schemas.microsoft.com/office/drawing/2014/main" xmlns="" val="20001"/>
                    </a:ext>
                  </a:extLst>
                </a:gridCol>
              </a:tblGrid>
              <a:tr h="613229">
                <a:tc>
                  <a:txBody>
                    <a:bodyPr/>
                    <a:lstStyle/>
                    <a:p>
                      <a:pPr algn="ctr">
                        <a:lnSpc>
                          <a:spcPct val="100000"/>
                        </a:lnSpc>
                      </a:pPr>
                      <a:r>
                        <a:rPr lang="ru-RU" sz="1600" dirty="0">
                          <a:latin typeface="Arial" panose="020B0604020202020204" pitchFamily="34" charset="0"/>
                          <a:cs typeface="Arial" panose="020B0604020202020204" pitchFamily="34" charset="0"/>
                        </a:rPr>
                        <a:t>Расходные полномочия</a:t>
                      </a:r>
                    </a:p>
                  </a:txBody>
                  <a:tcPr/>
                </a:tc>
                <a:tc>
                  <a:txBody>
                    <a:bodyPr/>
                    <a:lstStyle/>
                    <a:p>
                      <a:pPr algn="ctr">
                        <a:lnSpc>
                          <a:spcPct val="150000"/>
                        </a:lnSpc>
                      </a:pPr>
                      <a:endParaRPr lang="ru-RU" sz="1600"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0"/>
                  </a:ext>
                </a:extLst>
              </a:tr>
              <a:tr h="1099160">
                <a:tc>
                  <a:txBody>
                    <a:bodyPr/>
                    <a:lstStyle/>
                    <a:p>
                      <a:r>
                        <a:rPr lang="ru-RU" sz="1600" b="1" dirty="0">
                          <a:solidFill>
                            <a:srgbClr val="FF0000"/>
                          </a:solidFill>
                          <a:latin typeface="Arial" panose="020B0604020202020204" pitchFamily="34" charset="0"/>
                          <a:cs typeface="Arial" panose="020B0604020202020204" pitchFamily="34" charset="0"/>
                        </a:rPr>
                        <a:t>Государственные полномочия</a:t>
                      </a:r>
                      <a:endParaRPr lang="ru-RU" sz="1600" b="1"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a:solidFill>
                            <a:schemeClr val="dk1"/>
                          </a:solidFill>
                          <a:latin typeface="Arial" panose="020B0604020202020204" pitchFamily="34" charset="0"/>
                          <a:ea typeface="+mn-ea"/>
                          <a:cs typeface="Arial" panose="020B0604020202020204" pitchFamily="34" charset="0"/>
                        </a:rPr>
                        <a:t>Вопросы, отнесенные федеральным законодательством к компетенции субъекта РФ, переданные для осуществления на уровень органов местного самоуправления в установленном порядке </a:t>
                      </a:r>
                      <a:r>
                        <a:rPr lang="ru-RU" sz="1600" b="1" i="0" u="none" strike="noStrike" kern="1200" baseline="0" dirty="0">
                          <a:solidFill>
                            <a:schemeClr val="dk1"/>
                          </a:solidFill>
                          <a:latin typeface="Arial" panose="020B0604020202020204" pitchFamily="34" charset="0"/>
                          <a:ea typeface="+mn-ea"/>
                          <a:cs typeface="Arial" panose="020B0604020202020204" pitchFamily="34" charset="0"/>
                        </a:rPr>
                        <a:t>(осуществляются за счет субвенций)</a:t>
                      </a:r>
                    </a:p>
                  </a:txBody>
                  <a:tcPr/>
                </a:tc>
                <a:extLst>
                  <a:ext uri="{0D108BD9-81ED-4DB2-BD59-A6C34878D82A}">
                    <a16:rowId xmlns:a16="http://schemas.microsoft.com/office/drawing/2014/main" xmlns="" val="10001"/>
                  </a:ext>
                </a:extLst>
              </a:tr>
              <a:tr h="1468587">
                <a:tc>
                  <a:txBody>
                    <a:bodyPr/>
                    <a:lstStyle/>
                    <a:p>
                      <a:r>
                        <a:rPr lang="ru-RU" sz="1600" b="1" kern="1200" dirty="0">
                          <a:solidFill>
                            <a:srgbClr val="FF0000"/>
                          </a:solidFill>
                          <a:latin typeface="Arial" panose="020B0604020202020204" pitchFamily="34" charset="0"/>
                          <a:ea typeface="+mn-ea"/>
                          <a:cs typeface="Arial" panose="020B0604020202020204" pitchFamily="34" charset="0"/>
                        </a:rPr>
                        <a:t>Вопросы местного значения</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a:solidFill>
                            <a:schemeClr val="dk1"/>
                          </a:solidFill>
                          <a:latin typeface="Arial" panose="020B0604020202020204" pitchFamily="34" charset="0"/>
                          <a:ea typeface="+mn-ea"/>
                          <a:cs typeface="Arial" panose="020B0604020202020204" pitchFamily="34" charset="0"/>
                        </a:rPr>
                        <a:t>Вопросы непосредственного обеспечения жизнедеятельности населения муниципального образования, решение которых в соответствии с Конституцией РФ и Федеральным законом  № 131 - ФЗ  осуществляется органами местного самоуправления самостоятельно   </a:t>
                      </a:r>
                      <a:r>
                        <a:rPr lang="ru-RU" sz="1600" b="1" i="0" u="none" strike="noStrike" kern="1200" baseline="0" dirty="0">
                          <a:solidFill>
                            <a:schemeClr val="dk1"/>
                          </a:solidFill>
                          <a:latin typeface="Arial" panose="020B0604020202020204" pitchFamily="34" charset="0"/>
                          <a:ea typeface="+mn-ea"/>
                          <a:cs typeface="Arial" panose="020B0604020202020204" pitchFamily="34" charset="0"/>
                        </a:rPr>
                        <a:t>(за счет собственных доходов местных бюджетов)</a:t>
                      </a:r>
                      <a:endParaRPr lang="ru-RU" sz="1600" b="1" i="1" u="none" dirty="0">
                        <a:solidFill>
                          <a:srgbClr val="FF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2"/>
                  </a:ext>
                </a:extLst>
              </a:tr>
              <a:tr h="13951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a:solidFill>
                            <a:srgbClr val="FF0000"/>
                          </a:solidFill>
                          <a:latin typeface="Arial" panose="020B0604020202020204" pitchFamily="34" charset="0"/>
                          <a:cs typeface="Arial" panose="020B0604020202020204" pitchFamily="34" charset="0"/>
                        </a:rPr>
                        <a:t>Дополнительные расходные обязательства</a:t>
                      </a:r>
                      <a:endParaRPr lang="ru-RU" sz="1600" b="1"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a:solidFill>
                            <a:schemeClr val="dk1"/>
                          </a:solidFill>
                          <a:latin typeface="Arial" panose="020B0604020202020204" pitchFamily="34" charset="0"/>
                          <a:ea typeface="+mn-ea"/>
                          <a:cs typeface="Arial" panose="020B0604020202020204" pitchFamily="34" charset="0"/>
                        </a:rPr>
                        <a:t>Вопросы, не отнесенные к компетенции органов местного самоуправления других муниципальных образований, органов государственной власти и не исключенные из их компетенции федеральными законами и законами субъектов РФ </a:t>
                      </a:r>
                      <a:r>
                        <a:rPr lang="ru-RU" sz="1600" b="1" i="0" u="none" strike="noStrike" kern="1200" baseline="0" dirty="0">
                          <a:solidFill>
                            <a:schemeClr val="dk1"/>
                          </a:solidFill>
                          <a:latin typeface="Arial" panose="020B0604020202020204" pitchFamily="34" charset="0"/>
                          <a:ea typeface="+mn-ea"/>
                          <a:cs typeface="Arial" panose="020B0604020202020204" pitchFamily="34" charset="0"/>
                        </a:rPr>
                        <a:t>(осуществляются за счет собственных доходов местных бюджетов)</a:t>
                      </a:r>
                      <a:endParaRPr lang="ru-RU" sz="1600" b="1" dirty="0">
                        <a:solidFill>
                          <a:srgbClr val="FF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3"/>
                  </a:ext>
                </a:extLst>
              </a:tr>
            </a:tbl>
          </a:graphicData>
        </a:graphic>
      </p:graphicFrame>
      <p:sp>
        <p:nvSpPr>
          <p:cNvPr id="8" name="AutoShape 6"/>
          <p:cNvSpPr>
            <a:spLocks noChangeArrowheads="1"/>
          </p:cNvSpPr>
          <p:nvPr/>
        </p:nvSpPr>
        <p:spPr bwMode="auto">
          <a:xfrm>
            <a:off x="173814" y="106755"/>
            <a:ext cx="8856662" cy="510778"/>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400" dirty="0">
                <a:solidFill>
                  <a:srgbClr val="0066CC"/>
                </a:solidFill>
                <a:effectLst>
                  <a:outerShdw blurRad="38100" dist="38100" dir="2700000" algn="tl">
                    <a:srgbClr val="000000">
                      <a:alpha val="43137"/>
                    </a:srgbClr>
                  </a:outerShdw>
                </a:effectLst>
                <a:latin typeface="Arial Black" panose="020B0A04020102020204" pitchFamily="34" charset="0"/>
                <a:cs typeface="Tahoma" pitchFamily="34" charset="0"/>
              </a:rPr>
              <a:t>Расходные полномочия</a:t>
            </a:r>
          </a:p>
        </p:txBody>
      </p:sp>
    </p:spTree>
    <p:extLst>
      <p:ext uri="{BB962C8B-B14F-4D97-AF65-F5344CB8AC3E}">
        <p14:creationId xmlns:p14="http://schemas.microsoft.com/office/powerpoint/2010/main" val="3837000692"/>
      </p:ext>
    </p:extLst>
  </p:cSld>
  <p:clrMapOvr>
    <a:masterClrMapping/>
  </p:clrMapOvr>
  <p:transition spd="slow">
    <p:wheel spokes="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Схема 13"/>
          <p:cNvGraphicFramePr/>
          <p:nvPr>
            <p:extLst>
              <p:ext uri="{D42A27DB-BD31-4B8C-83A1-F6EECF244321}">
                <p14:modId xmlns:p14="http://schemas.microsoft.com/office/powerpoint/2010/main" val="3867246774"/>
              </p:ext>
            </p:extLst>
          </p:nvPr>
        </p:nvGraphicFramePr>
        <p:xfrm>
          <a:off x="199338" y="1071546"/>
          <a:ext cx="8784975" cy="5493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Заголовок 1"/>
          <p:cNvSpPr txBox="1">
            <a:spLocks/>
          </p:cNvSpPr>
          <p:nvPr/>
        </p:nvSpPr>
        <p:spPr>
          <a:xfrm>
            <a:off x="285720" y="3500438"/>
            <a:ext cx="1730504" cy="545120"/>
          </a:xfrm>
          <a:prstGeom prst="rect">
            <a:avLst/>
          </a:prstGeom>
          <a:solidFill>
            <a:schemeClr val="bg1"/>
          </a:solidFill>
          <a:ln w="38100">
            <a:solidFill>
              <a:schemeClr val="accent3">
                <a:lumMod val="60000"/>
                <a:lumOff val="40000"/>
              </a:schemeClr>
            </a:solidFill>
          </a:ln>
          <a:effectLst>
            <a:glow rad="63500">
              <a:schemeClr val="accent3">
                <a:satMod val="175000"/>
                <a:alpha val="40000"/>
              </a:schemeClr>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Физическая культура и спорт</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8" name="Заголовок 1"/>
          <p:cNvSpPr txBox="1">
            <a:spLocks/>
          </p:cNvSpPr>
          <p:nvPr/>
        </p:nvSpPr>
        <p:spPr>
          <a:xfrm>
            <a:off x="5500694" y="5429264"/>
            <a:ext cx="2071702" cy="371923"/>
          </a:xfrm>
          <a:prstGeom prst="rect">
            <a:avLst/>
          </a:prstGeom>
          <a:ln/>
          <a:effectLst>
            <a:glow rad="127000">
              <a:srgbClr val="FB776D"/>
            </a:glow>
          </a:effectLst>
        </p:spPr>
        <p:style>
          <a:lnRef idx="2">
            <a:schemeClr val="accent6"/>
          </a:lnRef>
          <a:fillRef idx="1">
            <a:schemeClr val="lt1"/>
          </a:fillRef>
          <a:effectRef idx="0">
            <a:schemeClr val="accent6"/>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Образование</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9" name="Заголовок 1"/>
          <p:cNvSpPr txBox="1">
            <a:spLocks/>
          </p:cNvSpPr>
          <p:nvPr/>
        </p:nvSpPr>
        <p:spPr>
          <a:xfrm>
            <a:off x="1357290" y="5357826"/>
            <a:ext cx="2143140" cy="357190"/>
          </a:xfrm>
          <a:prstGeom prst="rect">
            <a:avLst/>
          </a:prstGeom>
          <a:solidFill>
            <a:schemeClr val="bg1"/>
          </a:solidFill>
          <a:ln w="19050">
            <a:solidFill>
              <a:srgbClr val="7030A0"/>
            </a:solidFill>
          </a:ln>
          <a:effectLst>
            <a:glow rad="114300">
              <a:srgbClr val="E7D5EF"/>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Культура, кинематография</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5" name="Заголовок 1"/>
          <p:cNvSpPr txBox="1">
            <a:spLocks/>
          </p:cNvSpPr>
          <p:nvPr/>
        </p:nvSpPr>
        <p:spPr>
          <a:xfrm>
            <a:off x="7072330" y="2643182"/>
            <a:ext cx="1857388" cy="563051"/>
          </a:xfrm>
          <a:prstGeom prst="rect">
            <a:avLst/>
          </a:prstGeom>
          <a:ln cmpd="dbl"/>
          <a:effectLst>
            <a:glow rad="63500">
              <a:schemeClr val="accent6">
                <a:lumMod val="60000"/>
                <a:lumOff val="40000"/>
                <a:alpha val="40000"/>
              </a:schemeClr>
            </a:glow>
          </a:effectLst>
        </p:spPr>
        <p:style>
          <a:lnRef idx="2">
            <a:schemeClr val="accent6"/>
          </a:lnRef>
          <a:fillRef idx="1">
            <a:schemeClr val="lt1"/>
          </a:fillRef>
          <a:effectRef idx="0">
            <a:schemeClr val="accent6"/>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Национальная экономика</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7" name="Заголовок 1"/>
          <p:cNvSpPr txBox="1">
            <a:spLocks/>
          </p:cNvSpPr>
          <p:nvPr/>
        </p:nvSpPr>
        <p:spPr>
          <a:xfrm>
            <a:off x="285720" y="2428868"/>
            <a:ext cx="1790554" cy="549165"/>
          </a:xfrm>
          <a:prstGeom prst="rect">
            <a:avLst/>
          </a:prstGeom>
          <a:solidFill>
            <a:schemeClr val="bg1"/>
          </a:solidFill>
          <a:ln w="38100">
            <a:solidFill>
              <a:schemeClr val="bg2">
                <a:lumMod val="90000"/>
              </a:schemeClr>
            </a:solidFill>
          </a:ln>
          <a:effectLst>
            <a:glow rad="63500">
              <a:schemeClr val="accent4">
                <a:satMod val="175000"/>
                <a:alpha val="40000"/>
              </a:schemeClr>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Средства массовой информации</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12" name="Заголовок 1"/>
          <p:cNvSpPr txBox="1">
            <a:spLocks/>
          </p:cNvSpPr>
          <p:nvPr/>
        </p:nvSpPr>
        <p:spPr>
          <a:xfrm>
            <a:off x="285720" y="1357298"/>
            <a:ext cx="2371704" cy="571504"/>
          </a:xfrm>
          <a:prstGeom prst="rect">
            <a:avLst/>
          </a:prstGeom>
          <a:solidFill>
            <a:schemeClr val="bg1"/>
          </a:solidFill>
          <a:ln w="38100">
            <a:solidFill>
              <a:schemeClr val="accent2">
                <a:lumMod val="40000"/>
                <a:lumOff val="60000"/>
              </a:schemeClr>
            </a:solidFill>
          </a:ln>
          <a:effectLst>
            <a:glow rad="101600">
              <a:schemeClr val="accent2">
                <a:satMod val="175000"/>
                <a:alpha val="40000"/>
              </a:schemeClr>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Межбюджетные трансферты</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6" name="Заголовок 1"/>
          <p:cNvSpPr txBox="1">
            <a:spLocks/>
          </p:cNvSpPr>
          <p:nvPr/>
        </p:nvSpPr>
        <p:spPr>
          <a:xfrm>
            <a:off x="7143768" y="3714752"/>
            <a:ext cx="1785950" cy="857256"/>
          </a:xfrm>
          <a:prstGeom prst="rect">
            <a:avLst/>
          </a:prstGeom>
          <a:ln>
            <a:solidFill>
              <a:srgbClr val="7030A0"/>
            </a:solidFill>
          </a:ln>
          <a:effectLst>
            <a:glow rad="127000">
              <a:srgbClr val="E7D5EF"/>
            </a:glow>
          </a:effectLst>
        </p:spPr>
        <p:style>
          <a:lnRef idx="2">
            <a:schemeClr val="accent4"/>
          </a:lnRef>
          <a:fillRef idx="1">
            <a:schemeClr val="lt1"/>
          </a:fillRef>
          <a:effectRef idx="0">
            <a:schemeClr val="accent4"/>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Жилищно -коммунальное хозяйство</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4" name="Заголовок 1"/>
          <p:cNvSpPr txBox="1">
            <a:spLocks/>
          </p:cNvSpPr>
          <p:nvPr/>
        </p:nvSpPr>
        <p:spPr>
          <a:xfrm>
            <a:off x="6715140" y="1357298"/>
            <a:ext cx="2214578" cy="785818"/>
          </a:xfrm>
          <a:prstGeom prst="rect">
            <a:avLst/>
          </a:prstGeom>
          <a:ln/>
          <a:effectLst>
            <a:glow rad="127000">
              <a:schemeClr val="accent3">
                <a:lumMod val="60000"/>
                <a:lumOff val="40000"/>
              </a:schemeClr>
            </a:glow>
          </a:effectLst>
        </p:spPr>
        <p:style>
          <a:lnRef idx="2">
            <a:schemeClr val="accent3"/>
          </a:lnRef>
          <a:fillRef idx="1">
            <a:schemeClr val="lt1"/>
          </a:fillRef>
          <a:effectRef idx="0">
            <a:schemeClr val="accent3"/>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Национальная безопасность и правоохранительная деятельность</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3" name="Заголовок 1"/>
          <p:cNvSpPr txBox="1">
            <a:spLocks/>
          </p:cNvSpPr>
          <p:nvPr/>
        </p:nvSpPr>
        <p:spPr>
          <a:xfrm>
            <a:off x="5286380" y="785794"/>
            <a:ext cx="2428444" cy="357190"/>
          </a:xfrm>
          <a:prstGeom prst="rect">
            <a:avLst/>
          </a:prstGeom>
          <a:ln/>
          <a:effectLst>
            <a:glow rad="127000">
              <a:schemeClr val="accent2">
                <a:lumMod val="60000"/>
                <a:lumOff val="40000"/>
              </a:schemeClr>
            </a:glow>
          </a:effectLst>
        </p:spPr>
        <p:style>
          <a:lnRef idx="2">
            <a:schemeClr val="accent2"/>
          </a:lnRef>
          <a:fillRef idx="1">
            <a:schemeClr val="lt1"/>
          </a:fillRef>
          <a:effectRef idx="0">
            <a:schemeClr val="accent2"/>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Национальная оборона</a:t>
            </a:r>
          </a:p>
        </p:txBody>
      </p:sp>
      <p:sp>
        <p:nvSpPr>
          <p:cNvPr id="10" name="Заголовок 1"/>
          <p:cNvSpPr txBox="1">
            <a:spLocks/>
          </p:cNvSpPr>
          <p:nvPr/>
        </p:nvSpPr>
        <p:spPr>
          <a:xfrm>
            <a:off x="428596" y="4643446"/>
            <a:ext cx="1928826" cy="428628"/>
          </a:xfrm>
          <a:prstGeom prst="rect">
            <a:avLst/>
          </a:prstGeom>
          <a:solidFill>
            <a:schemeClr val="bg1"/>
          </a:solidFill>
          <a:ln w="38100">
            <a:solidFill>
              <a:schemeClr val="accent5">
                <a:lumMod val="40000"/>
                <a:lumOff val="60000"/>
              </a:schemeClr>
            </a:solidFill>
          </a:ln>
          <a:effectLst>
            <a:glow rad="63500">
              <a:schemeClr val="accent6">
                <a:satMod val="175000"/>
                <a:alpha val="40000"/>
              </a:schemeClr>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Социальная политика</a:t>
            </a:r>
            <a:endParaRPr lang="ru-RU" sz="1400" dirty="0">
              <a:solidFill>
                <a:srgbClr val="F28660"/>
              </a:solidFill>
              <a:latin typeface="Arial Narrow" panose="020B0606020202030204" pitchFamily="34" charset="0"/>
              <a:cs typeface="Times New Roman" panose="02020603050405020304" pitchFamily="18" charset="0"/>
            </a:endParaRPr>
          </a:p>
        </p:txBody>
      </p:sp>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23" y="1714488"/>
            <a:ext cx="500065" cy="50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406" r="18102"/>
          <a:stretch/>
        </p:blipFill>
        <p:spPr bwMode="auto">
          <a:xfrm>
            <a:off x="2214546" y="3429000"/>
            <a:ext cx="579262" cy="539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57620" y="1357298"/>
            <a:ext cx="616352" cy="451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28926" y="1571612"/>
            <a:ext cx="601220" cy="507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Заголовок 1"/>
          <p:cNvSpPr txBox="1">
            <a:spLocks/>
          </p:cNvSpPr>
          <p:nvPr/>
        </p:nvSpPr>
        <p:spPr>
          <a:xfrm>
            <a:off x="2714612" y="714356"/>
            <a:ext cx="2357454" cy="420175"/>
          </a:xfrm>
          <a:prstGeom prst="rect">
            <a:avLst/>
          </a:prstGeom>
          <a:ln/>
          <a:effectLst>
            <a:glow rad="127000">
              <a:schemeClr val="bg2">
                <a:lumMod val="90000"/>
              </a:schemeClr>
            </a:glow>
          </a:effectLst>
        </p:spPr>
        <p:style>
          <a:lnRef idx="2">
            <a:schemeClr val="accent2"/>
          </a:lnRef>
          <a:fillRef idx="1">
            <a:schemeClr val="lt1"/>
          </a:fillRef>
          <a:effectRef idx="0">
            <a:schemeClr val="accent2"/>
          </a:effectRef>
          <a:fontRef idx="minor">
            <a:schemeClr val="dk1"/>
          </a:fontRef>
        </p:style>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Общегосударственные вопросы</a:t>
            </a:r>
            <a:endParaRPr lang="ru-RU" sz="1400" dirty="0">
              <a:solidFill>
                <a:srgbClr val="F28660"/>
              </a:solidFill>
              <a:latin typeface="Arial Narrow" panose="020B0606020202030204" pitchFamily="34" charset="0"/>
              <a:cs typeface="Times New Roman" panose="02020603050405020304" pitchFamily="18" charset="0"/>
            </a:endParaRPr>
          </a:p>
        </p:txBody>
      </p:sp>
      <p:pic>
        <p:nvPicPr>
          <p:cNvPr id="2051" name="Picture 3" descr="C:\Users\1\Desktop\1111\cdf0cd9f79a0fde50e2f86a455243430.jpg"/>
          <p:cNvPicPr>
            <a:picLocks noChangeAspect="1" noChangeArrowheads="1"/>
          </p:cNvPicPr>
          <p:nvPr/>
        </p:nvPicPr>
        <p:blipFill>
          <a:blip r:embed="rId11" cstate="print"/>
          <a:srcRect/>
          <a:stretch>
            <a:fillRect/>
          </a:stretch>
        </p:blipFill>
        <p:spPr bwMode="auto">
          <a:xfrm>
            <a:off x="4929190" y="1357298"/>
            <a:ext cx="571504" cy="495776"/>
          </a:xfrm>
          <a:prstGeom prst="rect">
            <a:avLst/>
          </a:prstGeom>
          <a:noFill/>
        </p:spPr>
      </p:pic>
      <p:pic>
        <p:nvPicPr>
          <p:cNvPr id="13" name="Picture 2" descr="C:\Users\1\Desktop\1111\inx960x640.jpg"/>
          <p:cNvPicPr>
            <a:picLocks noChangeAspect="1" noChangeArrowheads="1"/>
          </p:cNvPicPr>
          <p:nvPr/>
        </p:nvPicPr>
        <p:blipFill>
          <a:blip r:embed="rId12" cstate="print"/>
          <a:srcRect/>
          <a:stretch>
            <a:fillRect/>
          </a:stretch>
        </p:blipFill>
        <p:spPr bwMode="auto">
          <a:xfrm>
            <a:off x="5643570" y="4643446"/>
            <a:ext cx="616699" cy="512174"/>
          </a:xfrm>
          <a:prstGeom prst="rect">
            <a:avLst/>
          </a:prstGeom>
          <a:noFill/>
        </p:spPr>
      </p:pic>
      <p:sp>
        <p:nvSpPr>
          <p:cNvPr id="28" name="Заголовок 1"/>
          <p:cNvSpPr txBox="1">
            <a:spLocks/>
          </p:cNvSpPr>
          <p:nvPr/>
        </p:nvSpPr>
        <p:spPr>
          <a:xfrm>
            <a:off x="6500826" y="4857760"/>
            <a:ext cx="2357454" cy="420175"/>
          </a:xfrm>
          <a:prstGeom prst="rect">
            <a:avLst/>
          </a:prstGeom>
          <a:solidFill>
            <a:schemeClr val="bg1"/>
          </a:solidFill>
          <a:ln w="38100">
            <a:solidFill>
              <a:schemeClr val="accent2">
                <a:lumMod val="40000"/>
                <a:lumOff val="60000"/>
              </a:schemeClr>
            </a:solidFill>
          </a:ln>
          <a:effectLst>
            <a:glow rad="63500">
              <a:schemeClr val="accent2">
                <a:satMod val="175000"/>
                <a:alpha val="40000"/>
              </a:schemeClr>
            </a:glow>
          </a:effectLst>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dirty="0">
                <a:latin typeface="Arial Narrow" panose="020B0606020202030204" pitchFamily="34" charset="0"/>
                <a:cs typeface="Times New Roman" panose="02020603050405020304" pitchFamily="18" charset="0"/>
              </a:rPr>
              <a:t>Охрана окружающей среды</a:t>
            </a:r>
            <a:endParaRPr lang="ru-RU" sz="1400" dirty="0">
              <a:solidFill>
                <a:srgbClr val="F28660"/>
              </a:solidFill>
              <a:latin typeface="Arial Narrow" panose="020B0606020202030204" pitchFamily="34" charset="0"/>
              <a:cs typeface="Times New Roman" panose="02020603050405020304" pitchFamily="18" charset="0"/>
            </a:endParaRPr>
          </a:p>
        </p:txBody>
      </p:sp>
      <p:sp>
        <p:nvSpPr>
          <p:cNvPr id="31" name="Прямоугольник 30"/>
          <p:cNvSpPr/>
          <p:nvPr/>
        </p:nvSpPr>
        <p:spPr>
          <a:xfrm>
            <a:off x="107504" y="5853719"/>
            <a:ext cx="8822213" cy="830997"/>
          </a:xfrm>
          <a:prstGeom prst="rect">
            <a:avLst/>
          </a:prstGeom>
          <a:solidFill>
            <a:srgbClr val="E7D5EF"/>
          </a:solidFill>
          <a:ln w="19050">
            <a:solidFill>
              <a:srgbClr val="7030A0"/>
            </a:solidFill>
          </a:ln>
        </p:spPr>
        <p:txBody>
          <a:bodyPr wrap="square">
            <a:spAutoFit/>
          </a:bodyPr>
          <a:lstStyle/>
          <a:p>
            <a:pPr algn="ctr"/>
            <a:r>
              <a:rPr lang="ru-RU" sz="1600" b="1" dirty="0">
                <a:solidFill>
                  <a:srgbClr val="7030A0"/>
                </a:solidFill>
                <a:latin typeface="Times New Roman" pitchFamily="18" charset="0"/>
                <a:cs typeface="Times New Roman" pitchFamily="18" charset="0"/>
              </a:rPr>
              <a:t>Принципы формирования расходов бюджета:</a:t>
            </a:r>
            <a:r>
              <a:rPr lang="ru-RU" sz="1600" dirty="0">
                <a:solidFill>
                  <a:srgbClr val="7030A0"/>
                </a:solidFill>
                <a:latin typeface="Times New Roman" pitchFamily="18" charset="0"/>
                <a:cs typeface="Times New Roman" pitchFamily="18" charset="0"/>
              </a:rPr>
              <a:t> по муниципальным программам, по разделам (подразделам) функциональной структуры, по ведомствам в соответствии с расходными обязательствами, законодательно закрепленными за соответствующими уровнями бюджетов.</a:t>
            </a:r>
            <a:endParaRPr lang="ru-RU" sz="1600" dirty="0">
              <a:solidFill>
                <a:srgbClr val="7030A0"/>
              </a:solidFill>
            </a:endParaRPr>
          </a:p>
        </p:txBody>
      </p:sp>
      <p:sp>
        <p:nvSpPr>
          <p:cNvPr id="35" name="Скругленный прямоугольник 34"/>
          <p:cNvSpPr/>
          <p:nvPr/>
        </p:nvSpPr>
        <p:spPr>
          <a:xfrm>
            <a:off x="285720" y="142852"/>
            <a:ext cx="8246720" cy="405828"/>
          </a:xfrm>
          <a:prstGeom prst="roundRect">
            <a:avLst/>
          </a:prstGeom>
          <a:solidFill>
            <a:srgbClr val="E7D5EF"/>
          </a:solidFill>
          <a:ln w="28575">
            <a:solidFill>
              <a:srgbClr val="7030A0"/>
            </a:solidFill>
          </a:ln>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000" b="1" dirty="0">
              <a:solidFill>
                <a:schemeClr val="tx1"/>
              </a:solidFill>
              <a:latin typeface="Times New Roman" pitchFamily="18" charset="0"/>
              <a:cs typeface="Times New Roman" pitchFamily="18" charset="0"/>
            </a:endParaRPr>
          </a:p>
          <a:p>
            <a:pPr algn="ctr"/>
            <a:endParaRPr lang="ru-RU" sz="2000" b="1" dirty="0">
              <a:solidFill>
                <a:schemeClr val="tx1"/>
              </a:solidFill>
              <a:latin typeface="Times New Roman" pitchFamily="18" charset="0"/>
              <a:cs typeface="Times New Roman" pitchFamily="18" charset="0"/>
            </a:endParaRPr>
          </a:p>
          <a:p>
            <a:pPr lvl="0" algn="ctr"/>
            <a:r>
              <a:rPr lang="ru-RU"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Как распределяются расходы по основным функциям государства</a:t>
            </a:r>
            <a:endParaRPr lang="ru-RU" sz="2000" b="1" dirty="0">
              <a:solidFill>
                <a:srgbClr val="7030A0"/>
              </a:solidFill>
              <a:effectLst>
                <a:outerShdw blurRad="38100" dist="38100" dir="2700000" algn="tl">
                  <a:srgbClr val="000000">
                    <a:alpha val="43137"/>
                  </a:srgbClr>
                </a:outerShdw>
              </a:effectLst>
              <a:latin typeface="Arial Narrow" panose="020B0606020202030204" pitchFamily="34" charset="0"/>
              <a:cs typeface="Times New Roman" panose="02020603050405020304" pitchFamily="18" charset="0"/>
            </a:endParaRPr>
          </a:p>
          <a:p>
            <a:pPr lvl="0" algn="ctr"/>
            <a:endParaRPr lang="ru-RU" sz="2000" b="1" dirty="0">
              <a:solidFill>
                <a:schemeClr val="tx1"/>
              </a:solidFill>
              <a:latin typeface="Times New Roman" pitchFamily="18" charset="0"/>
              <a:cs typeface="Times New Roman" pitchFamily="18" charset="0"/>
            </a:endParaRPr>
          </a:p>
          <a:p>
            <a:pPr lvl="0" algn="ctr"/>
            <a:endParaRPr lang="ru-RU"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428048657"/>
      </p:ext>
    </p:extLst>
  </p:cSld>
  <p:clrMapOvr>
    <a:masterClrMapping/>
  </p:clrMapOvr>
  <p:transition spd="slow" advClick="0" advTm="2000">
    <p:wheel spokes="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1149" y="836712"/>
            <a:ext cx="4187316"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Прямоугольник 24"/>
          <p:cNvSpPr/>
          <p:nvPr/>
        </p:nvSpPr>
        <p:spPr>
          <a:xfrm>
            <a:off x="899593" y="2708920"/>
            <a:ext cx="5400599" cy="1584176"/>
          </a:xfrm>
          <a:prstGeom prst="rect">
            <a:avLst/>
          </a:prstGeom>
          <a:solidFill>
            <a:srgbClr val="E7D5EF"/>
          </a:solidFill>
          <a:ln>
            <a:noFill/>
          </a:ln>
          <a:effectLst>
            <a:glow rad="101600">
              <a:schemeClr val="accent1">
                <a:satMod val="175000"/>
                <a:alpha val="40000"/>
              </a:schemeClr>
            </a:glow>
            <a:outerShdw blurRad="40000" dist="23000" dir="5400000"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just"/>
            <a:endParaRPr lang="ru-RU" sz="1200" b="1" dirty="0">
              <a:solidFill>
                <a:schemeClr val="bg1"/>
              </a:solidFill>
            </a:endParaRPr>
          </a:p>
          <a:p>
            <a:pPr algn="just"/>
            <a:r>
              <a:rPr lang="ru-RU" sz="1350" b="1" dirty="0">
                <a:solidFill>
                  <a:schemeClr val="accent1">
                    <a:lumMod val="75000"/>
                  </a:schemeClr>
                </a:solidFill>
                <a:latin typeface="Times New Roman" pitchFamily="18" charset="0"/>
                <a:cs typeface="Times New Roman" pitchFamily="18" charset="0"/>
              </a:rPr>
              <a:t>Программное бюджетирование </a:t>
            </a:r>
            <a:r>
              <a:rPr lang="ru-RU" sz="1350" dirty="0">
                <a:solidFill>
                  <a:schemeClr val="accent1">
                    <a:lumMod val="75000"/>
                  </a:schemeClr>
                </a:solidFill>
                <a:latin typeface="Times New Roman" pitchFamily="18" charset="0"/>
                <a:cs typeface="Times New Roman" pitchFamily="18" charset="0"/>
              </a:rPr>
              <a:t>представляет собой методологию планирования, исполнения и контроля за исполнением бюджета, обеспечивающую взаимосвязь процесса распределения расходов с результатами от реализации программ, разрабатываемых на основе стратегических целей, с учетом приоритетов государственной политики, общественной значимости ожидаемых и конечных результатов использования бюджетных средств </a:t>
            </a:r>
          </a:p>
          <a:p>
            <a:pPr algn="ctr"/>
            <a:endParaRPr lang="ru-RU" sz="1200" dirty="0"/>
          </a:p>
        </p:txBody>
      </p:sp>
      <p:sp>
        <p:nvSpPr>
          <p:cNvPr id="18" name="Стрелка вниз 17"/>
          <p:cNvSpPr/>
          <p:nvPr/>
        </p:nvSpPr>
        <p:spPr>
          <a:xfrm rot="16200000">
            <a:off x="2907529" y="4920346"/>
            <a:ext cx="484632" cy="900098"/>
          </a:xfrm>
          <a:prstGeom prst="downArrow">
            <a:avLst/>
          </a:prstGeom>
          <a:solidFill>
            <a:srgbClr val="E7D5EF"/>
          </a:solidFill>
          <a:ln>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TextBox 18"/>
          <p:cNvSpPr txBox="1"/>
          <p:nvPr/>
        </p:nvSpPr>
        <p:spPr>
          <a:xfrm>
            <a:off x="0" y="6072206"/>
            <a:ext cx="8501122" cy="584775"/>
          </a:xfrm>
          <a:prstGeom prst="rect">
            <a:avLst/>
          </a:prstGeom>
          <a:noFill/>
        </p:spPr>
        <p:txBody>
          <a:bodyPr wrap="square" rtlCol="0">
            <a:spAutoFit/>
          </a:bodyPr>
          <a:lstStyle/>
          <a:p>
            <a:pPr algn="ctr"/>
            <a:r>
              <a:rPr lang="ru-RU" sz="1600" b="1" dirty="0">
                <a:solidFill>
                  <a:schemeClr val="bg2">
                    <a:lumMod val="25000"/>
                  </a:schemeClr>
                </a:solidFill>
                <a:latin typeface="Times New Roman" pitchFamily="18" charset="0"/>
                <a:cs typeface="Times New Roman" pitchFamily="18" charset="0"/>
              </a:rPr>
              <a:t>Районный бюджет на 2020 год и на плановый период 2021 и 2022 годов сформирован в «программном» формате на основе </a:t>
            </a:r>
            <a:r>
              <a:rPr lang="ru-RU" sz="1600" b="1" dirty="0">
                <a:solidFill>
                  <a:srgbClr val="FF0000"/>
                </a:solidFill>
                <a:latin typeface="Times New Roman" pitchFamily="18" charset="0"/>
                <a:cs typeface="Times New Roman" pitchFamily="18" charset="0"/>
              </a:rPr>
              <a:t>18</a:t>
            </a:r>
            <a:r>
              <a:rPr lang="ru-RU" sz="1600" b="1" dirty="0">
                <a:solidFill>
                  <a:schemeClr val="bg2">
                    <a:lumMod val="25000"/>
                  </a:schemeClr>
                </a:solidFill>
                <a:latin typeface="Times New Roman" pitchFamily="18" charset="0"/>
                <a:cs typeface="Times New Roman" pitchFamily="18" charset="0"/>
              </a:rPr>
              <a:t> муниципальных программ Ярковского района</a:t>
            </a:r>
          </a:p>
        </p:txBody>
      </p:sp>
      <p:sp>
        <p:nvSpPr>
          <p:cNvPr id="22" name="Прямоугольник 21"/>
          <p:cNvSpPr/>
          <p:nvPr/>
        </p:nvSpPr>
        <p:spPr>
          <a:xfrm>
            <a:off x="323528" y="908720"/>
            <a:ext cx="3744416" cy="1512168"/>
          </a:xfrm>
          <a:prstGeom prst="rect">
            <a:avLst/>
          </a:prstGeom>
          <a:solidFill>
            <a:srgbClr val="E7D5EF"/>
          </a:solidFill>
          <a:ln>
            <a:noFill/>
          </a:ln>
          <a:effectLst>
            <a:glow rad="63500">
              <a:schemeClr val="accent1">
                <a:satMod val="175000"/>
                <a:alpha val="40000"/>
              </a:schemeClr>
            </a:glow>
            <a:outerShdw blurRad="40000" dist="23000" dir="5400000"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just"/>
            <a:endParaRPr lang="ru-RU" sz="1400" b="1" dirty="0">
              <a:solidFill>
                <a:schemeClr val="bg1"/>
              </a:solidFill>
            </a:endParaRPr>
          </a:p>
          <a:p>
            <a:pPr algn="just"/>
            <a:r>
              <a:rPr lang="ru-RU" sz="1400" b="1" dirty="0">
                <a:solidFill>
                  <a:schemeClr val="accent1">
                    <a:lumMod val="75000"/>
                  </a:schemeClr>
                </a:solidFill>
                <a:latin typeface="Times New Roman" pitchFamily="18" charset="0"/>
                <a:cs typeface="Times New Roman" pitchFamily="18" charset="0"/>
              </a:rPr>
              <a:t>Программный бюджет </a:t>
            </a:r>
            <a:r>
              <a:rPr lang="ru-RU" sz="1400" dirty="0">
                <a:solidFill>
                  <a:schemeClr val="accent1">
                    <a:lumMod val="75000"/>
                  </a:schemeClr>
                </a:solidFill>
                <a:latin typeface="Times New Roman" pitchFamily="18" charset="0"/>
                <a:cs typeface="Times New Roman" pitchFamily="18" charset="0"/>
              </a:rPr>
              <a:t>отличается от традиционного тем, что все или почти все расходы включены </a:t>
            </a:r>
            <a:r>
              <a:rPr lang="ru-RU" sz="1400" b="1" dirty="0">
                <a:solidFill>
                  <a:schemeClr val="accent1">
                    <a:lumMod val="75000"/>
                  </a:schemeClr>
                </a:solidFill>
                <a:latin typeface="Times New Roman" pitchFamily="18" charset="0"/>
                <a:cs typeface="Times New Roman" pitchFamily="18" charset="0"/>
              </a:rPr>
              <a:t>в программы </a:t>
            </a:r>
            <a:r>
              <a:rPr lang="ru-RU" sz="1400" dirty="0">
                <a:solidFill>
                  <a:schemeClr val="accent1">
                    <a:lumMod val="75000"/>
                  </a:schemeClr>
                </a:solidFill>
                <a:latin typeface="Times New Roman" pitchFamily="18" charset="0"/>
                <a:cs typeface="Times New Roman" pitchFamily="18" charset="0"/>
              </a:rPr>
              <a:t>и каждая программа своей целью прямо увязана с тем или иным стратегическим итогом деятельности ведомства</a:t>
            </a:r>
          </a:p>
          <a:p>
            <a:pPr algn="ctr"/>
            <a:endParaRPr lang="ru-RU" dirty="0"/>
          </a:p>
        </p:txBody>
      </p:sp>
      <p:sp>
        <p:nvSpPr>
          <p:cNvPr id="27" name="Скругленный прямоугольник 26"/>
          <p:cNvSpPr/>
          <p:nvPr/>
        </p:nvSpPr>
        <p:spPr>
          <a:xfrm>
            <a:off x="428596" y="214290"/>
            <a:ext cx="8072526" cy="478406"/>
          </a:xfrm>
          <a:prstGeom prst="roundRect">
            <a:avLst/>
          </a:prstGeom>
          <a:solidFill>
            <a:schemeClr val="accent6">
              <a:lumMod val="40000"/>
              <a:lumOff val="60000"/>
            </a:schemeClr>
          </a:solidFill>
          <a:ln w="19050">
            <a:solidFill>
              <a:srgbClr val="C00000"/>
            </a:solidFill>
          </a:ln>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3200" b="1" dirty="0">
              <a:solidFill>
                <a:schemeClr val="tx1"/>
              </a:solidFill>
              <a:latin typeface="Times New Roman" pitchFamily="18" charset="0"/>
              <a:cs typeface="Times New Roman" pitchFamily="18" charset="0"/>
            </a:endParaRPr>
          </a:p>
          <a:p>
            <a:pPr algn="ctr"/>
            <a:endParaRPr lang="ru-RU" sz="3200" b="1" dirty="0">
              <a:solidFill>
                <a:schemeClr val="tx1"/>
              </a:solidFill>
              <a:latin typeface="Times New Roman" pitchFamily="18" charset="0"/>
              <a:cs typeface="Times New Roman" pitchFamily="18" charset="0"/>
            </a:endParaRPr>
          </a:p>
          <a:p>
            <a:pPr algn="ctr"/>
            <a:r>
              <a:rPr lang="ru-RU" sz="2800" spc="50" dirty="0">
                <a:ln w="11430">
                  <a:noFill/>
                </a:ln>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Что такое программный бюджет?</a:t>
            </a:r>
          </a:p>
          <a:p>
            <a:pPr lvl="0" algn="ctr"/>
            <a:endParaRPr lang="ru-RU" sz="3200" b="1" dirty="0">
              <a:solidFill>
                <a:schemeClr val="tx1"/>
              </a:solidFill>
              <a:latin typeface="Times New Roman" pitchFamily="18" charset="0"/>
              <a:cs typeface="Times New Roman" pitchFamily="18" charset="0"/>
            </a:endParaRPr>
          </a:p>
          <a:p>
            <a:pPr lvl="0" algn="ctr"/>
            <a:endParaRPr lang="ru-RU" sz="3200" dirty="0">
              <a:solidFill>
                <a:schemeClr val="tx1"/>
              </a:solidFill>
              <a:latin typeface="Times New Roman" pitchFamily="18" charset="0"/>
              <a:cs typeface="Times New Roman" pitchFamily="18" charset="0"/>
            </a:endParaRPr>
          </a:p>
        </p:txBody>
      </p:sp>
      <p:sp>
        <p:nvSpPr>
          <p:cNvPr id="2" name="Скругленный прямоугольник 1"/>
          <p:cNvSpPr/>
          <p:nvPr/>
        </p:nvSpPr>
        <p:spPr>
          <a:xfrm>
            <a:off x="323528" y="4643446"/>
            <a:ext cx="2304256" cy="1305834"/>
          </a:xfrm>
          <a:prstGeom prst="roundRect">
            <a:avLst/>
          </a:prstGeom>
          <a:solidFill>
            <a:srgbClr val="E7D5EF"/>
          </a:solidFill>
          <a:ln>
            <a:noFill/>
          </a:ln>
          <a:effectLst>
            <a:glow rad="127000">
              <a:schemeClr val="accent3">
                <a:lumMod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b="1" dirty="0">
                <a:solidFill>
                  <a:srgbClr val="336600"/>
                </a:solidFill>
                <a:latin typeface="Times New Roman" panose="02020603050405020304" pitchFamily="18" charset="0"/>
                <a:cs typeface="Times New Roman" panose="02020603050405020304" pitchFamily="18" charset="0"/>
              </a:rPr>
              <a:t>Осуществление бюджетных расходов посредством финансирования муниципальных программ</a:t>
            </a:r>
          </a:p>
        </p:txBody>
      </p:sp>
      <p:sp>
        <p:nvSpPr>
          <p:cNvPr id="3" name="Скругленный прямоугольник 2"/>
          <p:cNvSpPr/>
          <p:nvPr/>
        </p:nvSpPr>
        <p:spPr>
          <a:xfrm>
            <a:off x="3599892" y="4643445"/>
            <a:ext cx="2052228" cy="1305835"/>
          </a:xfrm>
          <a:prstGeom prst="roundRect">
            <a:avLst/>
          </a:prstGeom>
          <a:solidFill>
            <a:srgbClr val="E7D5EF"/>
          </a:solidFill>
          <a:ln>
            <a:noFill/>
          </a:ln>
          <a:effectLst>
            <a:glow rad="127000">
              <a:schemeClr val="accent3">
                <a:lumMod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b="1" dirty="0">
                <a:solidFill>
                  <a:srgbClr val="336600"/>
                </a:solidFill>
                <a:latin typeface="Times New Roman" panose="02020603050405020304" pitchFamily="18" charset="0"/>
                <a:cs typeface="Times New Roman" panose="02020603050405020304" pitchFamily="18" charset="0"/>
              </a:rPr>
              <a:t>Взаимосвязь бюджетных расходов с результатами реализации мунципальных программ</a:t>
            </a:r>
          </a:p>
        </p:txBody>
      </p:sp>
      <p:sp>
        <p:nvSpPr>
          <p:cNvPr id="13" name="Скругленный прямоугольник 12"/>
          <p:cNvSpPr/>
          <p:nvPr/>
        </p:nvSpPr>
        <p:spPr>
          <a:xfrm>
            <a:off x="6732240" y="4643446"/>
            <a:ext cx="2016225" cy="1305834"/>
          </a:xfrm>
          <a:prstGeom prst="roundRect">
            <a:avLst/>
          </a:prstGeom>
          <a:solidFill>
            <a:srgbClr val="E7D5EF"/>
          </a:solidFill>
          <a:ln>
            <a:noFill/>
          </a:ln>
          <a:effectLst>
            <a:glow rad="127000">
              <a:schemeClr val="accent3">
                <a:lumMod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rgbClr val="C00000"/>
                </a:solidFill>
                <a:latin typeface="Times New Roman" panose="02020603050405020304" pitchFamily="18" charset="0"/>
                <a:cs typeface="Times New Roman" panose="02020603050405020304" pitchFamily="18" charset="0"/>
              </a:rPr>
              <a:t>Повышение качества бюджетного планирования и исполнения бюджета</a:t>
            </a:r>
          </a:p>
        </p:txBody>
      </p:sp>
      <p:sp>
        <p:nvSpPr>
          <p:cNvPr id="20" name="Стрелка вниз 19"/>
          <p:cNvSpPr/>
          <p:nvPr/>
        </p:nvSpPr>
        <p:spPr>
          <a:xfrm rot="16200000">
            <a:off x="5961600" y="4890608"/>
            <a:ext cx="533169" cy="1008110"/>
          </a:xfrm>
          <a:prstGeom prst="downArrow">
            <a:avLst>
              <a:gd name="adj1" fmla="val 50000"/>
              <a:gd name="adj2" fmla="val 48300"/>
            </a:avLst>
          </a:prstGeom>
          <a:solidFill>
            <a:srgbClr val="E7D5EF"/>
          </a:solidFill>
          <a:ln>
            <a:solidFill>
              <a:srgbClr val="33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352290977"/>
      </p:ext>
    </p:extLst>
  </p:cSld>
  <p:clrMapOvr>
    <a:masterClrMapping/>
  </p:clrMapOvr>
  <p:transition spd="slow">
    <p:wheel spokes="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5" name="Группа 2054"/>
          <p:cNvGrpSpPr/>
          <p:nvPr/>
        </p:nvGrpSpPr>
        <p:grpSpPr>
          <a:xfrm>
            <a:off x="465306" y="1105595"/>
            <a:ext cx="8287729" cy="1459311"/>
            <a:chOff x="532742" y="1072225"/>
            <a:chExt cx="8287729" cy="1561412"/>
          </a:xfrm>
        </p:grpSpPr>
        <p:sp>
          <p:nvSpPr>
            <p:cNvPr id="4" name="Скругленный прямоугольник 3"/>
            <p:cNvSpPr/>
            <p:nvPr/>
          </p:nvSpPr>
          <p:spPr>
            <a:xfrm>
              <a:off x="532742" y="1072225"/>
              <a:ext cx="8287729" cy="914400"/>
            </a:xfrm>
            <a:prstGeom prst="roundRect">
              <a:avLst/>
            </a:prstGeom>
            <a:solidFill>
              <a:schemeClr val="accent3">
                <a:lumMod val="20000"/>
                <a:lumOff val="80000"/>
              </a:schemeClr>
            </a:solidFill>
            <a:ln w="19050"/>
          </p:spPr>
          <p:style>
            <a:lnRef idx="1">
              <a:schemeClr val="accent3"/>
            </a:lnRef>
            <a:fillRef idx="2">
              <a:schemeClr val="accent3"/>
            </a:fillRef>
            <a:effectRef idx="1">
              <a:schemeClr val="accent3"/>
            </a:effectRef>
            <a:fontRef idx="minor">
              <a:schemeClr val="dk1"/>
            </a:fontRef>
          </p:style>
          <p:txBody>
            <a:bodyPr rtlCol="0" anchor="ctr"/>
            <a:lstStyle/>
            <a:p>
              <a:r>
                <a:rPr lang="ru-RU" b="1" dirty="0">
                  <a:solidFill>
                    <a:schemeClr val="accent6">
                      <a:lumMod val="50000"/>
                    </a:schemeClr>
                  </a:solidFill>
                </a:rPr>
                <a:t>Российская </a:t>
              </a:r>
            </a:p>
            <a:p>
              <a:r>
                <a:rPr lang="ru-RU" b="1" dirty="0">
                  <a:solidFill>
                    <a:schemeClr val="accent6">
                      <a:lumMod val="50000"/>
                    </a:schemeClr>
                  </a:solidFill>
                </a:rPr>
                <a:t>Федерация</a:t>
              </a:r>
            </a:p>
          </p:txBody>
        </p:sp>
        <p:sp>
          <p:nvSpPr>
            <p:cNvPr id="5" name="Скругленный прямоугольник 4"/>
            <p:cNvSpPr/>
            <p:nvPr/>
          </p:nvSpPr>
          <p:spPr>
            <a:xfrm>
              <a:off x="2699792" y="1177046"/>
              <a:ext cx="3061148" cy="720080"/>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a:solidFill>
                    <a:schemeClr val="accent6">
                      <a:lumMod val="50000"/>
                    </a:schemeClr>
                  </a:solidFill>
                </a:rPr>
                <a:t>Нормативы распределения федеральных налогов между уровнями бюджетной системы</a:t>
              </a:r>
            </a:p>
          </p:txBody>
        </p:sp>
        <p:sp>
          <p:nvSpPr>
            <p:cNvPr id="10" name="Скругленный прямоугольник 9"/>
            <p:cNvSpPr/>
            <p:nvPr/>
          </p:nvSpPr>
          <p:spPr>
            <a:xfrm>
              <a:off x="6312315" y="1169385"/>
              <a:ext cx="2071538" cy="720080"/>
            </a:xfrm>
            <a:prstGeom prst="roundRect">
              <a:avLst/>
            </a:prstGeom>
            <a:ln w="28575"/>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solidFill>
                    <a:schemeClr val="accent6">
                      <a:lumMod val="50000"/>
                    </a:schemeClr>
                  </a:solidFill>
                  <a:hlinkClick r:id="" action="ppaction://noaction"/>
                </a:rPr>
                <a:t>Межбюджетные трансферты</a:t>
              </a:r>
              <a:endParaRPr lang="ru-RU" dirty="0">
                <a:solidFill>
                  <a:schemeClr val="accent6">
                    <a:lumMod val="50000"/>
                  </a:schemeClr>
                </a:solidFill>
              </a:endParaRPr>
            </a:p>
          </p:txBody>
        </p:sp>
        <p:sp>
          <p:nvSpPr>
            <p:cNvPr id="8" name="Скругленный прямоугольник 7"/>
            <p:cNvSpPr/>
            <p:nvPr/>
          </p:nvSpPr>
          <p:spPr>
            <a:xfrm>
              <a:off x="4230366" y="2132856"/>
              <a:ext cx="2188766" cy="500781"/>
            </a:xfrm>
            <a:prstGeom prst="roundRect">
              <a:avLst/>
            </a:prstGeom>
            <a:ln w="19050"/>
          </p:spPr>
          <p:style>
            <a:lnRef idx="1">
              <a:schemeClr val="accent3"/>
            </a:lnRef>
            <a:fillRef idx="2">
              <a:schemeClr val="accent3"/>
            </a:fillRef>
            <a:effectRef idx="1">
              <a:schemeClr val="accent3"/>
            </a:effectRef>
            <a:fontRef idx="minor">
              <a:schemeClr val="dk1"/>
            </a:fontRef>
          </p:style>
          <p:txBody>
            <a:bodyPr rtlCol="0" anchor="ctr"/>
            <a:lstStyle/>
            <a:p>
              <a:r>
                <a:rPr lang="ru-RU" sz="1400" u="sng" dirty="0">
                  <a:solidFill>
                    <a:schemeClr val="accent6">
                      <a:lumMod val="50000"/>
                    </a:schemeClr>
                  </a:solidFill>
                </a:rPr>
                <a:t>Региональный бюджет</a:t>
              </a:r>
            </a:p>
            <a:p>
              <a:r>
                <a:rPr lang="ru-RU" sz="1400" u="sng" dirty="0">
                  <a:solidFill>
                    <a:schemeClr val="accent6">
                      <a:lumMod val="50000"/>
                    </a:schemeClr>
                  </a:solidFill>
                </a:rPr>
                <a:t>Местный бюджет</a:t>
              </a:r>
            </a:p>
          </p:txBody>
        </p:sp>
        <p:cxnSp>
          <p:nvCxnSpPr>
            <p:cNvPr id="17" name="Соединительная линия уступом 16"/>
            <p:cNvCxnSpPr>
              <a:stCxn id="5" idx="1"/>
              <a:endCxn id="8" idx="1"/>
            </p:cNvCxnSpPr>
            <p:nvPr/>
          </p:nvCxnSpPr>
          <p:spPr>
            <a:xfrm rot="10800000" flipH="1" flipV="1">
              <a:off x="2699792" y="1537086"/>
              <a:ext cx="1530574" cy="846161"/>
            </a:xfrm>
            <a:prstGeom prst="bentConnector3">
              <a:avLst>
                <a:gd name="adj1" fmla="val -14936"/>
              </a:avLst>
            </a:prstGeom>
            <a:ln w="38100">
              <a:solidFill>
                <a:schemeClr val="accent1"/>
              </a:solidFill>
              <a:tailEnd type="arrow"/>
            </a:ln>
          </p:spPr>
          <p:style>
            <a:lnRef idx="1">
              <a:schemeClr val="accent3"/>
            </a:lnRef>
            <a:fillRef idx="2">
              <a:schemeClr val="accent3"/>
            </a:fillRef>
            <a:effectRef idx="1">
              <a:schemeClr val="accent3"/>
            </a:effectRef>
            <a:fontRef idx="minor">
              <a:schemeClr val="dk1"/>
            </a:fontRef>
          </p:style>
        </p:cxnSp>
      </p:grpSp>
      <p:grpSp>
        <p:nvGrpSpPr>
          <p:cNvPr id="2075" name="Группа 2074"/>
          <p:cNvGrpSpPr/>
          <p:nvPr/>
        </p:nvGrpSpPr>
        <p:grpSpPr>
          <a:xfrm>
            <a:off x="502677" y="2809097"/>
            <a:ext cx="8267857" cy="1556007"/>
            <a:chOff x="502676" y="2809095"/>
            <a:chExt cx="8267857" cy="1556007"/>
          </a:xfrm>
        </p:grpSpPr>
        <p:sp>
          <p:nvSpPr>
            <p:cNvPr id="11" name="Скругленный прямоугольник 10"/>
            <p:cNvSpPr/>
            <p:nvPr/>
          </p:nvSpPr>
          <p:spPr>
            <a:xfrm>
              <a:off x="502676" y="2809095"/>
              <a:ext cx="8267857" cy="905692"/>
            </a:xfrm>
            <a:prstGeom prst="roundRect">
              <a:avLst/>
            </a:prstGeom>
            <a:solidFill>
              <a:schemeClr val="accent4">
                <a:lumMod val="40000"/>
                <a:lumOff val="60000"/>
              </a:schemeClr>
            </a:solidFill>
          </p:spPr>
          <p:style>
            <a:lnRef idx="3">
              <a:schemeClr val="lt1"/>
            </a:lnRef>
            <a:fillRef idx="1">
              <a:schemeClr val="accent3"/>
            </a:fillRef>
            <a:effectRef idx="1">
              <a:schemeClr val="accent3"/>
            </a:effectRef>
            <a:fontRef idx="minor">
              <a:schemeClr val="lt1"/>
            </a:fontRef>
          </p:style>
          <p:txBody>
            <a:bodyPr rtlCol="0" anchor="ctr"/>
            <a:lstStyle/>
            <a:p>
              <a:r>
                <a:rPr lang="ru-RU" b="1" dirty="0">
                  <a:solidFill>
                    <a:schemeClr val="accent6">
                      <a:lumMod val="50000"/>
                    </a:schemeClr>
                  </a:solidFill>
                </a:rPr>
                <a:t>Субъекты </a:t>
              </a:r>
            </a:p>
            <a:p>
              <a:r>
                <a:rPr lang="ru-RU" b="1" dirty="0">
                  <a:solidFill>
                    <a:schemeClr val="accent6">
                      <a:lumMod val="50000"/>
                    </a:schemeClr>
                  </a:solidFill>
                </a:rPr>
                <a:t>Российской </a:t>
              </a:r>
            </a:p>
            <a:p>
              <a:r>
                <a:rPr lang="ru-RU" b="1" dirty="0">
                  <a:solidFill>
                    <a:schemeClr val="accent6">
                      <a:lumMod val="50000"/>
                    </a:schemeClr>
                  </a:solidFill>
                </a:rPr>
                <a:t>Федерации</a:t>
              </a:r>
            </a:p>
          </p:txBody>
        </p:sp>
        <p:sp>
          <p:nvSpPr>
            <p:cNvPr id="13" name="Скругленный прямоугольник 12"/>
            <p:cNvSpPr/>
            <p:nvPr/>
          </p:nvSpPr>
          <p:spPr>
            <a:xfrm>
              <a:off x="6244878" y="2904963"/>
              <a:ext cx="2071537" cy="726684"/>
            </a:xfrm>
            <a:prstGeom prst="roundRect">
              <a:avLst/>
            </a:prstGeom>
            <a:ln/>
          </p:spPr>
          <p:style>
            <a:lnRef idx="3">
              <a:schemeClr val="lt1"/>
            </a:lnRef>
            <a:fillRef idx="1">
              <a:schemeClr val="accent4"/>
            </a:fillRef>
            <a:effectRef idx="1">
              <a:schemeClr val="accent4"/>
            </a:effectRef>
            <a:fontRef idx="minor">
              <a:schemeClr val="lt1"/>
            </a:fontRef>
          </p:style>
          <p:txBody>
            <a:bodyPr rtlCol="0" anchor="ctr"/>
            <a:lstStyle/>
            <a:p>
              <a:pPr algn="ctr"/>
              <a:r>
                <a:rPr lang="ru-RU" dirty="0">
                  <a:solidFill>
                    <a:schemeClr val="accent6">
                      <a:lumMod val="50000"/>
                    </a:schemeClr>
                  </a:solidFill>
                </a:rPr>
                <a:t>Межбюджетные трансферты</a:t>
              </a:r>
            </a:p>
          </p:txBody>
        </p:sp>
        <p:sp>
          <p:nvSpPr>
            <p:cNvPr id="26" name="Скругленный прямоугольник 25"/>
            <p:cNvSpPr/>
            <p:nvPr/>
          </p:nvSpPr>
          <p:spPr>
            <a:xfrm>
              <a:off x="2731026" y="2898598"/>
              <a:ext cx="2664296" cy="72668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ru-RU" sz="1400" dirty="0">
                  <a:solidFill>
                    <a:schemeClr val="accent6">
                      <a:lumMod val="50000"/>
                    </a:schemeClr>
                  </a:solidFill>
                </a:rPr>
                <a:t>Нормативы отчислений от региональных и федеральных доходов</a:t>
              </a:r>
            </a:p>
          </p:txBody>
        </p:sp>
        <p:sp>
          <p:nvSpPr>
            <p:cNvPr id="27" name="Скругленный прямоугольник 26"/>
            <p:cNvSpPr/>
            <p:nvPr/>
          </p:nvSpPr>
          <p:spPr>
            <a:xfrm>
              <a:off x="3925164" y="3876895"/>
              <a:ext cx="2794865" cy="488207"/>
            </a:xfrm>
            <a:prstGeom prst="roundRect">
              <a:avLst/>
            </a:prstGeom>
            <a:solidFill>
              <a:srgbClr val="FFC000"/>
            </a:solidFill>
            <a:ln/>
          </p:spPr>
          <p:style>
            <a:lnRef idx="3">
              <a:schemeClr val="lt1"/>
            </a:lnRef>
            <a:fillRef idx="1">
              <a:schemeClr val="accent4"/>
            </a:fillRef>
            <a:effectRef idx="1">
              <a:schemeClr val="accent4"/>
            </a:effectRef>
            <a:fontRef idx="minor">
              <a:schemeClr val="lt1"/>
            </a:fontRef>
          </p:style>
          <p:txBody>
            <a:bodyPr rtlCol="0" anchor="ctr"/>
            <a:lstStyle/>
            <a:p>
              <a:r>
                <a:rPr lang="ru-RU" sz="1400" u="sng" dirty="0">
                  <a:solidFill>
                    <a:schemeClr val="accent6">
                      <a:lumMod val="50000"/>
                    </a:schemeClr>
                  </a:solidFill>
                </a:rPr>
                <a:t>Бюджет муниципального района</a:t>
              </a:r>
            </a:p>
            <a:p>
              <a:r>
                <a:rPr lang="ru-RU" sz="1400" u="sng" dirty="0">
                  <a:solidFill>
                    <a:schemeClr val="accent6">
                      <a:lumMod val="50000"/>
                    </a:schemeClr>
                  </a:solidFill>
                </a:rPr>
                <a:t>Бюджет городского округа</a:t>
              </a:r>
            </a:p>
          </p:txBody>
        </p:sp>
        <p:cxnSp>
          <p:nvCxnSpPr>
            <p:cNvPr id="25" name="Соединительная линия уступом 24"/>
            <p:cNvCxnSpPr>
              <a:stCxn id="26" idx="1"/>
              <a:endCxn id="27" idx="1"/>
            </p:cNvCxnSpPr>
            <p:nvPr/>
          </p:nvCxnSpPr>
          <p:spPr>
            <a:xfrm rot="10800000" flipH="1" flipV="1">
              <a:off x="2731025" y="3261939"/>
              <a:ext cx="1194138" cy="859059"/>
            </a:xfrm>
            <a:prstGeom prst="bentConnector3">
              <a:avLst>
                <a:gd name="adj1" fmla="val -1767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 name="Скругленный прямоугольник 29"/>
            <p:cNvSpPr/>
            <p:nvPr/>
          </p:nvSpPr>
          <p:spPr>
            <a:xfrm>
              <a:off x="6244879" y="2898597"/>
              <a:ext cx="2071537" cy="726684"/>
            </a:xfrm>
            <a:prstGeom prst="roundRect">
              <a:avLst/>
            </a:prstGeom>
            <a:solidFill>
              <a:srgbClr val="FFC000"/>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ru-RU" dirty="0">
                  <a:solidFill>
                    <a:schemeClr val="accent6">
                      <a:lumMod val="50000"/>
                    </a:schemeClr>
                  </a:solidFill>
                </a:rPr>
                <a:t>Межбюджетные трансферты</a:t>
              </a:r>
            </a:p>
          </p:txBody>
        </p:sp>
        <p:sp>
          <p:nvSpPr>
            <p:cNvPr id="31" name="Скругленный прямоугольник 30"/>
            <p:cNvSpPr/>
            <p:nvPr/>
          </p:nvSpPr>
          <p:spPr>
            <a:xfrm>
              <a:off x="2731027" y="2892232"/>
              <a:ext cx="2664296" cy="726684"/>
            </a:xfrm>
            <a:prstGeom prst="roundRect">
              <a:avLst/>
            </a:prstGeom>
            <a:solidFill>
              <a:srgbClr val="FFC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ru-RU" sz="1400" dirty="0">
                  <a:solidFill>
                    <a:schemeClr val="accent6">
                      <a:lumMod val="50000"/>
                    </a:schemeClr>
                  </a:solidFill>
                </a:rPr>
                <a:t>Нормативы отчислений от региональных и федеральных доходов</a:t>
              </a:r>
            </a:p>
          </p:txBody>
        </p:sp>
      </p:grpSp>
      <p:grpSp>
        <p:nvGrpSpPr>
          <p:cNvPr id="2074" name="Группа 2073"/>
          <p:cNvGrpSpPr/>
          <p:nvPr/>
        </p:nvGrpSpPr>
        <p:grpSpPr>
          <a:xfrm>
            <a:off x="3866731" y="4797145"/>
            <a:ext cx="4870863" cy="1492495"/>
            <a:chOff x="1347195" y="4053610"/>
            <a:chExt cx="4870863" cy="1492495"/>
          </a:xfrm>
        </p:grpSpPr>
        <p:sp>
          <p:nvSpPr>
            <p:cNvPr id="15" name="Скругленный прямоугольник 14"/>
            <p:cNvSpPr/>
            <p:nvPr/>
          </p:nvSpPr>
          <p:spPr>
            <a:xfrm>
              <a:off x="1347195" y="4053610"/>
              <a:ext cx="4870863" cy="981735"/>
            </a:xfrm>
            <a:prstGeom prst="roundRect">
              <a:avLst/>
            </a:prstGeom>
            <a:solidFill>
              <a:schemeClr val="accent2">
                <a:lumMod val="60000"/>
                <a:lumOff val="40000"/>
              </a:schemeClr>
            </a:solidFill>
            <a:ln w="19050"/>
          </p:spPr>
          <p:style>
            <a:lnRef idx="1">
              <a:schemeClr val="accent2"/>
            </a:lnRef>
            <a:fillRef idx="2">
              <a:schemeClr val="accent2"/>
            </a:fillRef>
            <a:effectRef idx="1">
              <a:schemeClr val="accent2"/>
            </a:effectRef>
            <a:fontRef idx="minor">
              <a:schemeClr val="dk1"/>
            </a:fontRef>
          </p:style>
          <p:txBody>
            <a:bodyPr rtlCol="0" anchor="ctr"/>
            <a:lstStyle/>
            <a:p>
              <a:r>
                <a:rPr lang="ru-RU" b="1" dirty="0">
                  <a:solidFill>
                    <a:schemeClr val="accent6">
                      <a:lumMod val="50000"/>
                    </a:schemeClr>
                  </a:solidFill>
                </a:rPr>
                <a:t>Муниципальные </a:t>
              </a:r>
            </a:p>
            <a:p>
              <a:r>
                <a:rPr lang="ru-RU" b="1" dirty="0">
                  <a:solidFill>
                    <a:schemeClr val="accent6">
                      <a:lumMod val="50000"/>
                    </a:schemeClr>
                  </a:solidFill>
                </a:rPr>
                <a:t>районы</a:t>
              </a:r>
            </a:p>
          </p:txBody>
        </p:sp>
        <p:sp>
          <p:nvSpPr>
            <p:cNvPr id="20" name="Скругленный прямоугольник 19"/>
            <p:cNvSpPr/>
            <p:nvPr/>
          </p:nvSpPr>
          <p:spPr>
            <a:xfrm>
              <a:off x="3787910" y="4197626"/>
              <a:ext cx="2246053" cy="713637"/>
            </a:xfrm>
            <a:prstGeom prst="roundRect">
              <a:avLst/>
            </a:prstGeom>
            <a:ln w="19050"/>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a:solidFill>
                    <a:schemeClr val="accent6">
                      <a:lumMod val="50000"/>
                    </a:schemeClr>
                  </a:solidFill>
                </a:rPr>
                <a:t>Межбюджетные трансферты</a:t>
              </a:r>
            </a:p>
          </p:txBody>
        </p:sp>
        <p:sp>
          <p:nvSpPr>
            <p:cNvPr id="48" name="Скругленный прямоугольник 47"/>
            <p:cNvSpPr/>
            <p:nvPr/>
          </p:nvSpPr>
          <p:spPr>
            <a:xfrm>
              <a:off x="3925250" y="5236255"/>
              <a:ext cx="1746939" cy="30985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r>
                <a:rPr lang="ru-RU" sz="1400" u="sng" dirty="0">
                  <a:solidFill>
                    <a:schemeClr val="accent6">
                      <a:lumMod val="50000"/>
                    </a:schemeClr>
                  </a:solidFill>
                </a:rPr>
                <a:t>Бюджет поселений</a:t>
              </a:r>
            </a:p>
          </p:txBody>
        </p:sp>
        <p:cxnSp>
          <p:nvCxnSpPr>
            <p:cNvPr id="2059" name="Соединительная линия уступом 2058"/>
            <p:cNvCxnSpPr>
              <a:stCxn id="20" idx="1"/>
              <a:endCxn id="48" idx="1"/>
            </p:cNvCxnSpPr>
            <p:nvPr/>
          </p:nvCxnSpPr>
          <p:spPr>
            <a:xfrm rot="10800000" flipH="1" flipV="1">
              <a:off x="3787909" y="4554444"/>
              <a:ext cx="137340" cy="836735"/>
            </a:xfrm>
            <a:prstGeom prst="bentConnector3">
              <a:avLst>
                <a:gd name="adj1" fmla="val -153645"/>
              </a:avLst>
            </a:prstGeom>
            <a:ln w="38100">
              <a:solidFill>
                <a:schemeClr val="accent1"/>
              </a:solidFill>
              <a:tailEnd type="arrow"/>
            </a:ln>
          </p:spPr>
          <p:style>
            <a:lnRef idx="1">
              <a:schemeClr val="accent2"/>
            </a:lnRef>
            <a:fillRef idx="2">
              <a:schemeClr val="accent2"/>
            </a:fillRef>
            <a:effectRef idx="1">
              <a:schemeClr val="accent2"/>
            </a:effectRef>
            <a:fontRef idx="minor">
              <a:schemeClr val="dk1"/>
            </a:fontRef>
          </p:style>
        </p:cxnSp>
      </p:grpSp>
      <p:cxnSp>
        <p:nvCxnSpPr>
          <p:cNvPr id="34" name="Соединительная линия уступом 33"/>
          <p:cNvCxnSpPr>
            <a:stCxn id="10" idx="3"/>
          </p:cNvCxnSpPr>
          <p:nvPr/>
        </p:nvCxnSpPr>
        <p:spPr>
          <a:xfrm flipH="1">
            <a:off x="6359451" y="1532897"/>
            <a:ext cx="1956966" cy="797990"/>
          </a:xfrm>
          <a:prstGeom prst="bentConnector3">
            <a:avLst>
              <a:gd name="adj1" fmla="val -1168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9" name="Соединительная линия уступом 38"/>
          <p:cNvCxnSpPr>
            <a:stCxn id="13" idx="3"/>
            <a:endCxn id="27" idx="3"/>
          </p:cNvCxnSpPr>
          <p:nvPr/>
        </p:nvCxnSpPr>
        <p:spPr>
          <a:xfrm flipH="1">
            <a:off x="6720029" y="3268306"/>
            <a:ext cx="1596387" cy="852694"/>
          </a:xfrm>
          <a:prstGeom prst="bentConnector3">
            <a:avLst>
              <a:gd name="adj1" fmla="val -13218"/>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64605" y="4644937"/>
            <a:ext cx="3802126" cy="2215991"/>
          </a:xfrm>
          <a:prstGeom prst="rect">
            <a:avLst/>
          </a:prstGeom>
        </p:spPr>
        <p:txBody>
          <a:bodyPr wrap="square">
            <a:spAutoFit/>
          </a:bodyPr>
          <a:lstStyle/>
          <a:p>
            <a:r>
              <a:rPr lang="ru-RU" b="1" i="1" dirty="0">
                <a:solidFill>
                  <a:schemeClr val="accent6"/>
                </a:solidFill>
              </a:rPr>
              <a:t>Межбюджетные отношения - это отношения между органами власти на различных уровнях по формированию и использованию бюджетных средств и обеспечению бюджетного процесса. </a:t>
            </a:r>
          </a:p>
          <a:p>
            <a:endParaRPr lang="ru-RU" sz="1200" dirty="0"/>
          </a:p>
        </p:txBody>
      </p:sp>
      <p:sp>
        <p:nvSpPr>
          <p:cNvPr id="28" name="AutoShape 6"/>
          <p:cNvSpPr>
            <a:spLocks noChangeArrowheads="1"/>
          </p:cNvSpPr>
          <p:nvPr/>
        </p:nvSpPr>
        <p:spPr bwMode="auto">
          <a:xfrm>
            <a:off x="173814" y="72703"/>
            <a:ext cx="8856662" cy="578882"/>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8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Межбюджетные отношения</a:t>
            </a:r>
          </a:p>
        </p:txBody>
      </p:sp>
    </p:spTree>
    <p:extLst>
      <p:ext uri="{BB962C8B-B14F-4D97-AF65-F5344CB8AC3E}">
        <p14:creationId xmlns:p14="http://schemas.microsoft.com/office/powerpoint/2010/main" val="669142989"/>
      </p:ext>
    </p:extLst>
  </p:cSld>
  <p:clrMapOvr>
    <a:masterClrMapping/>
  </p:clrMapOvr>
  <p:transition spd="slow">
    <p:wheel spokes="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1001914" y="4302275"/>
            <a:ext cx="6230299" cy="338554"/>
          </a:xfrm>
          <a:prstGeom prst="rect">
            <a:avLst/>
          </a:prstGeom>
        </p:spPr>
        <p:txBody>
          <a:bodyPr wrap="square">
            <a:spAutoFit/>
          </a:bodyPr>
          <a:lstStyle/>
          <a:p>
            <a:pPr marL="285750" indent="-285750">
              <a:buFont typeface="Wingdings" panose="05000000000000000000" pitchFamily="2" charset="2"/>
              <a:buChar char="ü"/>
            </a:pPr>
            <a:r>
              <a:rPr lang="ru-RU" sz="1600" b="1" dirty="0">
                <a:solidFill>
                  <a:schemeClr val="accent6">
                    <a:lumMod val="50000"/>
                  </a:schemeClr>
                </a:solidFill>
                <a:latin typeface="Arial" panose="020B0604020202020204" pitchFamily="34" charset="0"/>
                <a:cs typeface="Arial" panose="020B0604020202020204" pitchFamily="34" charset="0"/>
              </a:rPr>
              <a:t>Правовая база межбюджетного регулирования</a:t>
            </a:r>
            <a:endParaRPr lang="ru-RU" sz="1600" dirty="0">
              <a:solidFill>
                <a:schemeClr val="accent6">
                  <a:lumMod val="50000"/>
                </a:schemeClr>
              </a:solidFill>
            </a:endParaRPr>
          </a:p>
        </p:txBody>
      </p:sp>
      <p:sp>
        <p:nvSpPr>
          <p:cNvPr id="10" name="Прямоугольник 9"/>
          <p:cNvSpPr/>
          <p:nvPr/>
        </p:nvSpPr>
        <p:spPr>
          <a:xfrm>
            <a:off x="240338" y="4942330"/>
            <a:ext cx="1235319" cy="1600438"/>
          </a:xfrm>
          <a:prstGeom prst="rect">
            <a:avLst/>
          </a:prstGeom>
        </p:spPr>
        <p:txBody>
          <a:bodyPr wrap="square" anchor="ctr">
            <a:spAutoFit/>
          </a:bodyPr>
          <a:lstStyle/>
          <a:p>
            <a:pPr lvl="0" algn="ctr"/>
            <a:r>
              <a:rPr lang="ru-RU" sz="1400" b="1" dirty="0">
                <a:solidFill>
                  <a:schemeClr val="accent6">
                    <a:lumMod val="50000"/>
                  </a:schemeClr>
                </a:solidFill>
                <a:latin typeface="Arial" panose="020B0604020202020204" pitchFamily="34" charset="0"/>
                <a:cs typeface="Arial" panose="020B0604020202020204" pitchFamily="34" charset="0"/>
              </a:rPr>
              <a:t>Законы Тюменской области</a:t>
            </a:r>
          </a:p>
          <a:p>
            <a:pPr lvl="0" algn="ctr"/>
            <a:endParaRPr lang="ru-RU" sz="1400" b="1" dirty="0">
              <a:solidFill>
                <a:schemeClr val="accent6">
                  <a:lumMod val="50000"/>
                </a:schemeClr>
              </a:solidFill>
              <a:latin typeface="Arial" panose="020B0604020202020204" pitchFamily="34" charset="0"/>
              <a:cs typeface="Arial" panose="020B0604020202020204" pitchFamily="34" charset="0"/>
            </a:endParaRPr>
          </a:p>
          <a:p>
            <a:pPr lvl="0" algn="ctr"/>
            <a:r>
              <a:rPr lang="ru-RU" sz="1400" b="1" dirty="0">
                <a:solidFill>
                  <a:srgbClr val="FF0000"/>
                </a:solidFill>
                <a:latin typeface="Arial" panose="020B0604020202020204" pitchFamily="34" charset="0"/>
                <a:cs typeface="Arial" panose="020B0604020202020204" pitchFamily="34" charset="0"/>
              </a:rPr>
              <a:t>Решения Думы района</a:t>
            </a:r>
          </a:p>
        </p:txBody>
      </p:sp>
      <p:sp>
        <p:nvSpPr>
          <p:cNvPr id="11" name="Прямоугольник 10"/>
          <p:cNvSpPr/>
          <p:nvPr/>
        </p:nvSpPr>
        <p:spPr>
          <a:xfrm>
            <a:off x="240338" y="1278356"/>
            <a:ext cx="3401979" cy="584775"/>
          </a:xfrm>
          <a:prstGeom prst="rect">
            <a:avLst/>
          </a:prstGeom>
        </p:spPr>
        <p:txBody>
          <a:bodyPr wrap="square">
            <a:spAutoFit/>
          </a:bodyPr>
          <a:lstStyle/>
          <a:p>
            <a:pPr marL="285750" indent="-285750">
              <a:spcBef>
                <a:spcPct val="0"/>
              </a:spcBef>
              <a:buFont typeface="Wingdings" panose="05000000000000000000" pitchFamily="2" charset="2"/>
              <a:buChar char="ü"/>
            </a:pPr>
            <a:r>
              <a:rPr lang="ru-RU" altLang="ru-RU" sz="1600" b="1" dirty="0">
                <a:solidFill>
                  <a:schemeClr val="accent6">
                    <a:lumMod val="50000"/>
                  </a:schemeClr>
                </a:solidFill>
                <a:latin typeface="Arial" charset="0"/>
              </a:rPr>
              <a:t>Формы межбюджетного регулирования</a:t>
            </a:r>
          </a:p>
        </p:txBody>
      </p:sp>
      <p:sp>
        <p:nvSpPr>
          <p:cNvPr id="12" name="Прямоугольник 11"/>
          <p:cNvSpPr/>
          <p:nvPr/>
        </p:nvSpPr>
        <p:spPr>
          <a:xfrm>
            <a:off x="4366746" y="1278356"/>
            <a:ext cx="4572000" cy="584775"/>
          </a:xfrm>
          <a:prstGeom prst="rect">
            <a:avLst/>
          </a:prstGeom>
        </p:spPr>
        <p:txBody>
          <a:bodyPr>
            <a:spAutoFit/>
          </a:bodyPr>
          <a:lstStyle/>
          <a:p>
            <a:pPr marL="285750" indent="-285750">
              <a:buFont typeface="Wingdings" panose="05000000000000000000" pitchFamily="2" charset="2"/>
              <a:buChar char="ü"/>
            </a:pPr>
            <a:r>
              <a:rPr lang="ru-RU" altLang="ru-RU" sz="1600" b="1" dirty="0">
                <a:latin typeface="Arial" panose="020B0604020202020204" pitchFamily="34" charset="0"/>
                <a:cs typeface="Arial" panose="020B0604020202020204" pitchFamily="34" charset="0"/>
              </a:rPr>
              <a:t>Основные принципы построения межбюджетных отношений </a:t>
            </a:r>
            <a:endParaRPr lang="ru-RU" sz="1600" dirty="0"/>
          </a:p>
        </p:txBody>
      </p:sp>
      <p:pic>
        <p:nvPicPr>
          <p:cNvPr id="13" name="Picture 8" descr="C:\Users\zta\Downloads\3d-white-person-19321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668344" y="4302275"/>
            <a:ext cx="1475656" cy="21418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Схема 18"/>
          <p:cNvGraphicFramePr/>
          <p:nvPr>
            <p:extLst>
              <p:ext uri="{D42A27DB-BD31-4B8C-83A1-F6EECF244321}">
                <p14:modId xmlns:p14="http://schemas.microsoft.com/office/powerpoint/2010/main" val="2992737597"/>
              </p:ext>
            </p:extLst>
          </p:nvPr>
        </p:nvGraphicFramePr>
        <p:xfrm>
          <a:off x="323528" y="1772357"/>
          <a:ext cx="3782154" cy="2507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0" name="Схема 19"/>
          <p:cNvGraphicFramePr/>
          <p:nvPr>
            <p:extLst>
              <p:ext uri="{D42A27DB-BD31-4B8C-83A1-F6EECF244321}">
                <p14:modId xmlns:p14="http://schemas.microsoft.com/office/powerpoint/2010/main" val="3109717731"/>
              </p:ext>
            </p:extLst>
          </p:nvPr>
        </p:nvGraphicFramePr>
        <p:xfrm>
          <a:off x="4589416" y="1772818"/>
          <a:ext cx="4126660" cy="24153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1" name="Схема 20"/>
          <p:cNvGraphicFramePr/>
          <p:nvPr>
            <p:extLst>
              <p:ext uri="{D42A27DB-BD31-4B8C-83A1-F6EECF244321}">
                <p14:modId xmlns:p14="http://schemas.microsoft.com/office/powerpoint/2010/main" val="3521699721"/>
              </p:ext>
            </p:extLst>
          </p:nvPr>
        </p:nvGraphicFramePr>
        <p:xfrm>
          <a:off x="1376082" y="4640828"/>
          <a:ext cx="6436278" cy="221717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6" name="Прямоугольник 15"/>
          <p:cNvSpPr/>
          <p:nvPr/>
        </p:nvSpPr>
        <p:spPr>
          <a:xfrm>
            <a:off x="4366746" y="1278355"/>
            <a:ext cx="4220308" cy="584775"/>
          </a:xfrm>
          <a:prstGeom prst="rect">
            <a:avLst/>
          </a:prstGeom>
        </p:spPr>
        <p:txBody>
          <a:bodyPr>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Wingdings" panose="05000000000000000000" pitchFamily="2" charset="2"/>
              <a:buChar char="ü"/>
            </a:pPr>
            <a:r>
              <a:rPr lang="ru-RU" altLang="ru-RU" sz="1600" b="1" dirty="0">
                <a:solidFill>
                  <a:schemeClr val="accent6">
                    <a:lumMod val="50000"/>
                  </a:schemeClr>
                </a:solidFill>
                <a:latin typeface="Arial" panose="020B0604020202020204" pitchFamily="34" charset="0"/>
                <a:cs typeface="Arial" panose="020B0604020202020204" pitchFamily="34" charset="0"/>
              </a:rPr>
              <a:t>Основные принципы построения межбюджетных отношений </a:t>
            </a:r>
            <a:endParaRPr lang="ru-RU" sz="1600" dirty="0">
              <a:solidFill>
                <a:schemeClr val="accent6">
                  <a:lumMod val="50000"/>
                </a:schemeClr>
              </a:solidFill>
            </a:endParaRPr>
          </a:p>
        </p:txBody>
      </p:sp>
      <p:sp>
        <p:nvSpPr>
          <p:cNvPr id="14" name="AutoShape 6"/>
          <p:cNvSpPr>
            <a:spLocks noChangeArrowheads="1"/>
          </p:cNvSpPr>
          <p:nvPr/>
        </p:nvSpPr>
        <p:spPr bwMode="auto">
          <a:xfrm>
            <a:off x="115675" y="188640"/>
            <a:ext cx="8856662" cy="578882"/>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8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Межбюджетное регулирование</a:t>
            </a:r>
          </a:p>
        </p:txBody>
      </p:sp>
    </p:spTree>
    <p:extLst>
      <p:ext uri="{BB962C8B-B14F-4D97-AF65-F5344CB8AC3E}">
        <p14:creationId xmlns:p14="http://schemas.microsoft.com/office/powerpoint/2010/main" val="4246775000"/>
      </p:ext>
    </p:extLst>
  </p:cSld>
  <p:clrMapOvr>
    <a:masterClrMapping/>
  </p:clrMapOvr>
  <p:transition spd="slow">
    <p:wheel spokes="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oren1.ru/images/photos/medium/article48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908050"/>
            <a:ext cx="8642350"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AutoShape 4"/>
          <p:cNvSpPr>
            <a:spLocks noChangeArrowheads="1"/>
          </p:cNvSpPr>
          <p:nvPr/>
        </p:nvSpPr>
        <p:spPr bwMode="auto">
          <a:xfrm>
            <a:off x="549275" y="1638300"/>
            <a:ext cx="8208963" cy="1430338"/>
          </a:xfrm>
          <a:prstGeom prst="roundRect">
            <a:avLst>
              <a:gd name="adj" fmla="val 16667"/>
            </a:avLst>
          </a:prstGeom>
          <a:ln w="38100">
            <a:solidFill>
              <a:schemeClr val="accent2">
                <a:lumMod val="75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lvl1pPr eaLnBrk="0" hangingPunct="0">
              <a:spcBef>
                <a:spcPts val="250"/>
              </a:spcBef>
              <a:buClr>
                <a:schemeClr val="accent1"/>
              </a:buClr>
              <a:buSzPct val="80000"/>
              <a:buFont typeface="Wingdings 2" pitchFamily="18" charset="2"/>
              <a:buChar char=""/>
              <a:defRPr sz="28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buChar char="◦"/>
              <a:defRPr sz="2400">
                <a:solidFill>
                  <a:schemeClr val="tx1"/>
                </a:solidFill>
                <a:latin typeface="Verdana" pitchFamily="34" charset="0"/>
              </a:defRPr>
            </a:lvl2pPr>
            <a:lvl3pPr marL="1143000" indent="-228600" eaLnBrk="0" hangingPunct="0">
              <a:spcBef>
                <a:spcPts val="250"/>
              </a:spcBef>
              <a:buClr>
                <a:srgbClr val="1086FF"/>
              </a:buClr>
              <a:buSzPct val="100000"/>
              <a:buFont typeface="Wingdings 2" pitchFamily="18" charset="2"/>
              <a:buChar char=""/>
              <a:defRPr sz="2200">
                <a:solidFill>
                  <a:schemeClr val="tx1"/>
                </a:solidFill>
                <a:latin typeface="Verdana" pitchFamily="34" charset="0"/>
              </a:defRPr>
            </a:lvl3pPr>
            <a:lvl4pPr marL="1600200" indent="-228600" eaLnBrk="0" hangingPunct="0">
              <a:spcBef>
                <a:spcPts val="225"/>
              </a:spcBef>
              <a:buClr>
                <a:srgbClr val="1086FF"/>
              </a:buClr>
              <a:buSzPct val="112000"/>
              <a:buFont typeface="Verdana" pitchFamily="34" charset="0"/>
              <a:buChar char="◦"/>
              <a:defRPr sz="1900">
                <a:solidFill>
                  <a:schemeClr val="tx1"/>
                </a:solidFill>
                <a:latin typeface="Verdana" pitchFamily="34" charset="0"/>
              </a:defRPr>
            </a:lvl4pPr>
            <a:lvl5pPr marL="2057400" indent="-228600" eaLnBrk="0" hangingPunct="0">
              <a:spcBef>
                <a:spcPts val="250"/>
              </a:spcBef>
              <a:buClr>
                <a:srgbClr val="819FD3"/>
              </a:buClr>
              <a:buSzPct val="100000"/>
              <a:buFont typeface="Wingdings 2" pitchFamily="18" charset="2"/>
              <a:buChar char=""/>
              <a:defRPr>
                <a:solidFill>
                  <a:schemeClr val="tx1"/>
                </a:solidFill>
                <a:latin typeface="Verdana" pitchFamily="34" charset="0"/>
              </a:defRPr>
            </a:lvl5pPr>
            <a:lvl6pPr marL="25146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6pPr>
            <a:lvl7pPr marL="29718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7pPr>
            <a:lvl8pPr marL="34290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8pPr>
            <a:lvl9pPr marL="38862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9pPr>
          </a:lstStyle>
          <a:p>
            <a:pPr eaLnBrk="1" hangingPunct="1">
              <a:spcBef>
                <a:spcPct val="0"/>
              </a:spcBef>
              <a:buClrTx/>
              <a:buSzTx/>
              <a:buFontTx/>
              <a:buNone/>
              <a:defRPr/>
            </a:pPr>
            <a:r>
              <a:rPr lang="ru-RU" altLang="ru-RU" sz="1600" dirty="0">
                <a:latin typeface="Times New Roman" pitchFamily="18" charset="0"/>
              </a:rPr>
              <a:t> </a:t>
            </a:r>
          </a:p>
          <a:p>
            <a:pPr eaLnBrk="1" hangingPunct="1">
              <a:spcBef>
                <a:spcPct val="0"/>
              </a:spcBef>
              <a:buClrTx/>
              <a:buSzTx/>
              <a:buFontTx/>
              <a:buNone/>
              <a:defRPr/>
            </a:pPr>
            <a:r>
              <a:rPr lang="ru-RU" altLang="ru-RU" sz="1600" dirty="0">
                <a:latin typeface="Times New Roman" pitchFamily="18" charset="0"/>
              </a:rPr>
              <a:t>         </a:t>
            </a:r>
          </a:p>
          <a:p>
            <a:pPr eaLnBrk="1" hangingPunct="1">
              <a:spcBef>
                <a:spcPct val="0"/>
              </a:spcBef>
              <a:buClrTx/>
              <a:buSzTx/>
              <a:buFontTx/>
              <a:buNone/>
              <a:defRPr/>
            </a:pPr>
            <a:r>
              <a:rPr lang="ru-RU" altLang="ru-RU" sz="1600" dirty="0">
                <a:latin typeface="Times New Roman" pitchFamily="18" charset="0"/>
              </a:rPr>
              <a:t>     Предоставляются на</a:t>
            </a:r>
          </a:p>
          <a:p>
            <a:pPr eaLnBrk="1" hangingPunct="1">
              <a:spcBef>
                <a:spcPct val="0"/>
              </a:spcBef>
              <a:buClrTx/>
              <a:buSzTx/>
              <a:buFontTx/>
              <a:buNone/>
              <a:defRPr/>
            </a:pPr>
            <a:r>
              <a:rPr lang="ru-RU" altLang="ru-RU" sz="1600" dirty="0">
                <a:latin typeface="Times New Roman" pitchFamily="18" charset="0"/>
              </a:rPr>
              <a:t>безвозмездной</a:t>
            </a:r>
            <a:r>
              <a:rPr lang="ru-RU" altLang="ru-RU" sz="1000" dirty="0">
                <a:solidFill>
                  <a:srgbClr val="FFFFFF"/>
                </a:solidFill>
                <a:latin typeface="Lucida Sans Unicode" pitchFamily="34" charset="0"/>
              </a:rPr>
              <a:t> </a:t>
            </a:r>
            <a:r>
              <a:rPr lang="ru-RU" altLang="ru-RU" sz="1600" dirty="0">
                <a:latin typeface="Times New Roman" pitchFamily="18" charset="0"/>
              </a:rPr>
              <a:t>безвозвратной                                                           Вы даете своему ребенку</a:t>
            </a:r>
            <a:r>
              <a:rPr lang="ru-RU" altLang="ru-RU" sz="1000" dirty="0">
                <a:solidFill>
                  <a:srgbClr val="FFFFFF"/>
                </a:solidFill>
                <a:latin typeface="Lucida Sans Unicode" pitchFamily="34" charset="0"/>
              </a:rPr>
              <a:t> </a:t>
            </a:r>
          </a:p>
          <a:p>
            <a:pPr eaLnBrk="1" hangingPunct="1">
              <a:spcBef>
                <a:spcPct val="0"/>
              </a:spcBef>
              <a:buClrTx/>
              <a:buSzTx/>
              <a:buFontTx/>
              <a:buNone/>
              <a:defRPr/>
            </a:pPr>
            <a:r>
              <a:rPr lang="ru-RU" altLang="ru-RU" sz="1600" dirty="0">
                <a:latin typeface="Times New Roman" pitchFamily="18" charset="0"/>
              </a:rPr>
              <a:t>основе без установления                                                                   деньги на «карманные                                                                                       </a:t>
            </a:r>
          </a:p>
          <a:p>
            <a:pPr eaLnBrk="1" hangingPunct="1">
              <a:spcBef>
                <a:spcPct val="0"/>
              </a:spcBef>
              <a:buClrTx/>
              <a:buSzTx/>
              <a:buFontTx/>
              <a:buNone/>
              <a:defRPr/>
            </a:pPr>
            <a:r>
              <a:rPr lang="ru-RU" altLang="ru-RU" sz="1600" dirty="0">
                <a:latin typeface="Times New Roman" pitchFamily="18" charset="0"/>
              </a:rPr>
              <a:t>    направлений и условий                                                                            расходы»</a:t>
            </a:r>
          </a:p>
          <a:p>
            <a:pPr eaLnBrk="1" hangingPunct="1">
              <a:spcBef>
                <a:spcPct val="0"/>
              </a:spcBef>
              <a:buClrTx/>
              <a:buSzTx/>
              <a:buFontTx/>
              <a:buNone/>
              <a:defRPr/>
            </a:pPr>
            <a:r>
              <a:rPr lang="ru-RU" altLang="ru-RU" sz="1600" dirty="0">
                <a:latin typeface="Times New Roman" pitchFamily="18" charset="0"/>
              </a:rPr>
              <a:t>      их использования</a:t>
            </a:r>
          </a:p>
          <a:p>
            <a:pPr eaLnBrk="1" hangingPunct="1">
              <a:spcBef>
                <a:spcPct val="0"/>
              </a:spcBef>
              <a:buClrTx/>
              <a:buSzTx/>
              <a:buFontTx/>
              <a:buNone/>
              <a:defRPr/>
            </a:pPr>
            <a:endParaRPr lang="ru-RU" altLang="ru-RU" sz="1600" dirty="0">
              <a:latin typeface="Times New Roman" pitchFamily="18" charset="0"/>
            </a:endParaRPr>
          </a:p>
          <a:p>
            <a:pPr eaLnBrk="1" hangingPunct="1">
              <a:spcBef>
                <a:spcPct val="0"/>
              </a:spcBef>
              <a:buClrTx/>
              <a:buSzTx/>
              <a:buFontTx/>
              <a:buNone/>
              <a:defRPr/>
            </a:pPr>
            <a:endParaRPr lang="ru-RU" altLang="ru-RU" sz="1600" dirty="0">
              <a:latin typeface="Times New Roman" pitchFamily="18" charset="0"/>
            </a:endParaRPr>
          </a:p>
        </p:txBody>
      </p:sp>
      <p:sp>
        <p:nvSpPr>
          <p:cNvPr id="21509" name="Скругленный прямоугольник 11"/>
          <p:cNvSpPr>
            <a:spLocks noChangeArrowheads="1"/>
          </p:cNvSpPr>
          <p:nvPr/>
        </p:nvSpPr>
        <p:spPr bwMode="auto">
          <a:xfrm>
            <a:off x="3565525" y="1627188"/>
            <a:ext cx="2165350" cy="1441450"/>
          </a:xfrm>
          <a:prstGeom prst="roundRect">
            <a:avLst>
              <a:gd name="adj" fmla="val 16667"/>
            </a:avLst>
          </a:prstGeom>
          <a:solidFill>
            <a:srgbClr val="ADE2FE"/>
          </a:solidFill>
          <a:ln w="54991" cmpd="thickThin" algn="ctr">
            <a:solidFill>
              <a:srgbClr val="2185BA"/>
            </a:solidFill>
            <a:round/>
            <a:headEnd/>
            <a:tailEnd/>
          </a:ln>
        </p:spPr>
        <p:txBody>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hangingPunct="1">
              <a:spcBef>
                <a:spcPct val="0"/>
              </a:spcBef>
              <a:spcAft>
                <a:spcPct val="0"/>
              </a:spcAft>
              <a:buClrTx/>
              <a:buSzTx/>
              <a:buFontTx/>
              <a:buNone/>
            </a:pPr>
            <a:r>
              <a:rPr lang="ru-RU" altLang="ru-RU" sz="1800" b="1">
                <a:solidFill>
                  <a:schemeClr val="tx1"/>
                </a:solidFill>
                <a:latin typeface="Times New Roman" pitchFamily="18" charset="0"/>
              </a:rPr>
              <a:t>Дотации </a:t>
            </a:r>
            <a:r>
              <a:rPr lang="ru-RU" altLang="ru-RU" sz="1800">
                <a:solidFill>
                  <a:schemeClr val="tx1"/>
                </a:solidFill>
                <a:latin typeface="Times New Roman" pitchFamily="18" charset="0"/>
              </a:rPr>
              <a:t>(от лат. «</a:t>
            </a:r>
            <a:r>
              <a:rPr lang="en-US" altLang="ru-RU" sz="1800">
                <a:solidFill>
                  <a:schemeClr val="tx1"/>
                </a:solidFill>
                <a:latin typeface="Times New Roman" pitchFamily="18" charset="0"/>
              </a:rPr>
              <a:t>Dotatio</a:t>
            </a:r>
            <a:r>
              <a:rPr lang="ru-RU" altLang="ru-RU" sz="1800">
                <a:solidFill>
                  <a:schemeClr val="tx1"/>
                </a:solidFill>
                <a:latin typeface="Times New Roman" pitchFamily="18" charset="0"/>
              </a:rPr>
              <a:t>» - дар, пожертвование)</a:t>
            </a:r>
          </a:p>
          <a:p>
            <a:pPr eaLnBrk="1" hangingPunct="1">
              <a:spcBef>
                <a:spcPct val="0"/>
              </a:spcBef>
              <a:spcAft>
                <a:spcPct val="0"/>
              </a:spcAft>
              <a:buClrTx/>
              <a:buSzTx/>
              <a:buFontTx/>
              <a:buNone/>
            </a:pPr>
            <a:endParaRPr lang="ru-RU" altLang="ru-RU" sz="1800" b="1">
              <a:solidFill>
                <a:schemeClr val="tx1"/>
              </a:solidFill>
              <a:latin typeface="Times New Roman" pitchFamily="18" charset="0"/>
            </a:endParaRPr>
          </a:p>
        </p:txBody>
      </p:sp>
      <p:sp>
        <p:nvSpPr>
          <p:cNvPr id="18437" name="AutoShape 6"/>
          <p:cNvSpPr>
            <a:spLocks noChangeArrowheads="1"/>
          </p:cNvSpPr>
          <p:nvPr/>
        </p:nvSpPr>
        <p:spPr bwMode="auto">
          <a:xfrm>
            <a:off x="544513" y="3213100"/>
            <a:ext cx="8208962" cy="1655763"/>
          </a:xfrm>
          <a:prstGeom prst="roundRect">
            <a:avLst>
              <a:gd name="adj" fmla="val 16667"/>
            </a:avLst>
          </a:prstGeom>
          <a:ln w="38100">
            <a:solidFill>
              <a:schemeClr val="accent2">
                <a:lumMod val="75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lvl1pPr eaLnBrk="0" hangingPunct="0">
              <a:spcBef>
                <a:spcPts val="250"/>
              </a:spcBef>
              <a:buClr>
                <a:schemeClr val="accent1"/>
              </a:buClr>
              <a:buSzPct val="80000"/>
              <a:buFont typeface="Wingdings 2" pitchFamily="18" charset="2"/>
              <a:buChar char=""/>
              <a:defRPr sz="28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buChar char="◦"/>
              <a:defRPr sz="2400">
                <a:solidFill>
                  <a:schemeClr val="tx1"/>
                </a:solidFill>
                <a:latin typeface="Verdana" pitchFamily="34" charset="0"/>
              </a:defRPr>
            </a:lvl2pPr>
            <a:lvl3pPr marL="1143000" indent="-228600" eaLnBrk="0" hangingPunct="0">
              <a:spcBef>
                <a:spcPts val="250"/>
              </a:spcBef>
              <a:buClr>
                <a:srgbClr val="1086FF"/>
              </a:buClr>
              <a:buSzPct val="100000"/>
              <a:buFont typeface="Wingdings 2" pitchFamily="18" charset="2"/>
              <a:buChar char=""/>
              <a:defRPr sz="2200">
                <a:solidFill>
                  <a:schemeClr val="tx1"/>
                </a:solidFill>
                <a:latin typeface="Verdana" pitchFamily="34" charset="0"/>
              </a:defRPr>
            </a:lvl3pPr>
            <a:lvl4pPr marL="1600200" indent="-228600" eaLnBrk="0" hangingPunct="0">
              <a:spcBef>
                <a:spcPts val="225"/>
              </a:spcBef>
              <a:buClr>
                <a:srgbClr val="1086FF"/>
              </a:buClr>
              <a:buSzPct val="112000"/>
              <a:buFont typeface="Verdana" pitchFamily="34" charset="0"/>
              <a:buChar char="◦"/>
              <a:defRPr sz="1900">
                <a:solidFill>
                  <a:schemeClr val="tx1"/>
                </a:solidFill>
                <a:latin typeface="Verdana" pitchFamily="34" charset="0"/>
              </a:defRPr>
            </a:lvl4pPr>
            <a:lvl5pPr marL="2057400" indent="-228600" eaLnBrk="0" hangingPunct="0">
              <a:spcBef>
                <a:spcPts val="250"/>
              </a:spcBef>
              <a:buClr>
                <a:srgbClr val="819FD3"/>
              </a:buClr>
              <a:buSzPct val="100000"/>
              <a:buFont typeface="Wingdings 2" pitchFamily="18" charset="2"/>
              <a:buChar char=""/>
              <a:defRPr>
                <a:solidFill>
                  <a:schemeClr val="tx1"/>
                </a:solidFill>
                <a:latin typeface="Verdana" pitchFamily="34" charset="0"/>
              </a:defRPr>
            </a:lvl5pPr>
            <a:lvl6pPr marL="25146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6pPr>
            <a:lvl7pPr marL="29718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7pPr>
            <a:lvl8pPr marL="34290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8pPr>
            <a:lvl9pPr marL="38862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9pPr>
          </a:lstStyle>
          <a:p>
            <a:pPr eaLnBrk="1" hangingPunct="1">
              <a:spcBef>
                <a:spcPct val="0"/>
              </a:spcBef>
              <a:buClrTx/>
              <a:buSzTx/>
              <a:buFontTx/>
              <a:buNone/>
              <a:defRPr/>
            </a:pPr>
            <a:endParaRPr lang="ru-RU" altLang="ru-RU" sz="1600" dirty="0">
              <a:latin typeface="Times New Roman" pitchFamily="18" charset="0"/>
            </a:endParaRPr>
          </a:p>
          <a:p>
            <a:pPr eaLnBrk="1" hangingPunct="1">
              <a:spcBef>
                <a:spcPct val="0"/>
              </a:spcBef>
              <a:buClrTx/>
              <a:buSzTx/>
              <a:buFontTx/>
              <a:buNone/>
              <a:defRPr/>
            </a:pPr>
            <a:r>
              <a:rPr lang="ru-RU" altLang="ru-RU" sz="1600" dirty="0">
                <a:latin typeface="Times New Roman" pitchFamily="18" charset="0"/>
              </a:rPr>
              <a:t>     Предоставляются на</a:t>
            </a:r>
          </a:p>
          <a:p>
            <a:pPr eaLnBrk="1" hangingPunct="1">
              <a:spcBef>
                <a:spcPct val="0"/>
              </a:spcBef>
              <a:buClrTx/>
              <a:buSzTx/>
              <a:buFontTx/>
              <a:buNone/>
              <a:defRPr/>
            </a:pPr>
            <a:r>
              <a:rPr lang="ru-RU" altLang="ru-RU" sz="1600" dirty="0">
                <a:latin typeface="Times New Roman" pitchFamily="18" charset="0"/>
              </a:rPr>
              <a:t>       финансирование                                                                         Вы даете своему ребенку</a:t>
            </a:r>
            <a:r>
              <a:rPr lang="ru-RU" altLang="ru-RU" sz="1000" dirty="0">
                <a:solidFill>
                  <a:srgbClr val="FFFFFF"/>
                </a:solidFill>
                <a:latin typeface="Lucida Sans Unicode" pitchFamily="34" charset="0"/>
              </a:rPr>
              <a:t> </a:t>
            </a:r>
          </a:p>
          <a:p>
            <a:pPr eaLnBrk="1" hangingPunct="1">
              <a:spcBef>
                <a:spcPct val="0"/>
              </a:spcBef>
              <a:buClrTx/>
              <a:buSzTx/>
              <a:buFontTx/>
              <a:buNone/>
              <a:defRPr/>
            </a:pPr>
            <a:r>
              <a:rPr lang="ru-RU" altLang="ru-RU" sz="1600" dirty="0">
                <a:latin typeface="Times New Roman" pitchFamily="18" charset="0"/>
              </a:rPr>
              <a:t>         «переданных»                                                                           деньги и посылаете                                                                                       </a:t>
            </a:r>
          </a:p>
          <a:p>
            <a:pPr eaLnBrk="1" hangingPunct="1">
              <a:spcBef>
                <a:spcPct val="0"/>
              </a:spcBef>
              <a:buClrTx/>
              <a:buSzTx/>
              <a:buFontTx/>
              <a:buNone/>
              <a:defRPr/>
            </a:pPr>
            <a:r>
              <a:rPr lang="ru-RU" altLang="ru-RU" sz="1600" dirty="0">
                <a:latin typeface="Times New Roman" pitchFamily="18" charset="0"/>
              </a:rPr>
              <a:t>   полномочий другим                                                                        в магазин купить</a:t>
            </a:r>
          </a:p>
          <a:p>
            <a:pPr eaLnBrk="1" hangingPunct="1">
              <a:spcBef>
                <a:spcPct val="0"/>
              </a:spcBef>
              <a:buClrTx/>
              <a:buSzTx/>
              <a:buFontTx/>
              <a:buNone/>
              <a:defRPr/>
            </a:pPr>
            <a:r>
              <a:rPr lang="ru-RU" altLang="ru-RU" sz="1600" dirty="0">
                <a:latin typeface="Times New Roman" pitchFamily="18" charset="0"/>
              </a:rPr>
              <a:t>      публично-правовым                                                                          продукты</a:t>
            </a:r>
          </a:p>
          <a:p>
            <a:pPr eaLnBrk="1" hangingPunct="1">
              <a:spcBef>
                <a:spcPct val="0"/>
              </a:spcBef>
              <a:buClrTx/>
              <a:buSzTx/>
              <a:buFontTx/>
              <a:buNone/>
              <a:defRPr/>
            </a:pPr>
            <a:r>
              <a:rPr lang="ru-RU" altLang="ru-RU" sz="1600" dirty="0">
                <a:latin typeface="Times New Roman" pitchFamily="18" charset="0"/>
              </a:rPr>
              <a:t>         образованиям</a:t>
            </a:r>
          </a:p>
          <a:p>
            <a:pPr eaLnBrk="1" hangingPunct="1">
              <a:spcBef>
                <a:spcPct val="0"/>
              </a:spcBef>
              <a:buClrTx/>
              <a:buSzTx/>
              <a:buFontTx/>
              <a:buNone/>
              <a:defRPr/>
            </a:pPr>
            <a:endParaRPr lang="ru-RU" altLang="ru-RU" sz="1600" dirty="0">
              <a:latin typeface="Times New Roman" pitchFamily="18" charset="0"/>
            </a:endParaRPr>
          </a:p>
        </p:txBody>
      </p:sp>
      <p:sp>
        <p:nvSpPr>
          <p:cNvPr id="18438" name="AutoShape 7"/>
          <p:cNvSpPr>
            <a:spLocks noChangeArrowheads="1"/>
          </p:cNvSpPr>
          <p:nvPr/>
        </p:nvSpPr>
        <p:spPr bwMode="auto">
          <a:xfrm>
            <a:off x="544513" y="5097463"/>
            <a:ext cx="8131175" cy="1620837"/>
          </a:xfrm>
          <a:prstGeom prst="roundRect">
            <a:avLst>
              <a:gd name="adj" fmla="val 16667"/>
            </a:avLst>
          </a:prstGeom>
          <a:ln w="38100">
            <a:solidFill>
              <a:schemeClr val="accent2">
                <a:lumMod val="75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lvl1pPr eaLnBrk="0" hangingPunct="0">
              <a:spcBef>
                <a:spcPts val="250"/>
              </a:spcBef>
              <a:buClr>
                <a:schemeClr val="accent1"/>
              </a:buClr>
              <a:buSzPct val="80000"/>
              <a:buFont typeface="Wingdings 2" pitchFamily="18" charset="2"/>
              <a:buChar char=""/>
              <a:defRPr sz="28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buChar char="◦"/>
              <a:defRPr sz="2400">
                <a:solidFill>
                  <a:schemeClr val="tx1"/>
                </a:solidFill>
                <a:latin typeface="Verdana" pitchFamily="34" charset="0"/>
              </a:defRPr>
            </a:lvl2pPr>
            <a:lvl3pPr marL="1143000" indent="-228600" eaLnBrk="0" hangingPunct="0">
              <a:spcBef>
                <a:spcPts val="250"/>
              </a:spcBef>
              <a:buClr>
                <a:srgbClr val="1086FF"/>
              </a:buClr>
              <a:buSzPct val="100000"/>
              <a:buFont typeface="Wingdings 2" pitchFamily="18" charset="2"/>
              <a:buChar char=""/>
              <a:defRPr sz="2200">
                <a:solidFill>
                  <a:schemeClr val="tx1"/>
                </a:solidFill>
                <a:latin typeface="Verdana" pitchFamily="34" charset="0"/>
              </a:defRPr>
            </a:lvl3pPr>
            <a:lvl4pPr marL="1600200" indent="-228600" eaLnBrk="0" hangingPunct="0">
              <a:spcBef>
                <a:spcPts val="225"/>
              </a:spcBef>
              <a:buClr>
                <a:srgbClr val="1086FF"/>
              </a:buClr>
              <a:buSzPct val="112000"/>
              <a:buFont typeface="Verdana" pitchFamily="34" charset="0"/>
              <a:buChar char="◦"/>
              <a:defRPr sz="1900">
                <a:solidFill>
                  <a:schemeClr val="tx1"/>
                </a:solidFill>
                <a:latin typeface="Verdana" pitchFamily="34" charset="0"/>
              </a:defRPr>
            </a:lvl4pPr>
            <a:lvl5pPr marL="2057400" indent="-228600" eaLnBrk="0" hangingPunct="0">
              <a:spcBef>
                <a:spcPts val="250"/>
              </a:spcBef>
              <a:buClr>
                <a:srgbClr val="819FD3"/>
              </a:buClr>
              <a:buSzPct val="100000"/>
              <a:buFont typeface="Wingdings 2" pitchFamily="18" charset="2"/>
              <a:buChar char=""/>
              <a:defRPr>
                <a:solidFill>
                  <a:schemeClr val="tx1"/>
                </a:solidFill>
                <a:latin typeface="Verdana" pitchFamily="34" charset="0"/>
              </a:defRPr>
            </a:lvl5pPr>
            <a:lvl6pPr marL="25146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6pPr>
            <a:lvl7pPr marL="29718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7pPr>
            <a:lvl8pPr marL="34290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8pPr>
            <a:lvl9pPr marL="3886200" indent="-228600" eaLnBrk="0" fontAlgn="base" hangingPunct="0">
              <a:spcBef>
                <a:spcPts val="250"/>
              </a:spcBef>
              <a:spcAft>
                <a:spcPct val="0"/>
              </a:spcAft>
              <a:buClr>
                <a:srgbClr val="819FD3"/>
              </a:buClr>
              <a:buSzPct val="100000"/>
              <a:buFont typeface="Wingdings 2" pitchFamily="18" charset="2"/>
              <a:buChar char=""/>
              <a:defRPr>
                <a:solidFill>
                  <a:schemeClr val="tx1"/>
                </a:solidFill>
                <a:latin typeface="Verdana" pitchFamily="34" charset="0"/>
              </a:defRPr>
            </a:lvl9pPr>
          </a:lstStyle>
          <a:p>
            <a:pPr eaLnBrk="1" hangingPunct="1">
              <a:spcBef>
                <a:spcPct val="0"/>
              </a:spcBef>
              <a:buClrTx/>
              <a:buSzTx/>
              <a:buFontTx/>
              <a:buNone/>
              <a:defRPr/>
            </a:pPr>
            <a:endParaRPr lang="ru-RU" altLang="ru-RU" sz="1600" dirty="0">
              <a:latin typeface="Times New Roman" pitchFamily="18" charset="0"/>
            </a:endParaRPr>
          </a:p>
          <a:p>
            <a:pPr eaLnBrk="1" hangingPunct="1">
              <a:spcBef>
                <a:spcPct val="0"/>
              </a:spcBef>
              <a:buClrTx/>
              <a:buSzTx/>
              <a:buFontTx/>
              <a:buNone/>
              <a:defRPr/>
            </a:pPr>
            <a:r>
              <a:rPr lang="ru-RU" altLang="ru-RU" sz="1600" dirty="0">
                <a:latin typeface="Times New Roman" pitchFamily="18" charset="0"/>
              </a:rPr>
              <a:t>         </a:t>
            </a:r>
          </a:p>
          <a:p>
            <a:pPr eaLnBrk="1" hangingPunct="1">
              <a:spcBef>
                <a:spcPct val="0"/>
              </a:spcBef>
              <a:buClrTx/>
              <a:buSzTx/>
              <a:buFontTx/>
              <a:buNone/>
              <a:defRPr/>
            </a:pPr>
            <a:r>
              <a:rPr lang="ru-RU" altLang="ru-RU" sz="1600" dirty="0">
                <a:latin typeface="Times New Roman" pitchFamily="18" charset="0"/>
              </a:rPr>
              <a:t>     Предоставляются на</a:t>
            </a:r>
          </a:p>
          <a:p>
            <a:pPr eaLnBrk="1" hangingPunct="1">
              <a:spcBef>
                <a:spcPct val="0"/>
              </a:spcBef>
              <a:buClrTx/>
              <a:buSzTx/>
              <a:buFontTx/>
              <a:buNone/>
              <a:defRPr/>
            </a:pPr>
            <a:r>
              <a:rPr lang="ru-RU" altLang="ru-RU" sz="1600" dirty="0">
                <a:latin typeface="Times New Roman" pitchFamily="18" charset="0"/>
              </a:rPr>
              <a:t>       условиях долевого                                                                   Вы «добавляете» средств,</a:t>
            </a:r>
            <a:endParaRPr lang="ru-RU" altLang="ru-RU" sz="1000" dirty="0">
              <a:solidFill>
                <a:srgbClr val="FFFFFF"/>
              </a:solidFill>
              <a:latin typeface="Lucida Sans Unicode" pitchFamily="34" charset="0"/>
            </a:endParaRPr>
          </a:p>
          <a:p>
            <a:pPr eaLnBrk="1" hangingPunct="1">
              <a:spcBef>
                <a:spcPct val="0"/>
              </a:spcBef>
              <a:buClrTx/>
              <a:buSzTx/>
              <a:buFontTx/>
              <a:buNone/>
              <a:defRPr/>
            </a:pPr>
            <a:r>
              <a:rPr lang="ru-RU" altLang="ru-RU" sz="1600" dirty="0">
                <a:latin typeface="Times New Roman" pitchFamily="18" charset="0"/>
              </a:rPr>
              <a:t>      софинансирования                                                                   чтобы Ваш ребенок                                                                                       </a:t>
            </a:r>
          </a:p>
          <a:p>
            <a:pPr eaLnBrk="1" hangingPunct="1">
              <a:spcBef>
                <a:spcPct val="0"/>
              </a:spcBef>
              <a:buClrTx/>
              <a:buSzTx/>
              <a:buFontTx/>
              <a:buNone/>
              <a:defRPr/>
            </a:pPr>
            <a:r>
              <a:rPr lang="ru-RU" altLang="ru-RU" sz="1600" dirty="0">
                <a:latin typeface="Times New Roman" pitchFamily="18" charset="0"/>
              </a:rPr>
              <a:t>    расходов других бюджетов                                                        купил себе новый телефон,</a:t>
            </a:r>
          </a:p>
          <a:p>
            <a:pPr eaLnBrk="1" hangingPunct="1">
              <a:spcBef>
                <a:spcPct val="0"/>
              </a:spcBef>
              <a:buClrTx/>
              <a:buSzTx/>
              <a:buFontTx/>
              <a:buNone/>
              <a:defRPr/>
            </a:pPr>
            <a:r>
              <a:rPr lang="ru-RU" altLang="ru-RU" sz="1600" dirty="0">
                <a:latin typeface="Times New Roman" pitchFamily="18" charset="0"/>
              </a:rPr>
              <a:t>                                                                                                      если остальные он накопил сам</a:t>
            </a:r>
          </a:p>
          <a:p>
            <a:pPr eaLnBrk="1" hangingPunct="1">
              <a:spcBef>
                <a:spcPct val="0"/>
              </a:spcBef>
              <a:buClrTx/>
              <a:buSzTx/>
              <a:buFontTx/>
              <a:buNone/>
              <a:defRPr/>
            </a:pPr>
            <a:endParaRPr lang="ru-RU" altLang="ru-RU" sz="1600" dirty="0">
              <a:latin typeface="Times New Roman" pitchFamily="18" charset="0"/>
            </a:endParaRPr>
          </a:p>
          <a:p>
            <a:pPr eaLnBrk="1" hangingPunct="1">
              <a:spcBef>
                <a:spcPct val="0"/>
              </a:spcBef>
              <a:buClrTx/>
              <a:buSzTx/>
              <a:buFontTx/>
              <a:buNone/>
              <a:defRPr/>
            </a:pPr>
            <a:endParaRPr lang="ru-RU" altLang="ru-RU" sz="1600" dirty="0">
              <a:latin typeface="Times New Roman" pitchFamily="18" charset="0"/>
            </a:endParaRPr>
          </a:p>
        </p:txBody>
      </p:sp>
      <p:sp>
        <p:nvSpPr>
          <p:cNvPr id="21512" name="Скругленный прямоугольник 11"/>
          <p:cNvSpPr>
            <a:spLocks noChangeArrowheads="1"/>
          </p:cNvSpPr>
          <p:nvPr/>
        </p:nvSpPr>
        <p:spPr bwMode="auto">
          <a:xfrm>
            <a:off x="3581400" y="3213100"/>
            <a:ext cx="2159000" cy="1655763"/>
          </a:xfrm>
          <a:prstGeom prst="roundRect">
            <a:avLst>
              <a:gd name="adj" fmla="val 16667"/>
            </a:avLst>
          </a:prstGeom>
          <a:solidFill>
            <a:srgbClr val="ADE2FE"/>
          </a:solidFill>
          <a:ln w="54991" cmpd="thickThin" algn="ctr">
            <a:solidFill>
              <a:srgbClr val="2185BA"/>
            </a:solidFill>
            <a:round/>
            <a:headEnd/>
            <a:tailEnd/>
          </a:ln>
        </p:spPr>
        <p:txBody>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hangingPunct="1">
              <a:spcBef>
                <a:spcPct val="0"/>
              </a:spcBef>
              <a:spcAft>
                <a:spcPct val="0"/>
              </a:spcAft>
              <a:buClrTx/>
              <a:buSzTx/>
              <a:buFontTx/>
              <a:buNone/>
            </a:pPr>
            <a:r>
              <a:rPr lang="ru-RU" altLang="ru-RU" sz="1800" b="1" dirty="0">
                <a:solidFill>
                  <a:schemeClr val="tx1"/>
                </a:solidFill>
                <a:latin typeface="Times New Roman" pitchFamily="18" charset="0"/>
              </a:rPr>
              <a:t>Субвенции</a:t>
            </a:r>
            <a:r>
              <a:rPr lang="ru-RU" altLang="ru-RU" sz="1800" dirty="0">
                <a:solidFill>
                  <a:schemeClr val="tx1"/>
                </a:solidFill>
                <a:latin typeface="Times New Roman" pitchFamily="18" charset="0"/>
              </a:rPr>
              <a:t> (от лат «</a:t>
            </a:r>
            <a:r>
              <a:rPr lang="en-US" altLang="ru-RU" sz="1800" dirty="0" err="1">
                <a:solidFill>
                  <a:schemeClr val="tx1"/>
                </a:solidFill>
                <a:latin typeface="Times New Roman" pitchFamily="18" charset="0"/>
              </a:rPr>
              <a:t>Subvenire</a:t>
            </a:r>
            <a:r>
              <a:rPr lang="ru-RU" altLang="ru-RU" sz="1800" dirty="0">
                <a:solidFill>
                  <a:schemeClr val="tx1"/>
                </a:solidFill>
                <a:latin typeface="Times New Roman" pitchFamily="18" charset="0"/>
              </a:rPr>
              <a:t>» - приходить на помощь)</a:t>
            </a:r>
          </a:p>
        </p:txBody>
      </p:sp>
      <p:sp>
        <p:nvSpPr>
          <p:cNvPr id="21513" name="Скругленный прямоугольник 11"/>
          <p:cNvSpPr>
            <a:spLocks noChangeArrowheads="1"/>
          </p:cNvSpPr>
          <p:nvPr/>
        </p:nvSpPr>
        <p:spPr bwMode="auto">
          <a:xfrm>
            <a:off x="3565525" y="5097463"/>
            <a:ext cx="2159000" cy="1609725"/>
          </a:xfrm>
          <a:prstGeom prst="roundRect">
            <a:avLst>
              <a:gd name="adj" fmla="val 16667"/>
            </a:avLst>
          </a:prstGeom>
          <a:solidFill>
            <a:srgbClr val="ADE2FE"/>
          </a:solidFill>
          <a:ln w="54991" cmpd="thickThin" algn="ctr">
            <a:solidFill>
              <a:srgbClr val="2185BA"/>
            </a:solidFill>
            <a:round/>
            <a:headEnd/>
            <a:tailEnd/>
          </a:ln>
        </p:spPr>
        <p:txBody>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eaLnBrk="1" hangingPunct="1">
              <a:spcBef>
                <a:spcPct val="0"/>
              </a:spcBef>
              <a:spcAft>
                <a:spcPct val="0"/>
              </a:spcAft>
              <a:buClrTx/>
              <a:buSzTx/>
              <a:buFontTx/>
              <a:buNone/>
            </a:pPr>
            <a:r>
              <a:rPr lang="ru-RU" altLang="ru-RU" sz="1800" b="1" dirty="0">
                <a:solidFill>
                  <a:schemeClr val="tx1"/>
                </a:solidFill>
                <a:latin typeface="Times New Roman" pitchFamily="18" charset="0"/>
              </a:rPr>
              <a:t>Субсидии</a:t>
            </a:r>
            <a:r>
              <a:rPr lang="ru-RU" altLang="ru-RU" sz="1800" dirty="0">
                <a:solidFill>
                  <a:schemeClr val="tx1"/>
                </a:solidFill>
                <a:latin typeface="Times New Roman" pitchFamily="18" charset="0"/>
              </a:rPr>
              <a:t> (от лат. «</a:t>
            </a:r>
            <a:r>
              <a:rPr lang="en-US" altLang="ru-RU" sz="1800" dirty="0" err="1">
                <a:solidFill>
                  <a:schemeClr val="tx1"/>
                </a:solidFill>
                <a:latin typeface="Times New Roman" pitchFamily="18" charset="0"/>
              </a:rPr>
              <a:t>Subsidium</a:t>
            </a:r>
            <a:r>
              <a:rPr lang="ru-RU" altLang="ru-RU" sz="1800" dirty="0">
                <a:solidFill>
                  <a:schemeClr val="tx1"/>
                </a:solidFill>
                <a:latin typeface="Times New Roman" pitchFamily="18" charset="0"/>
              </a:rPr>
              <a:t>» - поддержка)</a:t>
            </a:r>
          </a:p>
        </p:txBody>
      </p:sp>
      <p:sp>
        <p:nvSpPr>
          <p:cNvPr id="2" name="TextBox 1"/>
          <p:cNvSpPr txBox="1"/>
          <p:nvPr/>
        </p:nvSpPr>
        <p:spPr>
          <a:xfrm>
            <a:off x="6011863" y="992188"/>
            <a:ext cx="2376487" cy="584200"/>
          </a:xfrm>
          <a:prstGeom prst="rect">
            <a:avLst/>
          </a:prstGeom>
          <a:solidFill>
            <a:srgbClr val="FFFFCC"/>
          </a:solidFill>
          <a:ln>
            <a:solidFill>
              <a:srgbClr val="663300"/>
            </a:solidFill>
          </a:ln>
        </p:spPr>
        <p:style>
          <a:lnRef idx="3">
            <a:schemeClr val="lt1"/>
          </a:lnRef>
          <a:fillRef idx="1">
            <a:schemeClr val="accent1"/>
          </a:fillRef>
          <a:effectRef idx="1">
            <a:schemeClr val="accent1"/>
          </a:effectRef>
          <a:fontRef idx="minor">
            <a:schemeClr val="lt1"/>
          </a:fontRef>
        </p:style>
        <p:txBody>
          <a:bodyPr>
            <a:spAutoFit/>
          </a:bodyPr>
          <a:lstStyle/>
          <a:p>
            <a:pPr algn="ctr">
              <a:defRPr/>
            </a:pPr>
            <a:r>
              <a:rPr lang="ru-RU" sz="1600" b="1" dirty="0">
                <a:solidFill>
                  <a:srgbClr val="663300"/>
                </a:solidFill>
                <a:latin typeface="Times New Roman" panose="02020603050405020304" pitchFamily="18" charset="0"/>
                <a:cs typeface="Times New Roman" panose="02020603050405020304" pitchFamily="18" charset="0"/>
              </a:rPr>
              <a:t>Аналогия в семейном бюджете</a:t>
            </a:r>
          </a:p>
        </p:txBody>
      </p:sp>
      <p:sp>
        <p:nvSpPr>
          <p:cNvPr id="11" name="TextBox 10"/>
          <p:cNvSpPr txBox="1"/>
          <p:nvPr/>
        </p:nvSpPr>
        <p:spPr>
          <a:xfrm>
            <a:off x="755650" y="979488"/>
            <a:ext cx="2587625" cy="584200"/>
          </a:xfrm>
          <a:prstGeom prst="rect">
            <a:avLst/>
          </a:prstGeom>
          <a:solidFill>
            <a:srgbClr val="FFFFCC"/>
          </a:solidFill>
          <a:ln>
            <a:solidFill>
              <a:srgbClr val="663300"/>
            </a:solidFill>
          </a:ln>
        </p:spPr>
        <p:style>
          <a:lnRef idx="3">
            <a:schemeClr val="lt1"/>
          </a:lnRef>
          <a:fillRef idx="1">
            <a:schemeClr val="accent1"/>
          </a:fillRef>
          <a:effectRef idx="1">
            <a:schemeClr val="accent1"/>
          </a:effectRef>
          <a:fontRef idx="minor">
            <a:schemeClr val="lt1"/>
          </a:fontRef>
        </p:style>
        <p:txBody>
          <a:bodyPr>
            <a:spAutoFit/>
          </a:bodyPr>
          <a:lstStyle/>
          <a:p>
            <a:pPr algn="ctr">
              <a:defRPr/>
            </a:pPr>
            <a:r>
              <a:rPr lang="ru-RU" sz="1600" b="1" dirty="0">
                <a:solidFill>
                  <a:srgbClr val="663300"/>
                </a:solidFill>
                <a:latin typeface="Times New Roman" panose="02020603050405020304" pitchFamily="18" charset="0"/>
                <a:cs typeface="Times New Roman" panose="02020603050405020304" pitchFamily="18" charset="0"/>
              </a:rPr>
              <a:t>Понятие межбюджетного трансферта</a:t>
            </a:r>
          </a:p>
        </p:txBody>
      </p:sp>
      <p:sp>
        <p:nvSpPr>
          <p:cNvPr id="12" name="Овал 11"/>
          <p:cNvSpPr/>
          <p:nvPr/>
        </p:nvSpPr>
        <p:spPr>
          <a:xfrm>
            <a:off x="4286064" y="6050198"/>
            <a:ext cx="789992" cy="656990"/>
          </a:xfrm>
          <a:prstGeom prst="ellipse">
            <a:avLst/>
          </a:prstGeom>
          <a:blipFill>
            <a:blip r:embed="rId3" cstate="print">
              <a:extLst>
                <a:ext uri="{28A0092B-C50C-407E-A947-70E740481C1C}">
                  <a14:useLocalDpi xmlns:a14="http://schemas.microsoft.com/office/drawing/2010/main" val="0"/>
                </a:ext>
              </a:extLst>
            </a:blip>
            <a:srcRect/>
            <a:stretch>
              <a:fillRect t="-10000" b="-10000"/>
            </a:stretch>
          </a:blipFill>
          <a:scene3d>
            <a:camera prst="orthographicFront"/>
            <a:lightRig rig="flat" dir="t"/>
          </a:scene3d>
          <a:sp3d z="127000" prstMaterial="plastic">
            <a:bevelT w="88900" h="88900"/>
            <a:bevelB w="88900" h="31750" prst="angle"/>
          </a:sp3d>
        </p:spPr>
        <p:style>
          <a:lnRef idx="0">
            <a:schemeClr val="lt1">
              <a:hueOff val="0"/>
              <a:satOff val="0"/>
              <a:lumOff val="0"/>
              <a:alphaOff val="0"/>
            </a:schemeClr>
          </a:lnRef>
          <a:fillRef idx="3">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3" name="Овал 12"/>
          <p:cNvSpPr/>
          <p:nvPr/>
        </p:nvSpPr>
        <p:spPr>
          <a:xfrm>
            <a:off x="4286064" y="4437112"/>
            <a:ext cx="648072" cy="431751"/>
          </a:xfrm>
          <a:prstGeom prst="ellipse">
            <a:avLst/>
          </a:prstGeom>
          <a:blipFill>
            <a:blip r:embed="rId4" cstate="print">
              <a:extLst>
                <a:ext uri="{28A0092B-C50C-407E-A947-70E740481C1C}">
                  <a14:useLocalDpi xmlns:a14="http://schemas.microsoft.com/office/drawing/2010/main" val="0"/>
                </a:ext>
              </a:extLst>
            </a:blip>
            <a:srcRect/>
            <a:stretch>
              <a:fillRect l="-12000" r="-12000"/>
            </a:stretch>
          </a:blipFill>
          <a:scene3d>
            <a:camera prst="orthographicFront"/>
            <a:lightRig rig="flat" dir="t"/>
          </a:scene3d>
          <a:sp3d z="127000" prstMaterial="plastic">
            <a:bevelT w="88900" h="88900"/>
            <a:bevelB w="88900" h="31750" prst="angle"/>
          </a:sp3d>
        </p:spPr>
        <p:style>
          <a:lnRef idx="0">
            <a:schemeClr val="lt1">
              <a:hueOff val="0"/>
              <a:satOff val="0"/>
              <a:lumOff val="0"/>
              <a:alphaOff val="0"/>
            </a:schemeClr>
          </a:lnRef>
          <a:fillRef idx="3">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4" name="Овал 13"/>
          <p:cNvSpPr/>
          <p:nvPr/>
        </p:nvSpPr>
        <p:spPr>
          <a:xfrm>
            <a:off x="4185458" y="2615950"/>
            <a:ext cx="849283" cy="475721"/>
          </a:xfrm>
          <a:prstGeom prst="ellipse">
            <a:avLst/>
          </a:prstGeom>
          <a:blipFill>
            <a:blip r:embed="rId5">
              <a:extLst>
                <a:ext uri="{28A0092B-C50C-407E-A947-70E740481C1C}">
                  <a14:useLocalDpi xmlns:a14="http://schemas.microsoft.com/office/drawing/2010/main" val="0"/>
                </a:ext>
              </a:extLst>
            </a:blip>
            <a:srcRect/>
            <a:stretch>
              <a:fillRect t="-12000" b="-12000"/>
            </a:stretch>
          </a:blipFill>
          <a:scene3d>
            <a:camera prst="orthographicFront"/>
            <a:lightRig rig="flat" dir="t"/>
          </a:scene3d>
          <a:sp3d z="127000" prstMaterial="plastic">
            <a:bevelT w="88900" h="88900"/>
            <a:bevelB w="88900" h="31750" prst="angle"/>
          </a:sp3d>
        </p:spPr>
        <p:style>
          <a:lnRef idx="0">
            <a:schemeClr val="lt1">
              <a:hueOff val="0"/>
              <a:satOff val="0"/>
              <a:lumOff val="0"/>
              <a:alphaOff val="0"/>
            </a:schemeClr>
          </a:lnRef>
          <a:fillRef idx="3">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5" name="AutoShape 6"/>
          <p:cNvSpPr>
            <a:spLocks noChangeArrowheads="1"/>
          </p:cNvSpPr>
          <p:nvPr/>
        </p:nvSpPr>
        <p:spPr bwMode="auto">
          <a:xfrm>
            <a:off x="287338" y="70224"/>
            <a:ext cx="8856662" cy="817245"/>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8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Формы межбюджетных трансфертов</a:t>
            </a:r>
          </a:p>
          <a:p>
            <a:pPr algn="ctr"/>
            <a:r>
              <a:rPr lang="ru-RU" altLang="ru-RU" sz="1400" b="1" dirty="0">
                <a:solidFill>
                  <a:srgbClr val="0066CC"/>
                </a:solidFill>
                <a:latin typeface="Times New Roman" panose="02020603050405020304" pitchFamily="18" charset="0"/>
                <a:cs typeface="Times New Roman" panose="02020603050405020304" pitchFamily="18" charset="0"/>
              </a:rPr>
              <a:t>(передача средств из бюджета в бюджет)</a:t>
            </a:r>
          </a:p>
        </p:txBody>
      </p:sp>
    </p:spTree>
    <p:extLst>
      <p:ext uri="{BB962C8B-B14F-4D97-AF65-F5344CB8AC3E}">
        <p14:creationId xmlns:p14="http://schemas.microsoft.com/office/powerpoint/2010/main" val="1495796623"/>
      </p:ext>
    </p:extLst>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17</a:t>
            </a:fld>
            <a:endParaRPr lang="ru-RU" dirty="0"/>
          </a:p>
        </p:txBody>
      </p:sp>
      <p:sp>
        <p:nvSpPr>
          <p:cNvPr id="6" name="AutoShape 6"/>
          <p:cNvSpPr>
            <a:spLocks noChangeArrowheads="1"/>
          </p:cNvSpPr>
          <p:nvPr/>
        </p:nvSpPr>
        <p:spPr bwMode="auto">
          <a:xfrm>
            <a:off x="500034" y="476672"/>
            <a:ext cx="8072494"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cs typeface="Tahoma" pitchFamily="34" charset="0"/>
              </a:rPr>
              <a:t> развития Ярковского муниципального района на 2020 год и плановый период 2021-2022 годов</a:t>
            </a:r>
          </a:p>
        </p:txBody>
      </p:sp>
      <p:sp>
        <p:nvSpPr>
          <p:cNvPr id="7" name="Скругленный прямоугольник 6"/>
          <p:cNvSpPr/>
          <p:nvPr/>
        </p:nvSpPr>
        <p:spPr>
          <a:xfrm>
            <a:off x="500034" y="2204864"/>
            <a:ext cx="8072494" cy="3146524"/>
          </a:xfrm>
          <a:prstGeom prst="roundRect">
            <a:avLst>
              <a:gd name="adj" fmla="val 42379"/>
            </a:avLst>
          </a:prstGeom>
          <a:gradFill>
            <a:gsLst>
              <a:gs pos="0">
                <a:schemeClr val="tx2">
                  <a:lumMod val="10000"/>
                  <a:lumOff val="90000"/>
                </a:schemeClr>
              </a:gs>
              <a:gs pos="88000">
                <a:schemeClr val="accent1">
                  <a:tint val="44500"/>
                  <a:satMod val="160000"/>
                </a:schemeClr>
              </a:gs>
              <a:gs pos="100000">
                <a:schemeClr val="accent1">
                  <a:tint val="23500"/>
                  <a:satMod val="160000"/>
                </a:schemeClr>
              </a:gs>
            </a:gsLst>
            <a:lin ang="10800000" scaled="0"/>
          </a:gradFill>
        </p:spPr>
        <p:txBody>
          <a:bodyPr wrap="square" tIns="0" bIns="0">
            <a:spAutoFit/>
          </a:bodyPr>
          <a:lstStyle/>
          <a:p>
            <a:pPr marL="88900" algn="just">
              <a:spcBef>
                <a:spcPts val="1800"/>
              </a:spcBef>
              <a:defRPr/>
            </a:pPr>
            <a:r>
              <a:rPr lang="ru-RU" sz="2000" b="1" dirty="0">
                <a:solidFill>
                  <a:schemeClr val="tx2">
                    <a:lumMod val="50000"/>
                  </a:schemeClr>
                </a:solidFill>
                <a:latin typeface="Tahoma" pitchFamily="34" charset="0"/>
                <a:ea typeface="Tahoma" pitchFamily="34" charset="0"/>
                <a:cs typeface="Tahoma" pitchFamily="34" charset="0"/>
              </a:rPr>
              <a:t>	Определяет направления и ожидаемые результаты социально-экономического развития  Ярковского района  в среднесрочной перспективе</a:t>
            </a:r>
          </a:p>
          <a:p>
            <a:pPr marL="88900" algn="just">
              <a:spcBef>
                <a:spcPts val="1800"/>
              </a:spcBef>
              <a:defRPr/>
            </a:pPr>
            <a:r>
              <a:rPr lang="ru-RU" sz="2000" b="1" dirty="0">
                <a:solidFill>
                  <a:schemeClr val="tx2">
                    <a:lumMod val="50000"/>
                  </a:schemeClr>
                </a:solidFill>
                <a:latin typeface="Tahoma" pitchFamily="34" charset="0"/>
                <a:ea typeface="Tahoma" pitchFamily="34" charset="0"/>
                <a:cs typeface="Tahoma" pitchFamily="34" charset="0"/>
              </a:rPr>
              <a:t>	Формирует единую платформу для разработки муниципальных программ Ярковского района, иных документов среднесрочного характера</a:t>
            </a:r>
          </a:p>
        </p:txBody>
      </p:sp>
    </p:spTree>
    <p:extLst>
      <p:ext uri="{BB962C8B-B14F-4D97-AF65-F5344CB8AC3E}">
        <p14:creationId xmlns:p14="http://schemas.microsoft.com/office/powerpoint/2010/main" val="2903567967"/>
      </p:ext>
    </p:extLst>
  </p:cSld>
  <p:clrMapOvr>
    <a:masterClrMapping/>
  </p:clrMapOvr>
  <p:transition spd="slow">
    <p:wheel spokes="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18</a:t>
            </a:fld>
            <a:endParaRPr lang="ru-RU" dirty="0"/>
          </a:p>
        </p:txBody>
      </p:sp>
      <p:sp>
        <p:nvSpPr>
          <p:cNvPr id="5" name="Объект 2"/>
          <p:cNvSpPr>
            <a:spLocks noGrp="1"/>
          </p:cNvSpPr>
          <p:nvPr>
            <p:ph idx="1"/>
          </p:nvPr>
        </p:nvSpPr>
        <p:spPr>
          <a:xfrm>
            <a:off x="357158" y="357166"/>
            <a:ext cx="8229600" cy="4525963"/>
          </a:xfrm>
        </p:spPr>
        <p:txBody>
          <a:bodyPr/>
          <a:lstStyle/>
          <a:p>
            <a:pPr marL="0" indent="0" algn="ctr">
              <a:spcBef>
                <a:spcPct val="0"/>
              </a:spcBef>
              <a:buFont typeface="Wingdings" pitchFamily="2" charset="2"/>
              <a:buNone/>
            </a:pPr>
            <a:r>
              <a:rPr lang="ru-RU" sz="2000" b="1" dirty="0">
                <a:solidFill>
                  <a:schemeClr val="tx2">
                    <a:lumMod val="50000"/>
                  </a:schemeClr>
                </a:solidFill>
                <a:latin typeface="Tahoma" pitchFamily="34" charset="0"/>
                <a:ea typeface="Tahoma" pitchFamily="34" charset="0"/>
                <a:cs typeface="Tahoma" pitchFamily="34" charset="0"/>
              </a:rPr>
              <a:t>Основой для  разработки Прогноза социально-экономического развития Ярковского муниципального района   на 2020 год и на плановый период </a:t>
            </a:r>
          </a:p>
          <a:p>
            <a:pPr marL="0" indent="0" algn="ctr">
              <a:spcBef>
                <a:spcPct val="0"/>
              </a:spcBef>
              <a:buFont typeface="Wingdings" pitchFamily="2" charset="2"/>
              <a:buNone/>
            </a:pPr>
            <a:r>
              <a:rPr lang="ru-RU" sz="2000" b="1" dirty="0">
                <a:solidFill>
                  <a:schemeClr val="tx2">
                    <a:lumMod val="50000"/>
                  </a:schemeClr>
                </a:solidFill>
                <a:latin typeface="Tahoma" pitchFamily="34" charset="0"/>
                <a:ea typeface="Tahoma" pitchFamily="34" charset="0"/>
                <a:cs typeface="Tahoma" pitchFamily="34" charset="0"/>
              </a:rPr>
              <a:t>2021 и 2022 годов является:</a:t>
            </a: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a:p>
            <a:pPr marL="0" indent="0" algn="ctr">
              <a:buFont typeface="Wingdings" pitchFamily="2" charset="2"/>
              <a:buNone/>
            </a:pPr>
            <a:endParaRPr lang="ru-RU" sz="1800" b="1" dirty="0">
              <a:solidFill>
                <a:srgbClr val="C00000"/>
              </a:solidFill>
            </a:endParaRPr>
          </a:p>
        </p:txBody>
      </p:sp>
      <p:sp>
        <p:nvSpPr>
          <p:cNvPr id="6" name="Скругленный прямоугольник 5"/>
          <p:cNvSpPr/>
          <p:nvPr/>
        </p:nvSpPr>
        <p:spPr>
          <a:xfrm>
            <a:off x="214282" y="2214554"/>
            <a:ext cx="8390166" cy="1136809"/>
          </a:xfrm>
          <a:prstGeom prst="roundRect">
            <a:avLst>
              <a:gd name="adj" fmla="val 42379"/>
            </a:avLst>
          </a:prstGeom>
          <a:gradFill flip="none" rotWithShape="1">
            <a:gsLst>
              <a:gs pos="0">
                <a:schemeClr val="accent6">
                  <a:lumMod val="40000"/>
                  <a:lumOff val="60000"/>
                </a:schemeClr>
              </a:gs>
              <a:gs pos="50000">
                <a:schemeClr val="bg1"/>
              </a:gs>
              <a:gs pos="100000">
                <a:schemeClr val="bg1">
                  <a:shade val="100000"/>
                  <a:satMod val="115000"/>
                </a:schemeClr>
              </a:gs>
            </a:gsLst>
            <a:lin ang="13500000" scaled="1"/>
            <a:tileRect/>
          </a:gradFill>
        </p:spPr>
        <p:txBody>
          <a:bodyPr wrap="square" tIns="0" bIns="0">
            <a:spAutoFit/>
          </a:bodyPr>
          <a:lstStyle/>
          <a:p>
            <a:pPr algn="ctr"/>
            <a:r>
              <a:rPr lang="ru-RU" sz="1400" b="1" dirty="0">
                <a:solidFill>
                  <a:schemeClr val="accent1">
                    <a:lumMod val="75000"/>
                  </a:schemeClr>
                </a:solidFill>
                <a:latin typeface="Tahoma" pitchFamily="34" charset="0"/>
                <a:ea typeface="Tahoma" pitchFamily="34" charset="0"/>
                <a:cs typeface="Tahoma" pitchFamily="34" charset="0"/>
              </a:rPr>
              <a:t>Распоряжение Правительства Тюменской области № 421-рп от 26.04.2019г.  </a:t>
            </a:r>
            <a:r>
              <a:rPr lang="ru-RU" sz="1400" b="1" i="1" dirty="0">
                <a:solidFill>
                  <a:schemeClr val="accent1">
                    <a:lumMod val="75000"/>
                  </a:schemeClr>
                </a:solidFill>
                <a:latin typeface="Tahoma" pitchFamily="34" charset="0"/>
                <a:ea typeface="Tahoma" pitchFamily="34" charset="0"/>
                <a:cs typeface="Tahoma" pitchFamily="34" charset="0"/>
              </a:rPr>
              <a:t> </a:t>
            </a:r>
            <a:r>
              <a:rPr lang="ru-RU" sz="1400" b="1" dirty="0">
                <a:solidFill>
                  <a:schemeClr val="accent1">
                    <a:lumMod val="75000"/>
                  </a:schemeClr>
                </a:solidFill>
                <a:latin typeface="Tahoma" pitchFamily="34" charset="0"/>
                <a:ea typeface="Tahoma" pitchFamily="34" charset="0"/>
                <a:cs typeface="Tahoma" pitchFamily="34" charset="0"/>
              </a:rPr>
              <a:t>«О разработке прогноза социально-экономического развития Тюменской области и проекта закона Тюменской области «Об областном бюджете на 2020 год и на плановый период 2021 и 2022 годов»</a:t>
            </a:r>
          </a:p>
        </p:txBody>
      </p:sp>
      <p:sp>
        <p:nvSpPr>
          <p:cNvPr id="8" name="Прямоугольник 7"/>
          <p:cNvSpPr/>
          <p:nvPr/>
        </p:nvSpPr>
        <p:spPr>
          <a:xfrm>
            <a:off x="107504" y="3714752"/>
            <a:ext cx="8750776" cy="1754326"/>
          </a:xfrm>
          <a:prstGeom prst="rect">
            <a:avLst/>
          </a:prstGeom>
        </p:spPr>
        <p:txBody>
          <a:bodyPr wrap="square">
            <a:spAutoFit/>
          </a:bodyPr>
          <a:lstStyle/>
          <a:p>
            <a:pPr algn="ctr"/>
            <a:r>
              <a:rPr lang="ru-RU" b="1" dirty="0">
                <a:solidFill>
                  <a:schemeClr val="tx2">
                    <a:lumMod val="50000"/>
                  </a:schemeClr>
                </a:solidFill>
                <a:latin typeface="Tahoma" pitchFamily="34" charset="0"/>
                <a:ea typeface="Tahoma" pitchFamily="34" charset="0"/>
                <a:cs typeface="Tahoma" pitchFamily="34" charset="0"/>
              </a:rPr>
              <a:t>Показатели прогноза разработаны в соответствии со сценарными условиями Минэкономразвития РФ   на базе статистических данных Территориального органа Федеральной службы государственной статистики по Тюменской области  с учетом тенденций, складывающихся в экономике и социальной сфере Ярковского района в 2019 году.</a:t>
            </a:r>
          </a:p>
        </p:txBody>
      </p:sp>
    </p:spTree>
    <p:extLst>
      <p:ext uri="{BB962C8B-B14F-4D97-AF65-F5344CB8AC3E}">
        <p14:creationId xmlns:p14="http://schemas.microsoft.com/office/powerpoint/2010/main" val="3937003960"/>
      </p:ext>
    </p:extLst>
  </p:cSld>
  <p:clrMapOvr>
    <a:masterClrMapping/>
  </p:clrMapOvr>
  <p:transition spd="slow">
    <p:wheel spokes="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19</a:t>
            </a:fld>
            <a:endParaRPr lang="ru-RU" dirty="0"/>
          </a:p>
        </p:txBody>
      </p:sp>
      <p:sp>
        <p:nvSpPr>
          <p:cNvPr id="5" name="AutoShape 6"/>
          <p:cNvSpPr>
            <a:spLocks noChangeArrowheads="1"/>
          </p:cNvSpPr>
          <p:nvPr/>
        </p:nvSpPr>
        <p:spPr bwMode="auto">
          <a:xfrm>
            <a:off x="500034" y="214290"/>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cs typeface="Tahoma" pitchFamily="34" charset="0"/>
              </a:rPr>
              <a:t>2020 </a:t>
            </a:r>
            <a:r>
              <a:rPr lang="ru-RU" altLang="ru-RU" sz="2000" b="1" dirty="0">
                <a:solidFill>
                  <a:srgbClr val="0066CC"/>
                </a:solidFill>
                <a:latin typeface="Tahoma" pitchFamily="34" charset="0"/>
                <a:cs typeface="Tahoma" pitchFamily="34" charset="0"/>
              </a:rPr>
              <a:t>год и плановый период </a:t>
            </a:r>
            <a:r>
              <a:rPr lang="ru-RU" altLang="ru-RU" sz="2000" b="1" dirty="0" smtClean="0">
                <a:solidFill>
                  <a:srgbClr val="0066CC"/>
                </a:solidFill>
                <a:latin typeface="Tahoma" pitchFamily="34" charset="0"/>
                <a:cs typeface="Tahoma" pitchFamily="34" charset="0"/>
              </a:rPr>
              <a:t>2021-2022 </a:t>
            </a:r>
            <a:r>
              <a:rPr lang="ru-RU" altLang="ru-RU" sz="2000" b="1" dirty="0">
                <a:solidFill>
                  <a:srgbClr val="0066CC"/>
                </a:solidFill>
                <a:latin typeface="Tahoma" pitchFamily="34" charset="0"/>
                <a:cs typeface="Tahoma" pitchFamily="34" charset="0"/>
              </a:rPr>
              <a:t>годов</a:t>
            </a:r>
          </a:p>
        </p:txBody>
      </p:sp>
      <p:sp>
        <p:nvSpPr>
          <p:cNvPr id="6" name="TextBox 5"/>
          <p:cNvSpPr txBox="1"/>
          <p:nvPr/>
        </p:nvSpPr>
        <p:spPr>
          <a:xfrm>
            <a:off x="1357290" y="1357298"/>
            <a:ext cx="5857916" cy="400110"/>
          </a:xfrm>
          <a:prstGeom prst="rect">
            <a:avLst/>
          </a:prstGeom>
          <a:noFill/>
        </p:spPr>
        <p:txBody>
          <a:bodyPr wrap="square" rtlCol="0">
            <a:spAutoFit/>
          </a:bodyPr>
          <a:lstStyle/>
          <a:p>
            <a:pPr algn="ctr"/>
            <a:r>
              <a:rPr lang="ru-RU" sz="2000" b="1" dirty="0">
                <a:solidFill>
                  <a:schemeClr val="tx2">
                    <a:lumMod val="50000"/>
                  </a:schemeClr>
                </a:solidFill>
                <a:latin typeface="Tahoma" pitchFamily="34" charset="0"/>
                <a:ea typeface="Tahoma" pitchFamily="34" charset="0"/>
                <a:cs typeface="Tahoma" pitchFamily="34" charset="0"/>
              </a:rPr>
              <a:t>Демография</a:t>
            </a:r>
          </a:p>
        </p:txBody>
      </p:sp>
      <p:graphicFrame>
        <p:nvGraphicFramePr>
          <p:cNvPr id="7" name="Таблица 6"/>
          <p:cNvGraphicFramePr>
            <a:graphicFrameLocks noGrp="1"/>
          </p:cNvGraphicFramePr>
          <p:nvPr>
            <p:extLst>
              <p:ext uri="{D42A27DB-BD31-4B8C-83A1-F6EECF244321}">
                <p14:modId xmlns:p14="http://schemas.microsoft.com/office/powerpoint/2010/main" val="2835947680"/>
              </p:ext>
            </p:extLst>
          </p:nvPr>
        </p:nvGraphicFramePr>
        <p:xfrm>
          <a:off x="500033" y="1757408"/>
          <a:ext cx="8295582" cy="4820371"/>
        </p:xfrm>
        <a:graphic>
          <a:graphicData uri="http://schemas.openxmlformats.org/drawingml/2006/table">
            <a:tbl>
              <a:tblPr firstRow="1" bandRow="1">
                <a:tableStyleId>{5C22544A-7EE6-4342-B048-85BDC9FD1C3A}</a:tableStyleId>
              </a:tblPr>
              <a:tblGrid>
                <a:gridCol w="2671458">
                  <a:extLst>
                    <a:ext uri="{9D8B030D-6E8A-4147-A177-3AD203B41FA5}">
                      <a16:colId xmlns:a16="http://schemas.microsoft.com/office/drawing/2014/main" xmlns="" val="20000"/>
                    </a:ext>
                  </a:extLst>
                </a:gridCol>
                <a:gridCol w="1195126">
                  <a:extLst>
                    <a:ext uri="{9D8B030D-6E8A-4147-A177-3AD203B41FA5}">
                      <a16:colId xmlns:a16="http://schemas.microsoft.com/office/drawing/2014/main" xmlns="" val="20002"/>
                    </a:ext>
                  </a:extLst>
                </a:gridCol>
                <a:gridCol w="1195126"/>
                <a:gridCol w="1054523">
                  <a:extLst>
                    <a:ext uri="{9D8B030D-6E8A-4147-A177-3AD203B41FA5}">
                      <a16:colId xmlns:a16="http://schemas.microsoft.com/office/drawing/2014/main" xmlns="" val="20003"/>
                    </a:ext>
                  </a:extLst>
                </a:gridCol>
                <a:gridCol w="1054523">
                  <a:extLst>
                    <a:ext uri="{9D8B030D-6E8A-4147-A177-3AD203B41FA5}">
                      <a16:colId xmlns:a16="http://schemas.microsoft.com/office/drawing/2014/main" xmlns="" val="20004"/>
                    </a:ext>
                  </a:extLst>
                </a:gridCol>
                <a:gridCol w="1124826">
                  <a:extLst>
                    <a:ext uri="{9D8B030D-6E8A-4147-A177-3AD203B41FA5}">
                      <a16:colId xmlns:a16="http://schemas.microsoft.com/office/drawing/2014/main" xmlns="" val="20005"/>
                    </a:ext>
                  </a:extLst>
                </a:gridCol>
              </a:tblGrid>
              <a:tr h="946537">
                <a:tc>
                  <a:txBody>
                    <a:bodyPr/>
                    <a:lstStyle/>
                    <a:p>
                      <a:endParaRPr lang="ru-RU" sz="1600" b="1" dirty="0">
                        <a:solidFill>
                          <a:schemeClr val="bg1"/>
                        </a:solidFill>
                        <a:latin typeface="Tahoma" pitchFamily="34" charset="0"/>
                        <a:ea typeface="Tahoma" pitchFamily="34" charset="0"/>
                        <a:cs typeface="Tahoma" pitchFamily="34" charset="0"/>
                      </a:endParaRPr>
                    </a:p>
                  </a:txBody>
                  <a:tcPr/>
                </a:tc>
                <a:tc>
                  <a:txBody>
                    <a:bodyPr/>
                    <a:lstStyle/>
                    <a:p>
                      <a:r>
                        <a:rPr lang="ru-RU" sz="1600" b="1" dirty="0" smtClean="0">
                          <a:solidFill>
                            <a:schemeClr val="bg1"/>
                          </a:solidFill>
                          <a:latin typeface="Tahoma" pitchFamily="34" charset="0"/>
                          <a:ea typeface="Tahoma" pitchFamily="34" charset="0"/>
                          <a:cs typeface="Tahoma" pitchFamily="34" charset="0"/>
                        </a:rPr>
                        <a:t>2018 </a:t>
                      </a:r>
                      <a:r>
                        <a:rPr lang="ru-RU" sz="1600" b="1" dirty="0">
                          <a:solidFill>
                            <a:schemeClr val="bg1"/>
                          </a:solidFill>
                          <a:latin typeface="Tahoma" pitchFamily="34" charset="0"/>
                          <a:ea typeface="Tahoma" pitchFamily="34" charset="0"/>
                          <a:cs typeface="Tahoma" pitchFamily="34" charset="0"/>
                        </a:rPr>
                        <a:t>год</a:t>
                      </a:r>
                    </a:p>
                  </a:txBody>
                  <a:tcPr/>
                </a:tc>
                <a:tc>
                  <a:txBody>
                    <a:bodyPr/>
                    <a:lstStyle/>
                    <a:p>
                      <a:r>
                        <a:rPr lang="ru-RU" sz="1600" b="1" dirty="0">
                          <a:solidFill>
                            <a:schemeClr val="bg1"/>
                          </a:solidFill>
                          <a:latin typeface="Tahoma" pitchFamily="34" charset="0"/>
                          <a:ea typeface="Tahoma" pitchFamily="34" charset="0"/>
                          <a:cs typeface="Tahoma" pitchFamily="34" charset="0"/>
                        </a:rPr>
                        <a:t>2019 год</a:t>
                      </a:r>
                    </a:p>
                  </a:txBody>
                  <a:tcPr/>
                </a:tc>
                <a:tc>
                  <a:txBody>
                    <a:bodyPr/>
                    <a:lstStyle/>
                    <a:p>
                      <a:r>
                        <a:rPr lang="ru-RU" sz="1600" b="1" dirty="0">
                          <a:solidFill>
                            <a:schemeClr val="bg1"/>
                          </a:solidFill>
                          <a:latin typeface="Tahoma" pitchFamily="34" charset="0"/>
                          <a:ea typeface="Tahoma" pitchFamily="34" charset="0"/>
                          <a:cs typeface="Tahoma" pitchFamily="34" charset="0"/>
                        </a:rPr>
                        <a:t>2020 год</a:t>
                      </a:r>
                    </a:p>
                  </a:txBody>
                  <a:tcPr/>
                </a:tc>
                <a:tc>
                  <a:txBody>
                    <a:bodyPr/>
                    <a:lstStyle/>
                    <a:p>
                      <a:r>
                        <a:rPr lang="ru-RU" sz="1600" b="1" dirty="0">
                          <a:solidFill>
                            <a:schemeClr val="bg1"/>
                          </a:solidFill>
                          <a:latin typeface="Tahoma" pitchFamily="34" charset="0"/>
                          <a:ea typeface="Tahoma" pitchFamily="34" charset="0"/>
                          <a:cs typeface="Tahoma" pitchFamily="34" charset="0"/>
                        </a:rPr>
                        <a:t>2021</a:t>
                      </a:r>
                    </a:p>
                    <a:p>
                      <a:r>
                        <a:rPr lang="ru-RU" sz="1600" b="1" dirty="0">
                          <a:solidFill>
                            <a:schemeClr val="bg1"/>
                          </a:solidFill>
                          <a:latin typeface="Tahoma" pitchFamily="34" charset="0"/>
                          <a:ea typeface="Tahoma" pitchFamily="34" charset="0"/>
                          <a:cs typeface="Tahoma" pitchFamily="34" charset="0"/>
                        </a:rPr>
                        <a:t> год</a:t>
                      </a:r>
                    </a:p>
                  </a:txBody>
                  <a:tcPr/>
                </a:tc>
                <a:tc>
                  <a:txBody>
                    <a:bodyPr/>
                    <a:lstStyle/>
                    <a:p>
                      <a:r>
                        <a:rPr lang="ru-RU" sz="1600" b="1" dirty="0" smtClean="0">
                          <a:solidFill>
                            <a:schemeClr val="bg1"/>
                          </a:solidFill>
                          <a:latin typeface="Tahoma" pitchFamily="34" charset="0"/>
                          <a:ea typeface="Tahoma" pitchFamily="34" charset="0"/>
                          <a:cs typeface="Tahoma" pitchFamily="34" charset="0"/>
                        </a:rPr>
                        <a:t>2022</a:t>
                      </a:r>
                      <a:endParaRPr lang="ru-RU" sz="1600" b="1" dirty="0">
                        <a:solidFill>
                          <a:schemeClr val="bg1"/>
                        </a:solidFill>
                        <a:latin typeface="Tahoma" pitchFamily="34" charset="0"/>
                        <a:ea typeface="Tahoma" pitchFamily="34" charset="0"/>
                        <a:cs typeface="Tahoma" pitchFamily="34" charset="0"/>
                      </a:endParaRPr>
                    </a:p>
                    <a:p>
                      <a:r>
                        <a:rPr lang="ru-RU" sz="1600" b="1" dirty="0">
                          <a:solidFill>
                            <a:schemeClr val="bg1"/>
                          </a:solidFill>
                          <a:latin typeface="Tahoma" pitchFamily="34" charset="0"/>
                          <a:ea typeface="Tahoma" pitchFamily="34" charset="0"/>
                          <a:cs typeface="Tahoma" pitchFamily="34" charset="0"/>
                        </a:rPr>
                        <a:t> год</a:t>
                      </a:r>
                    </a:p>
                  </a:txBody>
                  <a:tcPr/>
                </a:tc>
                <a:extLst>
                  <a:ext uri="{0D108BD9-81ED-4DB2-BD59-A6C34878D82A}">
                    <a16:rowId xmlns:a16="http://schemas.microsoft.com/office/drawing/2014/main" xmlns="" val="10000"/>
                  </a:ext>
                </a:extLst>
              </a:tr>
              <a:tr h="813734">
                <a:tc>
                  <a:txBody>
                    <a:bodyPr/>
                    <a:lstStyle/>
                    <a:p>
                      <a:r>
                        <a:rPr lang="ru-RU" sz="1600" b="1" dirty="0">
                          <a:solidFill>
                            <a:schemeClr val="tx2">
                              <a:lumMod val="50000"/>
                            </a:schemeClr>
                          </a:solidFill>
                          <a:latin typeface="Tahoma" pitchFamily="34" charset="0"/>
                          <a:ea typeface="Tahoma" pitchFamily="34" charset="0"/>
                          <a:cs typeface="Tahoma" pitchFamily="34" charset="0"/>
                        </a:rPr>
                        <a:t>Численность населения на конец года, чел.</a:t>
                      </a: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23 </a:t>
                      </a:r>
                      <a:r>
                        <a:rPr lang="ru-RU" sz="1600" b="1" dirty="0" smtClean="0">
                          <a:solidFill>
                            <a:schemeClr val="tx2">
                              <a:lumMod val="50000"/>
                            </a:schemeClr>
                          </a:solidFill>
                          <a:latin typeface="Tahoma" pitchFamily="34" charset="0"/>
                          <a:ea typeface="Tahoma" pitchFamily="34" charset="0"/>
                          <a:cs typeface="Tahoma" pitchFamily="34" charset="0"/>
                        </a:rPr>
                        <a:t>158</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23 </a:t>
                      </a:r>
                      <a:r>
                        <a:rPr lang="ru-RU" sz="1600" b="1" dirty="0" smtClean="0">
                          <a:solidFill>
                            <a:schemeClr val="tx2">
                              <a:lumMod val="50000"/>
                            </a:schemeClr>
                          </a:solidFill>
                          <a:latin typeface="Tahoma" pitchFamily="34" charset="0"/>
                          <a:ea typeface="Tahoma" pitchFamily="34" charset="0"/>
                          <a:cs typeface="Tahoma" pitchFamily="34" charset="0"/>
                        </a:rPr>
                        <a:t>037</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22 889</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22 </a:t>
                      </a:r>
                      <a:r>
                        <a:rPr lang="ru-RU" sz="1600" b="1" dirty="0" smtClean="0">
                          <a:solidFill>
                            <a:schemeClr val="tx2">
                              <a:lumMod val="50000"/>
                            </a:schemeClr>
                          </a:solidFill>
                          <a:latin typeface="Tahoma" pitchFamily="34" charset="0"/>
                          <a:ea typeface="Tahoma" pitchFamily="34" charset="0"/>
                          <a:cs typeface="Tahoma" pitchFamily="34" charset="0"/>
                        </a:rPr>
                        <a:t>714</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22 </a:t>
                      </a:r>
                      <a:r>
                        <a:rPr lang="ru-RU" sz="1600" b="1" dirty="0" smtClean="0">
                          <a:solidFill>
                            <a:schemeClr val="tx2">
                              <a:lumMod val="50000"/>
                            </a:schemeClr>
                          </a:solidFill>
                          <a:latin typeface="Tahoma" pitchFamily="34" charset="0"/>
                          <a:ea typeface="Tahoma" pitchFamily="34" charset="0"/>
                          <a:cs typeface="Tahoma" pitchFamily="34" charset="0"/>
                        </a:rPr>
                        <a:t>528</a:t>
                      </a:r>
                      <a:endParaRPr lang="ru-RU" sz="1600" b="1" dirty="0">
                        <a:solidFill>
                          <a:schemeClr val="tx2">
                            <a:lumMod val="50000"/>
                          </a:schemeClr>
                        </a:solidFill>
                        <a:latin typeface="Tahoma" pitchFamily="34" charset="0"/>
                        <a:ea typeface="Tahoma" pitchFamily="34" charset="0"/>
                        <a:cs typeface="Tahoma" pitchFamily="34" charset="0"/>
                      </a:endParaRPr>
                    </a:p>
                    <a:p>
                      <a:endParaRPr lang="ru-RU" sz="1600" b="1" dirty="0">
                        <a:solidFill>
                          <a:schemeClr val="tx2">
                            <a:lumMod val="50000"/>
                          </a:schemeClr>
                        </a:solidFill>
                        <a:latin typeface="Tahoma" pitchFamily="34" charset="0"/>
                        <a:ea typeface="Tahoma" pitchFamily="34" charset="0"/>
                        <a:cs typeface="Tahoma" pitchFamily="34" charset="0"/>
                      </a:endParaRPr>
                    </a:p>
                  </a:txBody>
                  <a:tcPr/>
                </a:tc>
                <a:extLst>
                  <a:ext uri="{0D108BD9-81ED-4DB2-BD59-A6C34878D82A}">
                    <a16:rowId xmlns:a16="http://schemas.microsoft.com/office/drawing/2014/main" xmlns="" val="10001"/>
                  </a:ext>
                </a:extLst>
              </a:tr>
              <a:tr h="635734">
                <a:tc>
                  <a:txBody>
                    <a:bodyPr/>
                    <a:lstStyle/>
                    <a:p>
                      <a:r>
                        <a:rPr lang="ru-RU" sz="1600" b="1" dirty="0">
                          <a:solidFill>
                            <a:schemeClr val="tx2">
                              <a:lumMod val="50000"/>
                            </a:schemeClr>
                          </a:solidFill>
                          <a:latin typeface="Tahoma" pitchFamily="34" charset="0"/>
                          <a:ea typeface="Tahoma" pitchFamily="34" charset="0"/>
                          <a:cs typeface="Tahoma" pitchFamily="34" charset="0"/>
                        </a:rPr>
                        <a:t>Из общей численности - население в возрасте:</a:t>
                      </a:r>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extLst>
                  <a:ext uri="{0D108BD9-81ED-4DB2-BD59-A6C34878D82A}">
                    <a16:rowId xmlns:a16="http://schemas.microsoft.com/office/drawing/2014/main" xmlns="" val="10002"/>
                  </a:ext>
                </a:extLst>
              </a:tr>
              <a:tr h="723864">
                <a:tc>
                  <a:txBody>
                    <a:bodyPr/>
                    <a:lstStyle/>
                    <a:p>
                      <a:r>
                        <a:rPr lang="ru-RU" sz="1600" b="1" dirty="0">
                          <a:solidFill>
                            <a:schemeClr val="tx2">
                              <a:lumMod val="50000"/>
                            </a:schemeClr>
                          </a:solidFill>
                          <a:latin typeface="Tahoma" pitchFamily="34" charset="0"/>
                          <a:ea typeface="Tahoma" pitchFamily="34" charset="0"/>
                          <a:cs typeface="Tahoma" pitchFamily="34" charset="0"/>
                        </a:rPr>
                        <a:t>моложе трудоспособного</a:t>
                      </a: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469</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410</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364</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272</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198</a:t>
                      </a:r>
                      <a:endParaRPr lang="ru-RU" sz="1600" b="1" dirty="0">
                        <a:solidFill>
                          <a:schemeClr val="tx2">
                            <a:lumMod val="50000"/>
                          </a:schemeClr>
                        </a:solidFill>
                        <a:latin typeface="Tahoma" pitchFamily="34" charset="0"/>
                        <a:ea typeface="Tahoma" pitchFamily="34" charset="0"/>
                        <a:cs typeface="Tahoma" pitchFamily="34" charset="0"/>
                      </a:endParaRPr>
                    </a:p>
                  </a:txBody>
                  <a:tcPr/>
                </a:tc>
                <a:extLst>
                  <a:ext uri="{0D108BD9-81ED-4DB2-BD59-A6C34878D82A}">
                    <a16:rowId xmlns:a16="http://schemas.microsoft.com/office/drawing/2014/main" xmlns="" val="10003"/>
                  </a:ext>
                </a:extLst>
              </a:tr>
              <a:tr h="706371">
                <a:tc>
                  <a:txBody>
                    <a:bodyPr/>
                    <a:lstStyle/>
                    <a:p>
                      <a:r>
                        <a:rPr lang="ru-RU" sz="1600" b="1" dirty="0">
                          <a:solidFill>
                            <a:schemeClr val="tx2">
                              <a:lumMod val="50000"/>
                            </a:schemeClr>
                          </a:solidFill>
                          <a:latin typeface="Tahoma" pitchFamily="34" charset="0"/>
                          <a:ea typeface="Tahoma" pitchFamily="34" charset="0"/>
                          <a:cs typeface="Tahoma" pitchFamily="34" charset="0"/>
                        </a:rPr>
                        <a:t>трудоспособном</a:t>
                      </a: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12 158</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12 509</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12 318</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12 489</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smtClean="0">
                          <a:solidFill>
                            <a:schemeClr val="tx2">
                              <a:lumMod val="50000"/>
                            </a:schemeClr>
                          </a:solidFill>
                          <a:latin typeface="Tahoma" pitchFamily="34" charset="0"/>
                          <a:ea typeface="Tahoma" pitchFamily="34" charset="0"/>
                          <a:cs typeface="Tahoma" pitchFamily="34" charset="0"/>
                        </a:rPr>
                        <a:t>12 297</a:t>
                      </a:r>
                      <a:endParaRPr lang="ru-RU" sz="1600" b="1" dirty="0">
                        <a:solidFill>
                          <a:schemeClr val="tx2">
                            <a:lumMod val="50000"/>
                          </a:schemeClr>
                        </a:solidFill>
                        <a:latin typeface="Tahoma" pitchFamily="34" charset="0"/>
                        <a:ea typeface="Tahoma" pitchFamily="34" charset="0"/>
                        <a:cs typeface="Tahoma" pitchFamily="34" charset="0"/>
                      </a:endParaRPr>
                    </a:p>
                  </a:txBody>
                  <a:tcPr/>
                </a:tc>
                <a:extLst>
                  <a:ext uri="{0D108BD9-81ED-4DB2-BD59-A6C34878D82A}">
                    <a16:rowId xmlns:a16="http://schemas.microsoft.com/office/drawing/2014/main" xmlns="" val="10004"/>
                  </a:ext>
                </a:extLst>
              </a:tr>
              <a:tr h="797679">
                <a:tc>
                  <a:txBody>
                    <a:bodyPr/>
                    <a:lstStyle/>
                    <a:p>
                      <a:r>
                        <a:rPr lang="ru-RU" sz="1600" b="1" dirty="0">
                          <a:solidFill>
                            <a:schemeClr val="tx2">
                              <a:lumMod val="50000"/>
                            </a:schemeClr>
                          </a:solidFill>
                          <a:latin typeface="Tahoma" pitchFamily="34" charset="0"/>
                          <a:ea typeface="Tahoma" pitchFamily="34" charset="0"/>
                          <a:cs typeface="Tahoma" pitchFamily="34" charset="0"/>
                        </a:rPr>
                        <a:t>старше трудоспособного</a:t>
                      </a: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531</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118</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207</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smtClean="0">
                          <a:solidFill>
                            <a:schemeClr val="tx2">
                              <a:lumMod val="50000"/>
                            </a:schemeClr>
                          </a:solidFill>
                          <a:latin typeface="Tahoma" pitchFamily="34" charset="0"/>
                          <a:ea typeface="Tahoma" pitchFamily="34" charset="0"/>
                          <a:cs typeface="Tahoma" pitchFamily="34" charset="0"/>
                        </a:rPr>
                        <a:t>4 953</a:t>
                      </a:r>
                      <a:endParaRPr lang="ru-RU" sz="1600" b="1" dirty="0">
                        <a:solidFill>
                          <a:schemeClr val="tx2">
                            <a:lumMod val="50000"/>
                          </a:schemeClr>
                        </a:solidFill>
                        <a:latin typeface="Tahoma" pitchFamily="34" charset="0"/>
                        <a:ea typeface="Tahoma" pitchFamily="34" charset="0"/>
                        <a:cs typeface="Tahoma" pitchFamily="34" charset="0"/>
                      </a:endParaRPr>
                    </a:p>
                  </a:txBody>
                  <a:tcPr/>
                </a:tc>
                <a:tc>
                  <a:txBody>
                    <a:bodyPr/>
                    <a:lstStyle/>
                    <a:p>
                      <a:r>
                        <a:rPr lang="ru-RU" sz="1600" b="1" dirty="0">
                          <a:solidFill>
                            <a:schemeClr val="tx2">
                              <a:lumMod val="50000"/>
                            </a:schemeClr>
                          </a:solidFill>
                          <a:latin typeface="Tahoma" pitchFamily="34" charset="0"/>
                          <a:ea typeface="Tahoma" pitchFamily="34" charset="0"/>
                          <a:cs typeface="Tahoma" pitchFamily="34" charset="0"/>
                        </a:rPr>
                        <a:t>5 </a:t>
                      </a:r>
                      <a:r>
                        <a:rPr lang="ru-RU" sz="1600" b="1" dirty="0" smtClean="0">
                          <a:solidFill>
                            <a:schemeClr val="tx2">
                              <a:lumMod val="50000"/>
                            </a:schemeClr>
                          </a:solidFill>
                          <a:latin typeface="Tahoma" pitchFamily="34" charset="0"/>
                          <a:ea typeface="Tahoma" pitchFamily="34" charset="0"/>
                          <a:cs typeface="Tahoma" pitchFamily="34" charset="0"/>
                        </a:rPr>
                        <a:t>033</a:t>
                      </a:r>
                      <a:endParaRPr lang="ru-RU" sz="1600" b="1" dirty="0">
                        <a:solidFill>
                          <a:schemeClr val="tx2">
                            <a:lumMod val="50000"/>
                          </a:schemeClr>
                        </a:solidFill>
                        <a:latin typeface="Tahoma" pitchFamily="34" charset="0"/>
                        <a:ea typeface="Tahoma" pitchFamily="34" charset="0"/>
                        <a:cs typeface="Tahoma" pitchFamily="34" charset="0"/>
                      </a:endParaRP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4142512812"/>
      </p:ext>
    </p:extLst>
  </p:cSld>
  <p:clrMapOvr>
    <a:masterClrMapping/>
  </p:clrMapOvr>
  <p:transition spd="slow">
    <p:wheel spokes="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613207" y="224079"/>
            <a:ext cx="7772400" cy="648072"/>
          </a:xfrm>
        </p:spPr>
        <p:txBody>
          <a:bodyPr vert="horz" lIns="91440" tIns="45720" rIns="91440" bIns="45720" rtlCol="0" anchor="t">
            <a:normAutofit/>
          </a:bodyPr>
          <a:lstStyle/>
          <a:p>
            <a:pPr algn="ctr">
              <a:spcBef>
                <a:spcPts val="1"/>
              </a:spcBef>
            </a:pPr>
            <a:r>
              <a:rPr lang="ru-RU" sz="3400" b="1" dirty="0">
                <a:solidFill>
                  <a:schemeClr val="accent6">
                    <a:lumMod val="50000"/>
                  </a:schemeClr>
                </a:solidFill>
                <a:effectLst>
                  <a:outerShdw blurRad="38100" dist="38100" dir="2700000" algn="tl">
                    <a:srgbClr val="000000">
                      <a:alpha val="43137"/>
                    </a:srgbClr>
                  </a:outerShdw>
                </a:effectLst>
                <a:latin typeface="Book Antiqua"/>
              </a:rPr>
              <a:t>Навигация по презентации</a:t>
            </a:r>
          </a:p>
        </p:txBody>
      </p:sp>
      <p:sp>
        <p:nvSpPr>
          <p:cNvPr id="5" name="Скругленный прямоугольник 4">
            <a:hlinkClick r:id="rId2" action="ppaction://hlinksldjump"/>
          </p:cNvPr>
          <p:cNvSpPr/>
          <p:nvPr/>
        </p:nvSpPr>
        <p:spPr>
          <a:xfrm>
            <a:off x="301366" y="1220130"/>
            <a:ext cx="3968759" cy="554533"/>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3200" b="1" dirty="0">
                <a:solidFill>
                  <a:schemeClr val="tx1">
                    <a:lumMod val="10000"/>
                  </a:schemeClr>
                </a:solidFill>
              </a:rPr>
              <a:t>Вводная часть</a:t>
            </a:r>
          </a:p>
        </p:txBody>
      </p:sp>
      <p:sp>
        <p:nvSpPr>
          <p:cNvPr id="6" name="Скругленный прямоугольник 5">
            <a:hlinkClick r:id="rId3" action="ppaction://hlinksldjump"/>
          </p:cNvPr>
          <p:cNvSpPr/>
          <p:nvPr/>
        </p:nvSpPr>
        <p:spPr>
          <a:xfrm>
            <a:off x="301366" y="2044102"/>
            <a:ext cx="3968759" cy="98926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700" b="1" dirty="0">
                <a:solidFill>
                  <a:schemeClr val="tx1">
                    <a:lumMod val="10000"/>
                  </a:schemeClr>
                </a:solidFill>
              </a:rPr>
              <a:t>Формирование проекта бюджета района</a:t>
            </a:r>
          </a:p>
        </p:txBody>
      </p:sp>
      <p:sp>
        <p:nvSpPr>
          <p:cNvPr id="8" name="Скругленный прямоугольник 7">
            <a:hlinkClick r:id="rId4" action="ppaction://hlinksldjump"/>
          </p:cNvPr>
          <p:cNvSpPr/>
          <p:nvPr/>
        </p:nvSpPr>
        <p:spPr>
          <a:xfrm>
            <a:off x="301364" y="4497816"/>
            <a:ext cx="3968016" cy="976083"/>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3200" b="1" dirty="0">
                <a:solidFill>
                  <a:schemeClr val="tx1">
                    <a:lumMod val="10000"/>
                  </a:schemeClr>
                </a:solidFill>
              </a:rPr>
              <a:t>Расходы бюджета</a:t>
            </a:r>
          </a:p>
        </p:txBody>
      </p:sp>
      <p:pic>
        <p:nvPicPr>
          <p:cNvPr id="1029" name="Picture 5" descr="K:\Управлен_бюдж_планир_и_межбюджет_отношений\Сводный отдел\Зам.бюджетный\БЮДЖЕТ\БЮДЖЕТ ДЛЯ ГРАЖДАН\ПОРТАЛ\2016\проект бюджета 2017-2019\картинки\взаимодействие..рзработка.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3611" y="2039643"/>
            <a:ext cx="3564058" cy="2722857"/>
          </a:xfrm>
          <a:prstGeom prst="rect">
            <a:avLst/>
          </a:prstGeom>
          <a:effectLst>
            <a:softEdge rad="63500"/>
          </a:effectLst>
          <a:extLst>
            <a:ext uri="{909E8E84-426E-40DD-AFC4-6F175D3DCCD1}">
              <a14:hiddenFill xmlns:a14="http://schemas.microsoft.com/office/drawing/2010/main">
                <a:solidFill>
                  <a:srgbClr val="FFFFFF"/>
                </a:solidFill>
              </a14:hiddenFill>
            </a:ext>
          </a:extLst>
        </p:spPr>
      </p:pic>
      <p:sp>
        <p:nvSpPr>
          <p:cNvPr id="9" name="Скругленный прямоугольник 8">
            <a:hlinkClick r:id="rId6" action="ppaction://hlinksldjump"/>
          </p:cNvPr>
          <p:cNvSpPr/>
          <p:nvPr/>
        </p:nvSpPr>
        <p:spPr>
          <a:xfrm>
            <a:off x="301366" y="3289751"/>
            <a:ext cx="3968759" cy="100420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3200" b="1" dirty="0">
                <a:solidFill>
                  <a:schemeClr val="tx1">
                    <a:lumMod val="10000"/>
                  </a:schemeClr>
                </a:solidFill>
              </a:rPr>
              <a:t>Доходы бюджета</a:t>
            </a:r>
          </a:p>
        </p:txBody>
      </p:sp>
    </p:spTree>
    <p:extLst>
      <p:ext uri="{BB962C8B-B14F-4D97-AF65-F5344CB8AC3E}">
        <p14:creationId xmlns:p14="http://schemas.microsoft.com/office/powerpoint/2010/main" val="3935541172"/>
      </p:ext>
    </p:extLst>
  </p:cSld>
  <p:clrMapOvr>
    <a:masterClrMapping/>
  </p:clrMapOvr>
  <p:transition spd="slow">
    <p:wheel spokes="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20</a:t>
            </a:fld>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130627925"/>
              </p:ext>
            </p:extLst>
          </p:nvPr>
        </p:nvGraphicFramePr>
        <p:xfrm>
          <a:off x="500034" y="1916833"/>
          <a:ext cx="8215370" cy="4521334"/>
        </p:xfrm>
        <a:graphic>
          <a:graphicData uri="http://schemas.openxmlformats.org/drawingml/2006/table">
            <a:tbl>
              <a:tblPr/>
              <a:tblGrid>
                <a:gridCol w="5080078">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1008112">
                  <a:extLst>
                    <a:ext uri="{9D8B030D-6E8A-4147-A177-3AD203B41FA5}">
                      <a16:colId xmlns:a16="http://schemas.microsoft.com/office/drawing/2014/main" xmlns="" val="20002"/>
                    </a:ext>
                  </a:extLst>
                </a:gridCol>
                <a:gridCol w="1119068">
                  <a:extLst>
                    <a:ext uri="{9D8B030D-6E8A-4147-A177-3AD203B41FA5}">
                      <a16:colId xmlns:a16="http://schemas.microsoft.com/office/drawing/2014/main" xmlns="" val="20003"/>
                    </a:ext>
                  </a:extLst>
                </a:gridCol>
              </a:tblGrid>
              <a:tr h="372194">
                <a:tc>
                  <a:txBody>
                    <a:bodyPr/>
                    <a:lstStyle/>
                    <a:p>
                      <a:pPr marL="90170" indent="269875">
                        <a:spcAft>
                          <a:spcPts val="0"/>
                        </a:spcAft>
                      </a:pPr>
                      <a:r>
                        <a:rPr lang="ru-RU" sz="1200" b="1" dirty="0">
                          <a:solidFill>
                            <a:schemeClr val="tx2">
                              <a:lumMod val="50000"/>
                            </a:schemeClr>
                          </a:solidFill>
                          <a:latin typeface="Tahoma" pitchFamily="34" charset="0"/>
                          <a:ea typeface="Tahoma" pitchFamily="34" charset="0"/>
                          <a:cs typeface="Tahoma" pitchFamily="34" charset="0"/>
                        </a:rPr>
                        <a:t>показатели</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a:spcAft>
                          <a:spcPts val="0"/>
                        </a:spcAft>
                      </a:pPr>
                      <a:r>
                        <a:rPr lang="ru-RU" sz="1200" b="1" dirty="0">
                          <a:solidFill>
                            <a:schemeClr val="tx2">
                              <a:lumMod val="50000"/>
                            </a:schemeClr>
                          </a:solidFill>
                          <a:latin typeface="Tahoma" pitchFamily="34" charset="0"/>
                          <a:ea typeface="Tahoma" pitchFamily="34" charset="0"/>
                          <a:cs typeface="Tahoma" pitchFamily="34" charset="0"/>
                        </a:rPr>
                        <a:t>     </a:t>
                      </a:r>
                      <a:r>
                        <a:rPr lang="ru-RU" sz="1200" b="1" dirty="0" smtClean="0">
                          <a:solidFill>
                            <a:schemeClr val="tx2">
                              <a:lumMod val="50000"/>
                            </a:schemeClr>
                          </a:solidFill>
                          <a:latin typeface="Tahoma" pitchFamily="34" charset="0"/>
                          <a:ea typeface="Tahoma" pitchFamily="34" charset="0"/>
                          <a:cs typeface="Tahoma" pitchFamily="34" charset="0"/>
                        </a:rPr>
                        <a:t>2018 </a:t>
                      </a:r>
                      <a:r>
                        <a:rPr lang="ru-RU" sz="1200" b="1" dirty="0">
                          <a:solidFill>
                            <a:schemeClr val="tx2">
                              <a:lumMod val="50000"/>
                            </a:schemeClr>
                          </a:solidFill>
                          <a:latin typeface="Tahoma" pitchFamily="34" charset="0"/>
                          <a:ea typeface="Tahoma" pitchFamily="34" charset="0"/>
                          <a:cs typeface="Tahoma" pitchFamily="34" charset="0"/>
                        </a:rPr>
                        <a:t>г.</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a:spcAft>
                          <a:spcPts val="0"/>
                        </a:spcAft>
                      </a:pPr>
                      <a:r>
                        <a:rPr lang="ru-RU" sz="1200" b="1" dirty="0">
                          <a:solidFill>
                            <a:schemeClr val="tx2">
                              <a:lumMod val="50000"/>
                            </a:schemeClr>
                          </a:solidFill>
                          <a:latin typeface="Tahoma" pitchFamily="34" charset="0"/>
                          <a:ea typeface="Tahoma" pitchFamily="34" charset="0"/>
                          <a:cs typeface="Tahoma" pitchFamily="34" charset="0"/>
                        </a:rPr>
                        <a:t>     </a:t>
                      </a:r>
                      <a:r>
                        <a:rPr lang="ru-RU" sz="1200" b="1" dirty="0" smtClean="0">
                          <a:solidFill>
                            <a:schemeClr val="tx2">
                              <a:lumMod val="50000"/>
                            </a:schemeClr>
                          </a:solidFill>
                          <a:latin typeface="Tahoma" pitchFamily="34" charset="0"/>
                          <a:ea typeface="Tahoma" pitchFamily="34" charset="0"/>
                          <a:cs typeface="Tahoma" pitchFamily="34" charset="0"/>
                        </a:rPr>
                        <a:t>2022 </a:t>
                      </a:r>
                      <a:r>
                        <a:rPr lang="ru-RU" sz="1200" b="1" dirty="0">
                          <a:solidFill>
                            <a:schemeClr val="tx2">
                              <a:lumMod val="50000"/>
                            </a:schemeClr>
                          </a:solidFill>
                          <a:latin typeface="Tahoma" pitchFamily="34" charset="0"/>
                          <a:ea typeface="Tahoma" pitchFamily="34" charset="0"/>
                          <a:cs typeface="Tahoma" pitchFamily="34" charset="0"/>
                        </a:rPr>
                        <a:t>г.</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a:solidFill>
                            <a:schemeClr val="tx2">
                              <a:lumMod val="50000"/>
                            </a:schemeClr>
                          </a:solidFill>
                          <a:latin typeface="Tahoma" pitchFamily="34" charset="0"/>
                          <a:ea typeface="Tahoma" pitchFamily="34" charset="0"/>
                          <a:cs typeface="Tahoma" pitchFamily="34" charset="0"/>
                        </a:rPr>
                        <a:t>% изменения</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419893">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Население в трудоспособном возрасте</a:t>
                      </a:r>
                    </a:p>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(мужчины</a:t>
                      </a:r>
                      <a:r>
                        <a:rPr lang="ru-RU" sz="1200" b="1" baseline="0" dirty="0">
                          <a:solidFill>
                            <a:schemeClr val="tx2">
                              <a:lumMod val="50000"/>
                            </a:schemeClr>
                          </a:solidFill>
                          <a:latin typeface="Tahoma" pitchFamily="34" charset="0"/>
                          <a:ea typeface="Tahoma" pitchFamily="34" charset="0"/>
                          <a:cs typeface="Tahoma" pitchFamily="34" charset="0"/>
                        </a:rPr>
                        <a:t> 16-59 лет, женщины 16-54 лет)</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 12 </a:t>
                      </a:r>
                      <a:r>
                        <a:rPr lang="ru-RU" sz="1200" b="1" dirty="0" smtClean="0">
                          <a:solidFill>
                            <a:schemeClr val="tx2">
                              <a:lumMod val="50000"/>
                            </a:schemeClr>
                          </a:solidFill>
                          <a:latin typeface="Tahoma" pitchFamily="34" charset="0"/>
                          <a:ea typeface="Tahoma" pitchFamily="34" charset="0"/>
                          <a:cs typeface="Tahoma" pitchFamily="34" charset="0"/>
                        </a:rPr>
                        <a:t>224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12 393</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101,4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40770">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Трудовые ресурсы всего, в том числе:</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8 956</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 8 </a:t>
                      </a:r>
                      <a:r>
                        <a:rPr lang="ru-RU" sz="1200" b="1" dirty="0" smtClean="0">
                          <a:solidFill>
                            <a:schemeClr val="tx2">
                              <a:lumMod val="50000"/>
                            </a:schemeClr>
                          </a:solidFill>
                          <a:latin typeface="Tahoma" pitchFamily="34" charset="0"/>
                          <a:ea typeface="Tahoma" pitchFamily="34" charset="0"/>
                          <a:cs typeface="Tahoma" pitchFamily="34" charset="0"/>
                        </a:rPr>
                        <a:t>983</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100,3</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60040">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на предприятиях и в организациях муниципальной формы собственности</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1 295</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1 </a:t>
                      </a:r>
                      <a:r>
                        <a:rPr lang="ru-RU" sz="1200" b="1" dirty="0" smtClean="0">
                          <a:solidFill>
                            <a:schemeClr val="tx2">
                              <a:lumMod val="50000"/>
                            </a:schemeClr>
                          </a:solidFill>
                          <a:latin typeface="Tahoma" pitchFamily="34" charset="0"/>
                          <a:ea typeface="Tahoma" pitchFamily="34" charset="0"/>
                          <a:cs typeface="Tahoma" pitchFamily="34" charset="0"/>
                        </a:rPr>
                        <a:t>304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a:solidFill>
                            <a:schemeClr val="tx2">
                              <a:lumMod val="50000"/>
                            </a:schemeClr>
                          </a:solidFill>
                          <a:latin typeface="Tahoma" pitchFamily="34" charset="0"/>
                          <a:ea typeface="Tahoma" pitchFamily="34" charset="0"/>
                          <a:cs typeface="Tahoma" pitchFamily="34" charset="0"/>
                        </a:rPr>
                        <a:t>100,7</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411159">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в общественных и религиозных организациях</a:t>
                      </a:r>
                    </a:p>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(объединениях)</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12</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12</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419437">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на предприятиях  и в организациях смешанной формы собственности без иностранного участия</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300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302</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a:solidFill>
                            <a:schemeClr val="tx2">
                              <a:lumMod val="50000"/>
                            </a:schemeClr>
                          </a:solidFill>
                          <a:latin typeface="Tahoma" pitchFamily="34" charset="0"/>
                          <a:ea typeface="Tahoma" pitchFamily="34" charset="0"/>
                          <a:cs typeface="Tahoma" pitchFamily="34" charset="0"/>
                        </a:rPr>
                        <a:t>100,7</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219581">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на частных предприятиях</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1 </a:t>
                      </a:r>
                      <a:r>
                        <a:rPr lang="ru-RU" sz="1200" b="1" dirty="0" smtClean="0">
                          <a:solidFill>
                            <a:schemeClr val="tx2">
                              <a:lumMod val="50000"/>
                            </a:schemeClr>
                          </a:solidFill>
                          <a:latin typeface="Tahoma" pitchFamily="34" charset="0"/>
                          <a:ea typeface="Tahoma" pitchFamily="34" charset="0"/>
                          <a:cs typeface="Tahoma" pitchFamily="34" charset="0"/>
                        </a:rPr>
                        <a:t>120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1 142</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102,0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616738">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лица, занятые индивидуальным трудом и по найму у отдельных граждан,</a:t>
                      </a:r>
                      <a:r>
                        <a:rPr lang="ru-RU" sz="1200" b="1" baseline="0" dirty="0">
                          <a:solidFill>
                            <a:schemeClr val="tx2">
                              <a:lumMod val="50000"/>
                            </a:schemeClr>
                          </a:solidFill>
                          <a:latin typeface="Tahoma" pitchFamily="34" charset="0"/>
                          <a:ea typeface="Tahoma" pitchFamily="34" charset="0"/>
                          <a:cs typeface="Tahoma" pitchFamily="34" charset="0"/>
                        </a:rPr>
                        <a:t> в домашнем хозяйстве  (включая личное подсобное хозяйство)</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2 875</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 2 </a:t>
                      </a:r>
                      <a:r>
                        <a:rPr lang="ru-RU" sz="1200" b="1" dirty="0" smtClean="0">
                          <a:solidFill>
                            <a:schemeClr val="tx2">
                              <a:lumMod val="50000"/>
                            </a:schemeClr>
                          </a:solidFill>
                          <a:latin typeface="Tahoma" pitchFamily="34" charset="0"/>
                          <a:ea typeface="Tahoma" pitchFamily="34" charset="0"/>
                          <a:cs typeface="Tahoma" pitchFamily="34" charset="0"/>
                        </a:rPr>
                        <a:t>874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99,9</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219581">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лица, занятые в домашнем хозяйстве</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2 </a:t>
                      </a:r>
                      <a:r>
                        <a:rPr lang="ru-RU" sz="1200" b="1" dirty="0" smtClean="0">
                          <a:solidFill>
                            <a:schemeClr val="tx2">
                              <a:lumMod val="50000"/>
                            </a:schemeClr>
                          </a:solidFill>
                          <a:latin typeface="Tahoma" pitchFamily="34" charset="0"/>
                          <a:ea typeface="Tahoma" pitchFamily="34" charset="0"/>
                          <a:cs typeface="Tahoma" pitchFamily="34" charset="0"/>
                        </a:rPr>
                        <a:t>090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2 </a:t>
                      </a:r>
                      <a:r>
                        <a:rPr lang="ru-RU" sz="1200" b="1" dirty="0" smtClean="0">
                          <a:solidFill>
                            <a:schemeClr val="tx2">
                              <a:lumMod val="50000"/>
                            </a:schemeClr>
                          </a:solidFill>
                          <a:latin typeface="Tahoma" pitchFamily="34" charset="0"/>
                          <a:ea typeface="Tahoma" pitchFamily="34" charset="0"/>
                          <a:cs typeface="Tahoma" pitchFamily="34" charset="0"/>
                        </a:rPr>
                        <a:t>076</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99,3</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359302">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учащиеся, в трудоспособном возрасте (16 лет и старше)</a:t>
                      </a: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539</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541</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100,4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411159">
                <a:tc>
                  <a:txBody>
                    <a:bodyPr/>
                    <a:lstStyle/>
                    <a:p>
                      <a:pPr marL="90170" indent="269875" algn="l">
                        <a:spcAft>
                          <a:spcPts val="0"/>
                        </a:spcAft>
                      </a:pPr>
                      <a:r>
                        <a:rPr lang="ru-RU" sz="1200" b="1" dirty="0">
                          <a:solidFill>
                            <a:schemeClr val="tx2">
                              <a:lumMod val="50000"/>
                            </a:schemeClr>
                          </a:solidFill>
                          <a:latin typeface="Tahoma" pitchFamily="34" charset="0"/>
                          <a:ea typeface="Tahoma" pitchFamily="34" charset="0"/>
                          <a:cs typeface="Tahoma" pitchFamily="34" charset="0"/>
                        </a:rPr>
                        <a:t>Трудоспособное население в трудоспособном возрасте,</a:t>
                      </a:r>
                      <a:r>
                        <a:rPr lang="ru-RU" sz="1200" b="1" baseline="0" dirty="0">
                          <a:solidFill>
                            <a:schemeClr val="tx2">
                              <a:lumMod val="50000"/>
                            </a:schemeClr>
                          </a:solidFill>
                          <a:latin typeface="Tahoma" pitchFamily="34" charset="0"/>
                          <a:ea typeface="Tahoma" pitchFamily="34" charset="0"/>
                          <a:cs typeface="Tahoma" pitchFamily="34" charset="0"/>
                        </a:rPr>
                        <a:t> не занятое в экономике</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a:solidFill>
                            <a:schemeClr val="tx2">
                              <a:lumMod val="50000"/>
                            </a:schemeClr>
                          </a:solidFill>
                          <a:latin typeface="Tahoma" pitchFamily="34" charset="0"/>
                          <a:ea typeface="Tahoma" pitchFamily="34" charset="0"/>
                          <a:cs typeface="Tahoma" pitchFamily="34" charset="0"/>
                        </a:rPr>
                        <a:t>1 </a:t>
                      </a:r>
                      <a:r>
                        <a:rPr lang="ru-RU" sz="1200" b="1" dirty="0" smtClean="0">
                          <a:solidFill>
                            <a:schemeClr val="tx2">
                              <a:lumMod val="50000"/>
                            </a:schemeClr>
                          </a:solidFill>
                          <a:latin typeface="Tahoma" pitchFamily="34" charset="0"/>
                          <a:ea typeface="Tahoma" pitchFamily="34" charset="0"/>
                          <a:cs typeface="Tahoma" pitchFamily="34" charset="0"/>
                        </a:rPr>
                        <a:t>471</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a:t>
                      </a:r>
                      <a:r>
                        <a:rPr lang="ru-RU" sz="1200" b="1" baseline="0" dirty="0" smtClean="0">
                          <a:solidFill>
                            <a:schemeClr val="tx2">
                              <a:lumMod val="50000"/>
                            </a:schemeClr>
                          </a:solidFill>
                          <a:latin typeface="Tahoma" pitchFamily="34" charset="0"/>
                          <a:ea typeface="Tahoma" pitchFamily="34" charset="0"/>
                          <a:cs typeface="Tahoma" pitchFamily="34" charset="0"/>
                        </a:rPr>
                        <a:t> 464</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99,5</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0"/>
                  </a:ext>
                </a:extLst>
              </a:tr>
              <a:tr h="226701">
                <a:tc>
                  <a:txBody>
                    <a:bodyPr/>
                    <a:lstStyle/>
                    <a:p>
                      <a:pPr marL="90170" indent="269875" algn="l">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Уровень зарегистрированной безработицы (на конец года)</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ru-RU" sz="1200" b="1" dirty="0" smtClean="0">
                          <a:solidFill>
                            <a:schemeClr val="tx2">
                              <a:lumMod val="50000"/>
                            </a:schemeClr>
                          </a:solidFill>
                          <a:latin typeface="Tahoma" pitchFamily="34" charset="0"/>
                          <a:ea typeface="Tahoma" pitchFamily="34" charset="0"/>
                          <a:cs typeface="Tahoma" pitchFamily="34" charset="0"/>
                        </a:rPr>
                        <a:t>1,0</a:t>
                      </a:r>
                      <a:endParaRPr lang="ru-RU" sz="1200" b="1" dirty="0">
                        <a:solidFill>
                          <a:schemeClr val="tx2">
                            <a:lumMod val="50000"/>
                          </a:schemeClr>
                        </a:solidFill>
                        <a:latin typeface="Tahoma" pitchFamily="34" charset="0"/>
                        <a:ea typeface="Tahoma" pitchFamily="34" charset="0"/>
                        <a:cs typeface="Tahoma" pitchFamily="34" charset="0"/>
                      </a:endParaRP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200" b="1" dirty="0">
                          <a:solidFill>
                            <a:schemeClr val="tx2">
                              <a:lumMod val="50000"/>
                            </a:schemeClr>
                          </a:solidFill>
                          <a:latin typeface="Tahoma" pitchFamily="34" charset="0"/>
                          <a:ea typeface="Tahoma" pitchFamily="34" charset="0"/>
                          <a:cs typeface="Tahoma" pitchFamily="34" charset="0"/>
                        </a:rPr>
                        <a:t>100</a:t>
                      </a:r>
                    </a:p>
                  </a:txBody>
                  <a:tcPr marL="6150" marR="6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1"/>
                  </a:ext>
                </a:extLst>
              </a:tr>
            </a:tbl>
          </a:graphicData>
        </a:graphic>
      </p:graphicFrame>
      <p:sp>
        <p:nvSpPr>
          <p:cNvPr id="6" name="AutoShape 6"/>
          <p:cNvSpPr>
            <a:spLocks noChangeArrowheads="1"/>
          </p:cNvSpPr>
          <p:nvPr/>
        </p:nvSpPr>
        <p:spPr bwMode="auto">
          <a:xfrm>
            <a:off x="500034" y="214290"/>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cs typeface="Tahoma" pitchFamily="34" charset="0"/>
              </a:rPr>
              <a:t>2020 </a:t>
            </a:r>
            <a:r>
              <a:rPr lang="ru-RU" altLang="ru-RU" sz="2000" b="1" dirty="0">
                <a:solidFill>
                  <a:srgbClr val="0066CC"/>
                </a:solidFill>
                <a:latin typeface="Tahoma" pitchFamily="34" charset="0"/>
                <a:cs typeface="Tahoma" pitchFamily="34" charset="0"/>
              </a:rPr>
              <a:t>год и плановый период </a:t>
            </a:r>
            <a:r>
              <a:rPr lang="ru-RU" altLang="ru-RU" sz="2000" b="1" dirty="0" smtClean="0">
                <a:solidFill>
                  <a:srgbClr val="0066CC"/>
                </a:solidFill>
                <a:latin typeface="Tahoma" pitchFamily="34" charset="0"/>
                <a:cs typeface="Tahoma" pitchFamily="34" charset="0"/>
              </a:rPr>
              <a:t>2021-2022 </a:t>
            </a:r>
            <a:r>
              <a:rPr lang="ru-RU" altLang="ru-RU" sz="2000" b="1" dirty="0">
                <a:solidFill>
                  <a:srgbClr val="0066CC"/>
                </a:solidFill>
                <a:latin typeface="Tahoma" pitchFamily="34" charset="0"/>
                <a:cs typeface="Tahoma" pitchFamily="34" charset="0"/>
              </a:rPr>
              <a:t>годов</a:t>
            </a:r>
          </a:p>
        </p:txBody>
      </p:sp>
      <p:sp>
        <p:nvSpPr>
          <p:cNvPr id="91137" name="Rectangle 1"/>
          <p:cNvSpPr>
            <a:spLocks noChangeArrowheads="1"/>
          </p:cNvSpPr>
          <p:nvPr/>
        </p:nvSpPr>
        <p:spPr bwMode="auto">
          <a:xfrm>
            <a:off x="571472" y="1428736"/>
            <a:ext cx="5917004"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a:ln>
                  <a:noFill/>
                </a:ln>
                <a:solidFill>
                  <a:schemeClr val="tx2">
                    <a:lumMod val="50000"/>
                  </a:schemeClr>
                </a:solidFill>
                <a:effectLst/>
                <a:latin typeface="Tahoma" pitchFamily="34" charset="0"/>
                <a:ea typeface="Tahoma" pitchFamily="34" charset="0"/>
                <a:cs typeface="Tahoma" pitchFamily="34" charset="0"/>
              </a:rPr>
              <a:t>Структура изменения баланса трудовых ресурсов:</a:t>
            </a:r>
            <a:endParaRPr kumimoji="0" lang="ru-RU" sz="1600" b="0" i="0" u="none" strike="noStrike" cap="none" normalizeH="0" baseline="0" dirty="0">
              <a:ln>
                <a:noFill/>
              </a:ln>
              <a:solidFill>
                <a:schemeClr val="tx2">
                  <a:lumMod val="50000"/>
                </a:schemeClr>
              </a:solidFill>
              <a:effectLst/>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949100622"/>
      </p:ext>
    </p:extLst>
  </p:cSld>
  <p:clrMapOvr>
    <a:masterClrMapping/>
  </p:clrMapOvr>
  <p:transition spd="slow">
    <p:wheel spokes="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21</a:t>
            </a:fld>
            <a:endParaRPr lang="ru-RU" dirty="0"/>
          </a:p>
        </p:txBody>
      </p:sp>
      <p:sp>
        <p:nvSpPr>
          <p:cNvPr id="5" name="AutoShape 6"/>
          <p:cNvSpPr>
            <a:spLocks noChangeArrowheads="1"/>
          </p:cNvSpPr>
          <p:nvPr/>
        </p:nvSpPr>
        <p:spPr bwMode="auto">
          <a:xfrm>
            <a:off x="285720" y="142852"/>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cs typeface="Tahoma" pitchFamily="34" charset="0"/>
              </a:rPr>
              <a:t>2020 </a:t>
            </a:r>
            <a:r>
              <a:rPr lang="ru-RU" altLang="ru-RU" sz="2000" b="1" dirty="0">
                <a:solidFill>
                  <a:srgbClr val="0066CC"/>
                </a:solidFill>
                <a:latin typeface="Tahoma" pitchFamily="34" charset="0"/>
                <a:cs typeface="Tahoma" pitchFamily="34" charset="0"/>
              </a:rPr>
              <a:t>год и плановый период </a:t>
            </a:r>
            <a:r>
              <a:rPr lang="ru-RU" altLang="ru-RU" sz="2000" b="1" dirty="0" smtClean="0">
                <a:solidFill>
                  <a:srgbClr val="0066CC"/>
                </a:solidFill>
                <a:latin typeface="Tahoma" pitchFamily="34" charset="0"/>
                <a:cs typeface="Tahoma" pitchFamily="34" charset="0"/>
              </a:rPr>
              <a:t>2021-2022 </a:t>
            </a:r>
            <a:r>
              <a:rPr lang="ru-RU" altLang="ru-RU" sz="2000" b="1" dirty="0">
                <a:solidFill>
                  <a:srgbClr val="0066CC"/>
                </a:solidFill>
                <a:latin typeface="Tahoma" pitchFamily="34" charset="0"/>
                <a:cs typeface="Tahoma" pitchFamily="34" charset="0"/>
              </a:rPr>
              <a:t>годов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351390549"/>
              </p:ext>
            </p:extLst>
          </p:nvPr>
        </p:nvGraphicFramePr>
        <p:xfrm>
          <a:off x="611560" y="2276873"/>
          <a:ext cx="8064896" cy="3960439"/>
        </p:xfrm>
        <a:graphic>
          <a:graphicData uri="http://schemas.openxmlformats.org/drawingml/2006/table">
            <a:tbl>
              <a:tblPr/>
              <a:tblGrid>
                <a:gridCol w="4608512">
                  <a:extLst>
                    <a:ext uri="{9D8B030D-6E8A-4147-A177-3AD203B41FA5}">
                      <a16:colId xmlns:a16="http://schemas.microsoft.com/office/drawing/2014/main" xmlns="" val="20000"/>
                    </a:ext>
                  </a:extLst>
                </a:gridCol>
                <a:gridCol w="1224136">
                  <a:extLst>
                    <a:ext uri="{9D8B030D-6E8A-4147-A177-3AD203B41FA5}">
                      <a16:colId xmlns:a16="http://schemas.microsoft.com/office/drawing/2014/main" xmlns="" val="20001"/>
                    </a:ext>
                  </a:extLst>
                </a:gridCol>
                <a:gridCol w="1152128">
                  <a:extLst>
                    <a:ext uri="{9D8B030D-6E8A-4147-A177-3AD203B41FA5}">
                      <a16:colId xmlns:a16="http://schemas.microsoft.com/office/drawing/2014/main" xmlns="" val="20002"/>
                    </a:ext>
                  </a:extLst>
                </a:gridCol>
                <a:gridCol w="1080120">
                  <a:extLst>
                    <a:ext uri="{9D8B030D-6E8A-4147-A177-3AD203B41FA5}">
                      <a16:colId xmlns:a16="http://schemas.microsoft.com/office/drawing/2014/main" xmlns="" val="20003"/>
                    </a:ext>
                  </a:extLst>
                </a:gridCol>
              </a:tblGrid>
              <a:tr h="565777">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показатели</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2018 </a:t>
                      </a:r>
                      <a:r>
                        <a:rPr lang="ru-RU" sz="1400" b="1" dirty="0">
                          <a:solidFill>
                            <a:schemeClr val="tx2">
                              <a:lumMod val="50000"/>
                            </a:schemeClr>
                          </a:solidFill>
                          <a:latin typeface="Times New Roman"/>
                          <a:ea typeface="Courier New"/>
                          <a:cs typeface="Times New Roman"/>
                        </a:rPr>
                        <a:t>г.</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2022 </a:t>
                      </a:r>
                      <a:r>
                        <a:rPr lang="ru-RU" sz="1400" b="1" dirty="0">
                          <a:solidFill>
                            <a:schemeClr val="tx2">
                              <a:lumMod val="50000"/>
                            </a:schemeClr>
                          </a:solidFill>
                          <a:latin typeface="Times New Roman"/>
                          <a:ea typeface="Courier New"/>
                          <a:cs typeface="Times New Roman"/>
                        </a:rPr>
                        <a:t>г.</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marR="0" lvl="0" indent="269875"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Tahoma" pitchFamily="34" charset="0"/>
                          <a:cs typeface="Times New Roman" panose="02020603050405020304" pitchFamily="18" charset="0"/>
                        </a:rPr>
                        <a:t>% изменения</a:t>
                      </a: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565777">
                <a:tc>
                  <a:txBody>
                    <a:bodyPr/>
                    <a:lstStyle/>
                    <a:p>
                      <a:pPr marL="90170" indent="269875" algn="l">
                        <a:spcAft>
                          <a:spcPts val="0"/>
                        </a:spcAft>
                      </a:pPr>
                      <a:r>
                        <a:rPr lang="ru-RU" sz="1400" b="1" dirty="0">
                          <a:solidFill>
                            <a:schemeClr val="tx2">
                              <a:lumMod val="50000"/>
                            </a:schemeClr>
                          </a:solidFill>
                          <a:latin typeface="Times New Roman"/>
                          <a:ea typeface="Courier New"/>
                          <a:cs typeface="Times New Roman"/>
                        </a:rPr>
                        <a:t>Мясо</a:t>
                      </a:r>
                      <a:r>
                        <a:rPr lang="ru-RU" sz="1400" b="1" baseline="0" dirty="0">
                          <a:solidFill>
                            <a:schemeClr val="tx2">
                              <a:lumMod val="50000"/>
                            </a:schemeClr>
                          </a:solidFill>
                          <a:latin typeface="Times New Roman"/>
                          <a:ea typeface="Courier New"/>
                          <a:cs typeface="Times New Roman"/>
                        </a:rPr>
                        <a:t> крупного рогатого скота, свинина, баранина, козлятина и мясо прочих животных,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816,1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920,0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112,7</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565777">
                <a:tc>
                  <a:txBody>
                    <a:bodyPr/>
                    <a:lstStyle/>
                    <a:p>
                      <a:pPr marL="90170" indent="269875" algn="l">
                        <a:spcAft>
                          <a:spcPts val="0"/>
                        </a:spcAft>
                      </a:pPr>
                      <a:r>
                        <a:rPr lang="ru-RU" sz="1400" b="1" dirty="0">
                          <a:solidFill>
                            <a:schemeClr val="tx2">
                              <a:lumMod val="50000"/>
                            </a:schemeClr>
                          </a:solidFill>
                          <a:latin typeface="Times New Roman"/>
                          <a:ea typeface="Courier New"/>
                          <a:cs typeface="Times New Roman"/>
                        </a:rPr>
                        <a:t>Полуфабрикаты мясные (мясосодержащие) охлажденные, замороженные,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555,2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620,0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111,7</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565777">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Молоко жидкое обработанное,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6 706,1</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6</a:t>
                      </a:r>
                      <a:r>
                        <a:rPr lang="ru-RU" sz="1400" b="1" baseline="0" dirty="0" smtClean="0">
                          <a:solidFill>
                            <a:schemeClr val="tx2">
                              <a:lumMod val="50000"/>
                            </a:schemeClr>
                          </a:solidFill>
                          <a:latin typeface="Times New Roman"/>
                          <a:ea typeface="Courier New"/>
                          <a:cs typeface="Times New Roman"/>
                        </a:rPr>
                        <a:t> 950</a:t>
                      </a:r>
                      <a:r>
                        <a:rPr lang="ru-RU" sz="1400" b="1" dirty="0" smtClean="0">
                          <a:solidFill>
                            <a:schemeClr val="tx2">
                              <a:lumMod val="50000"/>
                            </a:schemeClr>
                          </a:solidFill>
                          <a:latin typeface="Times New Roman"/>
                          <a:ea typeface="Courier New"/>
                          <a:cs typeface="Times New Roman"/>
                        </a:rPr>
                        <a:t>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103,6</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565777">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Масло сливочное,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185,3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190,9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103,0</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565777">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Хлеб и хлебобулочные изделия,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465,0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470,8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101,2</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565777">
                <a:tc>
                  <a:txBody>
                    <a:bodyPr/>
                    <a:lstStyle/>
                    <a:p>
                      <a:pPr marL="90170" indent="269875">
                        <a:spcAft>
                          <a:spcPts val="0"/>
                        </a:spcAft>
                      </a:pPr>
                      <a:r>
                        <a:rPr lang="ru-RU" sz="1400" b="1" dirty="0">
                          <a:solidFill>
                            <a:schemeClr val="tx2">
                              <a:lumMod val="50000"/>
                            </a:schemeClr>
                          </a:solidFill>
                          <a:latin typeface="Times New Roman"/>
                          <a:ea typeface="Courier New"/>
                          <a:cs typeface="Times New Roman"/>
                        </a:rPr>
                        <a:t>Улов рыбы, тонн</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71,0 </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72,0</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a:ea typeface="Courier New"/>
                          <a:cs typeface="Times New Roman"/>
                        </a:rPr>
                        <a:t>101,4</a:t>
                      </a:r>
                      <a:endParaRPr lang="ru-RU" sz="1400" b="1" dirty="0">
                        <a:solidFill>
                          <a:schemeClr val="tx2">
                            <a:lumMod val="50000"/>
                          </a:schemeClr>
                        </a:solidFill>
                        <a:latin typeface="Courier New"/>
                        <a:ea typeface="Courier New"/>
                        <a:cs typeface="Times New Roman"/>
                      </a:endParaRPr>
                    </a:p>
                  </a:txBody>
                  <a:tcPr marL="6328" marR="63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bl>
          </a:graphicData>
        </a:graphic>
      </p:graphicFrame>
      <p:sp>
        <p:nvSpPr>
          <p:cNvPr id="8601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86018" name="Rectangle 2"/>
          <p:cNvSpPr>
            <a:spLocks noChangeArrowheads="1"/>
          </p:cNvSpPr>
          <p:nvPr/>
        </p:nvSpPr>
        <p:spPr bwMode="auto">
          <a:xfrm>
            <a:off x="1403648" y="1685420"/>
            <a:ext cx="6944530"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a:ln>
                  <a:noFill/>
                </a:ln>
                <a:solidFill>
                  <a:schemeClr val="tx2">
                    <a:lumMod val="50000"/>
                  </a:schemeClr>
                </a:solidFill>
                <a:effectLst/>
                <a:latin typeface="Tahoma" pitchFamily="34" charset="0"/>
                <a:ea typeface="Tahoma" pitchFamily="34" charset="0"/>
                <a:cs typeface="Tahoma" pitchFamily="34" charset="0"/>
              </a:rPr>
              <a:t>Промышленное производство продовольственных товаров:</a:t>
            </a:r>
          </a:p>
        </p:txBody>
      </p:sp>
    </p:spTree>
    <p:extLst>
      <p:ext uri="{BB962C8B-B14F-4D97-AF65-F5344CB8AC3E}">
        <p14:creationId xmlns:p14="http://schemas.microsoft.com/office/powerpoint/2010/main" val="2044614727"/>
      </p:ext>
    </p:extLst>
  </p:cSld>
  <p:clrMapOvr>
    <a:masterClrMapping/>
  </p:clrMapOvr>
  <p:transition spd="slow">
    <p:wheel spokes="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22</a:t>
            </a:fld>
            <a:endParaRPr lang="ru-RU" dirty="0"/>
          </a:p>
        </p:txBody>
      </p:sp>
      <p:sp>
        <p:nvSpPr>
          <p:cNvPr id="5" name="AutoShape 6"/>
          <p:cNvSpPr>
            <a:spLocks noChangeArrowheads="1"/>
          </p:cNvSpPr>
          <p:nvPr/>
        </p:nvSpPr>
        <p:spPr bwMode="auto">
          <a:xfrm>
            <a:off x="357158" y="357166"/>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ea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ea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ea typeface="Tahoma" pitchFamily="34" charset="0"/>
                <a:cs typeface="Tahoma" pitchFamily="34" charset="0"/>
              </a:rPr>
              <a:t>2020 </a:t>
            </a:r>
            <a:r>
              <a:rPr lang="ru-RU" altLang="ru-RU" sz="2000" b="1" dirty="0">
                <a:solidFill>
                  <a:srgbClr val="0066CC"/>
                </a:solidFill>
                <a:latin typeface="Tahoma" pitchFamily="34" charset="0"/>
                <a:ea typeface="Tahoma" pitchFamily="34" charset="0"/>
                <a:cs typeface="Tahoma" pitchFamily="34" charset="0"/>
              </a:rPr>
              <a:t>год и плановый период </a:t>
            </a:r>
            <a:r>
              <a:rPr lang="ru-RU" altLang="ru-RU" sz="2000" b="1" dirty="0" smtClean="0">
                <a:solidFill>
                  <a:srgbClr val="0066CC"/>
                </a:solidFill>
                <a:latin typeface="Tahoma" pitchFamily="34" charset="0"/>
                <a:ea typeface="Tahoma" pitchFamily="34" charset="0"/>
                <a:cs typeface="Tahoma" pitchFamily="34" charset="0"/>
              </a:rPr>
              <a:t>2021-2022 </a:t>
            </a:r>
            <a:r>
              <a:rPr lang="ru-RU" altLang="ru-RU" sz="2000" b="1" dirty="0">
                <a:solidFill>
                  <a:srgbClr val="0066CC"/>
                </a:solidFill>
                <a:latin typeface="Tahoma" pitchFamily="34" charset="0"/>
                <a:ea typeface="Tahoma" pitchFamily="34" charset="0"/>
                <a:cs typeface="Tahoma" pitchFamily="34" charset="0"/>
              </a:rPr>
              <a:t>годов</a:t>
            </a:r>
          </a:p>
        </p:txBody>
      </p:sp>
      <p:graphicFrame>
        <p:nvGraphicFramePr>
          <p:cNvPr id="9" name="Таблица 8"/>
          <p:cNvGraphicFramePr>
            <a:graphicFrameLocks noGrp="1"/>
          </p:cNvGraphicFramePr>
          <p:nvPr>
            <p:extLst>
              <p:ext uri="{D42A27DB-BD31-4B8C-83A1-F6EECF244321}">
                <p14:modId xmlns:p14="http://schemas.microsoft.com/office/powerpoint/2010/main" val="1149155375"/>
              </p:ext>
            </p:extLst>
          </p:nvPr>
        </p:nvGraphicFramePr>
        <p:xfrm>
          <a:off x="785787" y="2214554"/>
          <a:ext cx="7674645" cy="2928959"/>
        </p:xfrm>
        <a:graphic>
          <a:graphicData uri="http://schemas.openxmlformats.org/drawingml/2006/table">
            <a:tbl>
              <a:tblPr/>
              <a:tblGrid>
                <a:gridCol w="2500329">
                  <a:extLst>
                    <a:ext uri="{9D8B030D-6E8A-4147-A177-3AD203B41FA5}">
                      <a16:colId xmlns:a16="http://schemas.microsoft.com/office/drawing/2014/main" xmlns="" val="20000"/>
                    </a:ext>
                  </a:extLst>
                </a:gridCol>
                <a:gridCol w="1861948">
                  <a:extLst>
                    <a:ext uri="{9D8B030D-6E8A-4147-A177-3AD203B41FA5}">
                      <a16:colId xmlns:a16="http://schemas.microsoft.com/office/drawing/2014/main" xmlns="" val="20001"/>
                    </a:ext>
                  </a:extLst>
                </a:gridCol>
                <a:gridCol w="1728192">
                  <a:extLst>
                    <a:ext uri="{9D8B030D-6E8A-4147-A177-3AD203B41FA5}">
                      <a16:colId xmlns:a16="http://schemas.microsoft.com/office/drawing/2014/main" xmlns="" val="20002"/>
                    </a:ext>
                  </a:extLst>
                </a:gridCol>
                <a:gridCol w="1584176">
                  <a:extLst>
                    <a:ext uri="{9D8B030D-6E8A-4147-A177-3AD203B41FA5}">
                      <a16:colId xmlns:a16="http://schemas.microsoft.com/office/drawing/2014/main" xmlns="" val="20003"/>
                    </a:ext>
                  </a:extLst>
                </a:gridCol>
              </a:tblGrid>
              <a:tr h="673232">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показатели</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2018 </a:t>
                      </a:r>
                      <a:r>
                        <a:rPr lang="ru-RU" sz="1400" b="1" dirty="0">
                          <a:solidFill>
                            <a:schemeClr val="tx2">
                              <a:lumMod val="50000"/>
                            </a:schemeClr>
                          </a:solidFill>
                          <a:latin typeface="Times New Roman" pitchFamily="18" charset="0"/>
                          <a:ea typeface="Tahoma" pitchFamily="34" charset="0"/>
                          <a:cs typeface="Times New Roman" pitchFamily="18" charset="0"/>
                        </a:rPr>
                        <a:t>г.</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2022 </a:t>
                      </a:r>
                      <a:r>
                        <a:rPr lang="ru-RU" sz="1400" b="1" dirty="0">
                          <a:solidFill>
                            <a:schemeClr val="tx2">
                              <a:lumMod val="50000"/>
                            </a:schemeClr>
                          </a:solidFill>
                          <a:latin typeface="Times New Roman" pitchFamily="18" charset="0"/>
                          <a:ea typeface="Tahoma" pitchFamily="34" charset="0"/>
                          <a:cs typeface="Times New Roman" pitchFamily="18" charset="0"/>
                        </a:rPr>
                        <a:t>г.</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marR="0" lvl="0" indent="269875"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Tahoma" pitchFamily="34" charset="0"/>
                          <a:cs typeface="Times New Roman" panose="02020603050405020304" pitchFamily="18" charset="0"/>
                        </a:rPr>
                        <a:t>% изменения</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673231">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 мясо (в живом весе)</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2,96 </a:t>
                      </a:r>
                      <a:r>
                        <a:rPr lang="ru-RU" sz="1400" b="1" dirty="0">
                          <a:solidFill>
                            <a:schemeClr val="tx2">
                              <a:lumMod val="50000"/>
                            </a:schemeClr>
                          </a:solidFill>
                          <a:latin typeface="Times New Roman" pitchFamily="18" charset="0"/>
                          <a:ea typeface="Tahoma" pitchFamily="34" charset="0"/>
                          <a:cs typeface="Times New Roman" pitchFamily="18" charset="0"/>
                        </a:rPr>
                        <a:t>тыс.т.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3,36 </a:t>
                      </a:r>
                      <a:r>
                        <a:rPr lang="ru-RU" sz="1400" b="1" dirty="0">
                          <a:solidFill>
                            <a:schemeClr val="tx2">
                              <a:lumMod val="50000"/>
                            </a:schemeClr>
                          </a:solidFill>
                          <a:latin typeface="Times New Roman" pitchFamily="18" charset="0"/>
                          <a:ea typeface="Tahoma" pitchFamily="34" charset="0"/>
                          <a:cs typeface="Times New Roman" pitchFamily="18" charset="0"/>
                        </a:rPr>
                        <a:t>тыс. 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113,5</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909265">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 молоко</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31,75 тыс</a:t>
                      </a:r>
                      <a:r>
                        <a:rPr lang="ru-RU" sz="1400" b="1" dirty="0">
                          <a:solidFill>
                            <a:schemeClr val="tx2">
                              <a:lumMod val="50000"/>
                            </a:schemeClr>
                          </a:solidFill>
                          <a:latin typeface="Times New Roman" pitchFamily="18" charset="0"/>
                          <a:ea typeface="Tahoma" pitchFamily="34" charset="0"/>
                          <a:cs typeface="Times New Roman" pitchFamily="18" charset="0"/>
                        </a:rPr>
                        <a:t>. 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32,03 </a:t>
                      </a:r>
                      <a:r>
                        <a:rPr lang="ru-RU" sz="1400" b="1" dirty="0">
                          <a:solidFill>
                            <a:schemeClr val="tx2">
                              <a:lumMod val="50000"/>
                            </a:schemeClr>
                          </a:solidFill>
                          <a:latin typeface="Times New Roman" pitchFamily="18" charset="0"/>
                          <a:ea typeface="Tahoma" pitchFamily="34" charset="0"/>
                          <a:cs typeface="Times New Roman" pitchFamily="18" charset="0"/>
                        </a:rPr>
                        <a:t>тыс. 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100,9</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673231">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 яйца</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0,85 </a:t>
                      </a:r>
                      <a:r>
                        <a:rPr lang="ru-RU" sz="1400" b="1" dirty="0">
                          <a:solidFill>
                            <a:schemeClr val="tx2">
                              <a:lumMod val="50000"/>
                            </a:schemeClr>
                          </a:solidFill>
                          <a:latin typeface="Times New Roman" pitchFamily="18" charset="0"/>
                          <a:ea typeface="Tahoma" pitchFamily="34" charset="0"/>
                          <a:cs typeface="Times New Roman" pitchFamily="18" charset="0"/>
                        </a:rPr>
                        <a:t>млн. шт.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0,90 </a:t>
                      </a:r>
                      <a:r>
                        <a:rPr lang="ru-RU" sz="1400" b="1" dirty="0">
                          <a:solidFill>
                            <a:schemeClr val="tx2">
                              <a:lumMod val="50000"/>
                            </a:schemeClr>
                          </a:solidFill>
                          <a:latin typeface="Times New Roman" pitchFamily="18" charset="0"/>
                          <a:ea typeface="Tahoma" pitchFamily="34" charset="0"/>
                          <a:cs typeface="Times New Roman" pitchFamily="18" charset="0"/>
                        </a:rPr>
                        <a:t>млн. шт.</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105,9</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sp>
        <p:nvSpPr>
          <p:cNvPr id="89089" name="Rectangle 1"/>
          <p:cNvSpPr>
            <a:spLocks noChangeArrowheads="1"/>
          </p:cNvSpPr>
          <p:nvPr/>
        </p:nvSpPr>
        <p:spPr bwMode="auto">
          <a:xfrm>
            <a:off x="714348" y="1785926"/>
            <a:ext cx="73140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a:ln>
                  <a:noFill/>
                </a:ln>
                <a:solidFill>
                  <a:schemeClr val="tx2">
                    <a:lumMod val="50000"/>
                  </a:schemeClr>
                </a:solidFill>
                <a:effectLst/>
                <a:latin typeface="Times New Roman" pitchFamily="18" charset="0"/>
                <a:ea typeface="Tahoma" pitchFamily="34" charset="0"/>
                <a:cs typeface="Times New Roman" pitchFamily="18" charset="0"/>
              </a:rPr>
              <a:t>Производство основных видов продукции животноводства:</a:t>
            </a:r>
          </a:p>
        </p:txBody>
      </p:sp>
    </p:spTree>
    <p:extLst>
      <p:ext uri="{BB962C8B-B14F-4D97-AF65-F5344CB8AC3E}">
        <p14:creationId xmlns:p14="http://schemas.microsoft.com/office/powerpoint/2010/main" val="957688608"/>
      </p:ext>
    </p:extLst>
  </p:cSld>
  <p:clrMapOvr>
    <a:masterClrMapping/>
  </p:clrMapOvr>
  <p:transition spd="slow">
    <p:wheel spokes="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23</a:t>
            </a:fld>
            <a:endParaRPr lang="ru-RU" dirty="0"/>
          </a:p>
        </p:txBody>
      </p:sp>
      <p:sp>
        <p:nvSpPr>
          <p:cNvPr id="5" name="AutoShape 6"/>
          <p:cNvSpPr>
            <a:spLocks noChangeArrowheads="1"/>
          </p:cNvSpPr>
          <p:nvPr/>
        </p:nvSpPr>
        <p:spPr bwMode="auto">
          <a:xfrm>
            <a:off x="357158" y="357166"/>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ea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ea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ea typeface="Tahoma" pitchFamily="34" charset="0"/>
                <a:cs typeface="Tahoma" pitchFamily="34" charset="0"/>
              </a:rPr>
              <a:t>2020 </a:t>
            </a:r>
            <a:r>
              <a:rPr lang="ru-RU" altLang="ru-RU" sz="2000" b="1" dirty="0">
                <a:solidFill>
                  <a:srgbClr val="0066CC"/>
                </a:solidFill>
                <a:latin typeface="Tahoma" pitchFamily="34" charset="0"/>
                <a:ea typeface="Tahoma" pitchFamily="34" charset="0"/>
                <a:cs typeface="Tahoma" pitchFamily="34" charset="0"/>
              </a:rPr>
              <a:t>год и плановый период </a:t>
            </a:r>
            <a:r>
              <a:rPr lang="ru-RU" altLang="ru-RU" sz="2000" b="1" dirty="0" smtClean="0">
                <a:solidFill>
                  <a:srgbClr val="0066CC"/>
                </a:solidFill>
                <a:latin typeface="Tahoma" pitchFamily="34" charset="0"/>
                <a:ea typeface="Tahoma" pitchFamily="34" charset="0"/>
                <a:cs typeface="Tahoma" pitchFamily="34" charset="0"/>
              </a:rPr>
              <a:t>2021-2022 </a:t>
            </a:r>
            <a:r>
              <a:rPr lang="ru-RU" altLang="ru-RU" sz="2000" b="1" dirty="0">
                <a:solidFill>
                  <a:srgbClr val="0066CC"/>
                </a:solidFill>
                <a:latin typeface="Tahoma" pitchFamily="34" charset="0"/>
                <a:ea typeface="Tahoma" pitchFamily="34" charset="0"/>
                <a:cs typeface="Tahoma" pitchFamily="34" charset="0"/>
              </a:rPr>
              <a:t>годов</a:t>
            </a:r>
          </a:p>
        </p:txBody>
      </p:sp>
      <p:graphicFrame>
        <p:nvGraphicFramePr>
          <p:cNvPr id="9" name="Таблица 8"/>
          <p:cNvGraphicFramePr>
            <a:graphicFrameLocks noGrp="1"/>
          </p:cNvGraphicFramePr>
          <p:nvPr>
            <p:extLst>
              <p:ext uri="{D42A27DB-BD31-4B8C-83A1-F6EECF244321}">
                <p14:modId xmlns:p14="http://schemas.microsoft.com/office/powerpoint/2010/main" val="259954106"/>
              </p:ext>
            </p:extLst>
          </p:nvPr>
        </p:nvGraphicFramePr>
        <p:xfrm>
          <a:off x="785787" y="2214554"/>
          <a:ext cx="7674645" cy="2692925"/>
        </p:xfrm>
        <a:graphic>
          <a:graphicData uri="http://schemas.openxmlformats.org/drawingml/2006/table">
            <a:tbl>
              <a:tblPr/>
              <a:tblGrid>
                <a:gridCol w="3930229">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1152128">
                  <a:extLst>
                    <a:ext uri="{9D8B030D-6E8A-4147-A177-3AD203B41FA5}">
                      <a16:colId xmlns:a16="http://schemas.microsoft.com/office/drawing/2014/main" xmlns="" val="20002"/>
                    </a:ext>
                  </a:extLst>
                </a:gridCol>
                <a:gridCol w="1584176">
                  <a:extLst>
                    <a:ext uri="{9D8B030D-6E8A-4147-A177-3AD203B41FA5}">
                      <a16:colId xmlns:a16="http://schemas.microsoft.com/office/drawing/2014/main" xmlns="" val="20003"/>
                    </a:ext>
                  </a:extLst>
                </a:gridCol>
              </a:tblGrid>
              <a:tr h="673232">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показатели</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2018 </a:t>
                      </a:r>
                      <a:r>
                        <a:rPr lang="ru-RU" sz="1400" b="1" dirty="0">
                          <a:solidFill>
                            <a:schemeClr val="tx2">
                              <a:lumMod val="50000"/>
                            </a:schemeClr>
                          </a:solidFill>
                          <a:latin typeface="Times New Roman" pitchFamily="18" charset="0"/>
                          <a:ea typeface="Tahoma" pitchFamily="34" charset="0"/>
                          <a:cs typeface="Times New Roman" pitchFamily="18" charset="0"/>
                        </a:rPr>
                        <a:t>г.</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2022 </a:t>
                      </a:r>
                      <a:r>
                        <a:rPr lang="ru-RU" sz="1400" b="1" dirty="0">
                          <a:solidFill>
                            <a:schemeClr val="tx2">
                              <a:lumMod val="50000"/>
                            </a:schemeClr>
                          </a:solidFill>
                          <a:latin typeface="Times New Roman" pitchFamily="18" charset="0"/>
                          <a:ea typeface="Tahoma" pitchFamily="34" charset="0"/>
                          <a:cs typeface="Times New Roman" pitchFamily="18" charset="0"/>
                        </a:rPr>
                        <a:t>г.</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marR="0" lvl="0" indent="269875"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1F497D">
                              <a:lumMod val="50000"/>
                            </a:srgbClr>
                          </a:solidFill>
                          <a:effectLst/>
                          <a:uLnTx/>
                          <a:uFillTx/>
                          <a:latin typeface="Times New Roman" panose="02020603050405020304" pitchFamily="18" charset="0"/>
                          <a:ea typeface="Tahoma" pitchFamily="34" charset="0"/>
                          <a:cs typeface="Times New Roman" panose="02020603050405020304" pitchFamily="18" charset="0"/>
                        </a:rPr>
                        <a:t>% изменения</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673231">
                <a:tc>
                  <a:txBody>
                    <a:bodyPr/>
                    <a:lstStyle/>
                    <a:p>
                      <a:pPr marL="90170" indent="269875">
                        <a:spcAft>
                          <a:spcPts val="0"/>
                        </a:spcAft>
                      </a:pPr>
                      <a:r>
                        <a:rPr lang="ru-RU" sz="1400" b="1" dirty="0" err="1">
                          <a:solidFill>
                            <a:schemeClr val="tx2">
                              <a:lumMod val="50000"/>
                            </a:schemeClr>
                          </a:solidFill>
                          <a:latin typeface="Times New Roman" pitchFamily="18" charset="0"/>
                          <a:ea typeface="Tahoma" pitchFamily="34" charset="0"/>
                          <a:cs typeface="Times New Roman" pitchFamily="18" charset="0"/>
                        </a:rPr>
                        <a:t>Зеpновые</a:t>
                      </a:r>
                      <a:r>
                        <a:rPr lang="ru-RU" sz="1400" b="1" dirty="0">
                          <a:solidFill>
                            <a:schemeClr val="tx2">
                              <a:lumMod val="50000"/>
                            </a:schemeClr>
                          </a:solidFill>
                          <a:latin typeface="Times New Roman" pitchFamily="18" charset="0"/>
                          <a:ea typeface="Tahoma" pitchFamily="34" charset="0"/>
                          <a:cs typeface="Times New Roman" pitchFamily="18" charset="0"/>
                        </a:rPr>
                        <a:t> и зернобобовые </a:t>
                      </a:r>
                      <a:r>
                        <a:rPr lang="ru-RU" sz="1400" b="1" dirty="0" err="1">
                          <a:solidFill>
                            <a:schemeClr val="tx2">
                              <a:lumMod val="50000"/>
                            </a:schemeClr>
                          </a:solidFill>
                          <a:latin typeface="Times New Roman" pitchFamily="18" charset="0"/>
                          <a:ea typeface="Tahoma" pitchFamily="34" charset="0"/>
                          <a:cs typeface="Times New Roman" pitchFamily="18" charset="0"/>
                        </a:rPr>
                        <a:t>культуpы</a:t>
                      </a:r>
                      <a:r>
                        <a:rPr lang="ru-RU" sz="1400" b="1" dirty="0">
                          <a:solidFill>
                            <a:schemeClr val="tx2">
                              <a:lumMod val="50000"/>
                            </a:schemeClr>
                          </a:solidFill>
                          <a:latin typeface="Times New Roman" pitchFamily="18" charset="0"/>
                          <a:ea typeface="Tahoma" pitchFamily="34" charset="0"/>
                          <a:cs typeface="Times New Roman" pitchFamily="18" charset="0"/>
                        </a:rPr>
                        <a:t> (в весе после </a:t>
                      </a:r>
                      <a:r>
                        <a:rPr lang="ru-RU" sz="1400" b="1" dirty="0" err="1">
                          <a:solidFill>
                            <a:schemeClr val="tx2">
                              <a:lumMod val="50000"/>
                            </a:schemeClr>
                          </a:solidFill>
                          <a:latin typeface="Times New Roman" pitchFamily="18" charset="0"/>
                          <a:ea typeface="Tahoma" pitchFamily="34" charset="0"/>
                          <a:cs typeface="Times New Roman" pitchFamily="18" charset="0"/>
                        </a:rPr>
                        <a:t>доpаботки</a:t>
                      </a:r>
                      <a:r>
                        <a:rPr lang="ru-RU" sz="1400" b="1" dirty="0">
                          <a:solidFill>
                            <a:schemeClr val="tx2">
                              <a:lumMod val="50000"/>
                            </a:schemeClr>
                          </a:solidFill>
                          <a:latin typeface="Times New Roman" pitchFamily="18" charset="0"/>
                          <a:ea typeface="Tahoma" pitchFamily="34" charset="0"/>
                          <a:cs typeface="Times New Roman" pitchFamily="18" charset="0"/>
                        </a:rPr>
                        <a:t>),  тыс. тонн</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23,05</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21,1</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91,5</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673231">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Ка</a:t>
                      </a:r>
                      <a:r>
                        <a:rPr lang="en-US" sz="1400" b="1" dirty="0">
                          <a:solidFill>
                            <a:schemeClr val="tx2">
                              <a:lumMod val="50000"/>
                            </a:schemeClr>
                          </a:solidFill>
                          <a:latin typeface="Times New Roman" pitchFamily="18" charset="0"/>
                          <a:ea typeface="Tahoma" pitchFamily="34" charset="0"/>
                          <a:cs typeface="Times New Roman" pitchFamily="18" charset="0"/>
                        </a:rPr>
                        <a:t>p</a:t>
                      </a:r>
                      <a:r>
                        <a:rPr lang="ru-RU" sz="1400" b="1" dirty="0" err="1">
                          <a:solidFill>
                            <a:schemeClr val="tx2">
                              <a:lumMod val="50000"/>
                            </a:schemeClr>
                          </a:solidFill>
                          <a:latin typeface="Times New Roman" pitchFamily="18" charset="0"/>
                          <a:ea typeface="Tahoma" pitchFamily="34" charset="0"/>
                          <a:cs typeface="Times New Roman" pitchFamily="18" charset="0"/>
                        </a:rPr>
                        <a:t>тофель</a:t>
                      </a:r>
                      <a:r>
                        <a:rPr lang="ru-RU" sz="1400" b="1" dirty="0">
                          <a:solidFill>
                            <a:schemeClr val="tx2">
                              <a:lumMod val="50000"/>
                            </a:schemeClr>
                          </a:solidFill>
                          <a:latin typeface="Times New Roman" pitchFamily="18" charset="0"/>
                          <a:ea typeface="Tahoma" pitchFamily="34" charset="0"/>
                          <a:cs typeface="Times New Roman" pitchFamily="18" charset="0"/>
                        </a:rPr>
                        <a:t>,  тонн</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11 441</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9 309</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81,4</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673231">
                <a:tc>
                  <a:txBody>
                    <a:bodyPr/>
                    <a:lstStyle/>
                    <a:p>
                      <a:pPr marL="90170" indent="269875">
                        <a:spcAft>
                          <a:spcPts val="0"/>
                        </a:spcAft>
                      </a:pPr>
                      <a:r>
                        <a:rPr lang="ru-RU" sz="1400" b="1" dirty="0">
                          <a:solidFill>
                            <a:schemeClr val="tx2">
                              <a:lumMod val="50000"/>
                            </a:schemeClr>
                          </a:solidFill>
                          <a:latin typeface="Times New Roman" pitchFamily="18" charset="0"/>
                          <a:ea typeface="Tahoma" pitchFamily="34" charset="0"/>
                          <a:cs typeface="Times New Roman" pitchFamily="18" charset="0"/>
                        </a:rPr>
                        <a:t>Овощи, тонн</a:t>
                      </a: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1023</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1023</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0170" indent="269875">
                        <a:spcAft>
                          <a:spcPts val="0"/>
                        </a:spcAft>
                      </a:pPr>
                      <a:r>
                        <a:rPr lang="ru-RU" sz="1400" b="1" dirty="0" smtClean="0">
                          <a:solidFill>
                            <a:schemeClr val="tx2">
                              <a:lumMod val="50000"/>
                            </a:schemeClr>
                          </a:solidFill>
                          <a:latin typeface="Times New Roman" pitchFamily="18" charset="0"/>
                          <a:ea typeface="Tahoma" pitchFamily="34" charset="0"/>
                          <a:cs typeface="Times New Roman" pitchFamily="18" charset="0"/>
                        </a:rPr>
                        <a:t>100</a:t>
                      </a:r>
                      <a:endParaRPr lang="ru-RU" sz="1400" b="1" dirty="0">
                        <a:solidFill>
                          <a:schemeClr val="tx2">
                            <a:lumMod val="50000"/>
                          </a:schemeClr>
                        </a:solidFill>
                        <a:latin typeface="Times New Roman" pitchFamily="18" charset="0"/>
                        <a:ea typeface="Tahoma" pitchFamily="34" charset="0"/>
                        <a:cs typeface="Times New Roman" pitchFamily="18" charset="0"/>
                      </a:endParaRPr>
                    </a:p>
                  </a:txBody>
                  <a:tcPr marL="5732" marR="57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sp>
        <p:nvSpPr>
          <p:cNvPr id="89089" name="Rectangle 1"/>
          <p:cNvSpPr>
            <a:spLocks noChangeArrowheads="1"/>
          </p:cNvSpPr>
          <p:nvPr/>
        </p:nvSpPr>
        <p:spPr bwMode="auto">
          <a:xfrm>
            <a:off x="714348" y="1785926"/>
            <a:ext cx="73140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9875" fontAlgn="base">
              <a:spcBef>
                <a:spcPct val="0"/>
              </a:spcBef>
              <a:spcAft>
                <a:spcPct val="0"/>
              </a:spcAft>
            </a:pPr>
            <a:r>
              <a:rPr lang="ru-RU" sz="1600" b="1" dirty="0">
                <a:solidFill>
                  <a:schemeClr val="tx2">
                    <a:lumMod val="50000"/>
                  </a:schemeClr>
                </a:solidFill>
                <a:latin typeface="Times New Roman" pitchFamily="18" charset="0"/>
                <a:ea typeface="Tahoma" pitchFamily="34" charset="0"/>
                <a:cs typeface="Times New Roman" pitchFamily="18" charset="0"/>
              </a:rPr>
              <a:t>Производство основных видов продукции растениеводства:</a:t>
            </a:r>
          </a:p>
        </p:txBody>
      </p:sp>
    </p:spTree>
    <p:extLst>
      <p:ext uri="{BB962C8B-B14F-4D97-AF65-F5344CB8AC3E}">
        <p14:creationId xmlns:p14="http://schemas.microsoft.com/office/powerpoint/2010/main" val="2862436790"/>
      </p:ext>
    </p:extLst>
  </p:cSld>
  <p:clrMapOvr>
    <a:masterClrMapping/>
  </p:clrMapOvr>
  <p:transition spd="slow">
    <p:wheel spokes="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24</a:t>
            </a:fld>
            <a:endParaRPr lang="ru-RU" dirty="0"/>
          </a:p>
        </p:txBody>
      </p:sp>
      <p:sp>
        <p:nvSpPr>
          <p:cNvPr id="6" name="AutoShape 6"/>
          <p:cNvSpPr>
            <a:spLocks noChangeArrowheads="1"/>
          </p:cNvSpPr>
          <p:nvPr/>
        </p:nvSpPr>
        <p:spPr bwMode="auto">
          <a:xfrm>
            <a:off x="500034" y="214290"/>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ea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ea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ea typeface="Tahoma" pitchFamily="34" charset="0"/>
                <a:cs typeface="Tahoma" pitchFamily="34" charset="0"/>
              </a:rPr>
              <a:t>2020 </a:t>
            </a:r>
            <a:r>
              <a:rPr lang="ru-RU" altLang="ru-RU" sz="2000" b="1" dirty="0">
                <a:solidFill>
                  <a:srgbClr val="0066CC"/>
                </a:solidFill>
                <a:latin typeface="Tahoma" pitchFamily="34" charset="0"/>
                <a:ea typeface="Tahoma" pitchFamily="34" charset="0"/>
                <a:cs typeface="Tahoma" pitchFamily="34" charset="0"/>
              </a:rPr>
              <a:t>год и плановый период </a:t>
            </a:r>
            <a:r>
              <a:rPr lang="ru-RU" altLang="ru-RU" sz="2000" b="1" dirty="0" smtClean="0">
                <a:solidFill>
                  <a:srgbClr val="0066CC"/>
                </a:solidFill>
                <a:latin typeface="Tahoma" pitchFamily="34" charset="0"/>
                <a:ea typeface="Tahoma" pitchFamily="34" charset="0"/>
                <a:cs typeface="Tahoma" pitchFamily="34" charset="0"/>
              </a:rPr>
              <a:t>2021-2022 </a:t>
            </a:r>
            <a:r>
              <a:rPr lang="ru-RU" altLang="ru-RU" sz="2000" b="1" dirty="0">
                <a:solidFill>
                  <a:srgbClr val="0066CC"/>
                </a:solidFill>
                <a:latin typeface="Tahoma" pitchFamily="34" charset="0"/>
                <a:ea typeface="Tahoma" pitchFamily="34" charset="0"/>
                <a:cs typeface="Tahoma" pitchFamily="34" charset="0"/>
              </a:rPr>
              <a:t>годов</a:t>
            </a:r>
          </a:p>
        </p:txBody>
      </p:sp>
      <p:graphicFrame>
        <p:nvGraphicFramePr>
          <p:cNvPr id="8" name="Диаграмма 7"/>
          <p:cNvGraphicFramePr/>
          <p:nvPr>
            <p:extLst>
              <p:ext uri="{D42A27DB-BD31-4B8C-83A1-F6EECF244321}">
                <p14:modId xmlns:p14="http://schemas.microsoft.com/office/powerpoint/2010/main" val="461853448"/>
              </p:ext>
            </p:extLst>
          </p:nvPr>
        </p:nvGraphicFramePr>
        <p:xfrm>
          <a:off x="395536" y="1628800"/>
          <a:ext cx="8215370" cy="42862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3647333"/>
      </p:ext>
    </p:extLst>
  </p:cSld>
  <p:clrMapOvr>
    <a:masterClrMapping/>
  </p:clrMapOvr>
  <p:transition spd="slow">
    <p:wheel spokes="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pPr/>
              <a:t>25</a:t>
            </a:fld>
            <a:endParaRPr lang="ru-RU" dirty="0"/>
          </a:p>
        </p:txBody>
      </p:sp>
      <p:sp>
        <p:nvSpPr>
          <p:cNvPr id="5" name="AutoShape 6"/>
          <p:cNvSpPr>
            <a:spLocks noChangeArrowheads="1"/>
          </p:cNvSpPr>
          <p:nvPr/>
        </p:nvSpPr>
        <p:spPr bwMode="auto">
          <a:xfrm>
            <a:off x="500034" y="214290"/>
            <a:ext cx="8286808" cy="1123712"/>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ru-RU" altLang="ru-RU" sz="2000" b="1" dirty="0">
                <a:solidFill>
                  <a:srgbClr val="0066CC"/>
                </a:solidFill>
                <a:latin typeface="Tahoma" pitchFamily="34" charset="0"/>
                <a:cs typeface="Tahoma" pitchFamily="34" charset="0"/>
              </a:rPr>
              <a:t>Прогноз социально-экономического</a:t>
            </a:r>
          </a:p>
          <a:p>
            <a:pPr algn="ctr"/>
            <a:r>
              <a:rPr lang="ru-RU" altLang="ru-RU" sz="2000" b="1" dirty="0">
                <a:solidFill>
                  <a:srgbClr val="0066CC"/>
                </a:solidFill>
                <a:latin typeface="Tahoma" pitchFamily="34" charset="0"/>
                <a:cs typeface="Tahoma" pitchFamily="34" charset="0"/>
              </a:rPr>
              <a:t> развития Ярковского муниципального района на </a:t>
            </a:r>
            <a:r>
              <a:rPr lang="ru-RU" altLang="ru-RU" sz="2000" b="1" dirty="0" smtClean="0">
                <a:solidFill>
                  <a:srgbClr val="0066CC"/>
                </a:solidFill>
                <a:latin typeface="Tahoma" pitchFamily="34" charset="0"/>
                <a:cs typeface="Tahoma" pitchFamily="34" charset="0"/>
              </a:rPr>
              <a:t>2020 </a:t>
            </a:r>
            <a:r>
              <a:rPr lang="ru-RU" altLang="ru-RU" sz="2000" b="1" dirty="0">
                <a:solidFill>
                  <a:srgbClr val="0066CC"/>
                </a:solidFill>
                <a:latin typeface="Tahoma" pitchFamily="34" charset="0"/>
                <a:cs typeface="Tahoma" pitchFamily="34" charset="0"/>
              </a:rPr>
              <a:t>год и плановый период </a:t>
            </a:r>
            <a:r>
              <a:rPr lang="ru-RU" altLang="ru-RU" sz="2000" b="1" dirty="0" smtClean="0">
                <a:solidFill>
                  <a:srgbClr val="0066CC"/>
                </a:solidFill>
                <a:latin typeface="Tahoma" pitchFamily="34" charset="0"/>
                <a:cs typeface="Tahoma" pitchFamily="34" charset="0"/>
              </a:rPr>
              <a:t>2021-2022 </a:t>
            </a:r>
            <a:r>
              <a:rPr lang="ru-RU" altLang="ru-RU" sz="2000" b="1" dirty="0">
                <a:solidFill>
                  <a:srgbClr val="0066CC"/>
                </a:solidFill>
                <a:latin typeface="Tahoma" pitchFamily="34" charset="0"/>
                <a:cs typeface="Tahoma" pitchFamily="34" charset="0"/>
              </a:rPr>
              <a:t>годов</a:t>
            </a:r>
          </a:p>
        </p:txBody>
      </p:sp>
      <p:graphicFrame>
        <p:nvGraphicFramePr>
          <p:cNvPr id="6" name="Диаграмма 5"/>
          <p:cNvGraphicFramePr/>
          <p:nvPr>
            <p:extLst>
              <p:ext uri="{D42A27DB-BD31-4B8C-83A1-F6EECF244321}">
                <p14:modId xmlns:p14="http://schemas.microsoft.com/office/powerpoint/2010/main" val="864964157"/>
              </p:ext>
            </p:extLst>
          </p:nvPr>
        </p:nvGraphicFramePr>
        <p:xfrm>
          <a:off x="323528" y="1351846"/>
          <a:ext cx="8358246" cy="49292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2135228"/>
      </p:ext>
    </p:extLst>
  </p:cSld>
  <p:clrMapOvr>
    <a:masterClrMapping/>
  </p:clrMapOvr>
  <p:transition spd="slow">
    <p:wheel spokes="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611560" y="838063"/>
            <a:ext cx="8359970" cy="5347748"/>
          </a:xfrm>
        </p:spPr>
        <p:txBody>
          <a:bodyPr>
            <a:normAutofit fontScale="92500"/>
          </a:bodyPr>
          <a:lstStyle/>
          <a:p>
            <a:pPr>
              <a:spcAft>
                <a:spcPts val="150"/>
              </a:spcAft>
              <a:buClr>
                <a:srgbClr val="0070C0"/>
              </a:buClr>
            </a:pPr>
            <a:r>
              <a:rPr lang="ru-RU" sz="2000" dirty="0">
                <a:solidFill>
                  <a:schemeClr val="accent6">
                    <a:lumMod val="50000"/>
                  </a:schemeClr>
                </a:solidFill>
                <a:hlinkClick r:id="rId2" action="ppaction://hlinksldjump"/>
              </a:rPr>
              <a:t>Документы, на основании которых составляется проект бюджета района</a:t>
            </a:r>
          </a:p>
          <a:p>
            <a:pPr>
              <a:spcAft>
                <a:spcPts val="150"/>
              </a:spcAft>
              <a:buClr>
                <a:srgbClr val="0070C0"/>
              </a:buClr>
            </a:pPr>
            <a:r>
              <a:rPr lang="ru-RU" sz="2000" dirty="0">
                <a:solidFill>
                  <a:schemeClr val="accent6">
                    <a:lumMod val="50000"/>
                  </a:schemeClr>
                </a:solidFill>
                <a:hlinkClick r:id="rId2" action="ppaction://hlinksldjump"/>
              </a:rPr>
              <a:t>Этапы составления и утверждения бюджета</a:t>
            </a:r>
            <a:endParaRPr lang="ru-RU" sz="2000" dirty="0">
              <a:solidFill>
                <a:schemeClr val="accent6">
                  <a:lumMod val="50000"/>
                </a:schemeClr>
              </a:solidFill>
            </a:endParaRPr>
          </a:p>
          <a:p>
            <a:pPr>
              <a:spcAft>
                <a:spcPts val="150"/>
              </a:spcAft>
              <a:buClr>
                <a:srgbClr val="0070C0"/>
              </a:buClr>
            </a:pPr>
            <a:r>
              <a:rPr lang="ru-RU" sz="2000" dirty="0">
                <a:solidFill>
                  <a:schemeClr val="accent6">
                    <a:lumMod val="50000"/>
                  </a:schemeClr>
                </a:solidFill>
                <a:hlinkClick r:id="rId3" action="ppaction://hlinksldjump"/>
              </a:rPr>
              <a:t>Гражданин и его участие в бюджетном процессе</a:t>
            </a:r>
            <a:endParaRPr lang="ru-RU" sz="2000" dirty="0">
              <a:solidFill>
                <a:schemeClr val="accent6">
                  <a:lumMod val="50000"/>
                </a:schemeClr>
              </a:solidFill>
            </a:endParaRPr>
          </a:p>
          <a:p>
            <a:pPr>
              <a:spcAft>
                <a:spcPts val="150"/>
              </a:spcAft>
              <a:buClr>
                <a:srgbClr val="0070C0"/>
              </a:buClr>
            </a:pPr>
            <a:r>
              <a:rPr lang="ru-RU" sz="2100" dirty="0">
                <a:solidFill>
                  <a:schemeClr val="accent6">
                    <a:lumMod val="50000"/>
                  </a:schemeClr>
                </a:solidFill>
                <a:hlinkClick r:id="rId4" action="ppaction://hlinksldjump"/>
              </a:rPr>
              <a:t>Основные направления бюджетной и налоговой политики Тюменской области на 2020 год и на плановый период 2021 и 2022 годов</a:t>
            </a:r>
            <a:endParaRPr lang="ru-RU" sz="2100" dirty="0">
              <a:solidFill>
                <a:schemeClr val="accent6">
                  <a:lumMod val="50000"/>
                </a:schemeClr>
              </a:solidFill>
            </a:endParaRPr>
          </a:p>
          <a:p>
            <a:pPr>
              <a:spcAft>
                <a:spcPts val="150"/>
              </a:spcAft>
              <a:buClr>
                <a:srgbClr val="0070C0"/>
              </a:buClr>
            </a:pPr>
            <a:r>
              <a:rPr lang="ru-RU" sz="2100" dirty="0">
                <a:solidFill>
                  <a:schemeClr val="accent6">
                    <a:lumMod val="50000"/>
                  </a:schemeClr>
                </a:solidFill>
                <a:hlinkClick r:id="rId5" action="ppaction://hlinksldjump"/>
              </a:rPr>
              <a:t>Основные направления бюджетной и налоговой политики Ярковского муниципального района на 2020год и на плановый период 2021 и  2022 годов</a:t>
            </a:r>
            <a:endParaRPr lang="ru-RU" sz="2100" dirty="0">
              <a:solidFill>
                <a:schemeClr val="accent6">
                  <a:lumMod val="50000"/>
                </a:schemeClr>
              </a:solidFill>
              <a:hlinkClick r:id="rId4" action="ppaction://hlinksldjump"/>
            </a:endParaRPr>
          </a:p>
          <a:p>
            <a:pPr>
              <a:spcAft>
                <a:spcPts val="150"/>
              </a:spcAft>
              <a:buClr>
                <a:srgbClr val="0070C0"/>
              </a:buClr>
            </a:pPr>
            <a:r>
              <a:rPr lang="ru-RU" altLang="ru-RU" sz="2100" dirty="0">
                <a:solidFill>
                  <a:schemeClr val="accent6">
                    <a:lumMod val="50000"/>
                  </a:schemeClr>
                </a:solidFill>
                <a:hlinkClick r:id="rId6" action="ppaction://hlinksldjump"/>
              </a:rPr>
              <a:t>Основные изменения федерального, областного законодательства, оказывающие влияние на доходы бюджета  района в 2020 - 2021 годах</a:t>
            </a:r>
            <a:endParaRPr lang="ru-RU" altLang="ru-RU" sz="2100" dirty="0">
              <a:solidFill>
                <a:schemeClr val="accent6">
                  <a:lumMod val="50000"/>
                </a:schemeClr>
              </a:solidFill>
            </a:endParaRPr>
          </a:p>
          <a:p>
            <a:pPr>
              <a:spcAft>
                <a:spcPts val="150"/>
              </a:spcAft>
              <a:buClr>
                <a:srgbClr val="0070C0"/>
              </a:buClr>
            </a:pPr>
            <a:r>
              <a:rPr lang="ru-RU" sz="2100" dirty="0">
                <a:solidFill>
                  <a:schemeClr val="accent6">
                    <a:lumMod val="50000"/>
                  </a:schemeClr>
                </a:solidFill>
                <a:hlinkClick r:id="rId7" action="ppaction://hlinksldjump"/>
              </a:rPr>
              <a:t>Исходные данные для формирования доходов</a:t>
            </a:r>
            <a:r>
              <a:rPr lang="ru-RU" sz="2000" dirty="0">
                <a:solidFill>
                  <a:schemeClr val="accent6">
                    <a:lumMod val="50000"/>
                  </a:schemeClr>
                </a:solidFill>
                <a:hlinkClick r:id="rId7" action="ppaction://hlinksldjump"/>
              </a:rPr>
              <a:t> бюджета Ярковского муниципального района </a:t>
            </a:r>
            <a:endParaRPr lang="ru-RU" sz="2000" dirty="0">
              <a:solidFill>
                <a:schemeClr val="accent6">
                  <a:lumMod val="50000"/>
                </a:schemeClr>
              </a:solidFill>
            </a:endParaRPr>
          </a:p>
          <a:p>
            <a:pPr>
              <a:spcAft>
                <a:spcPts val="150"/>
              </a:spcAft>
              <a:buClr>
                <a:srgbClr val="0070C0"/>
              </a:buClr>
            </a:pPr>
            <a:r>
              <a:rPr lang="ru-RU" sz="2100" dirty="0">
                <a:solidFill>
                  <a:schemeClr val="accent6">
                    <a:lumMod val="50000"/>
                  </a:schemeClr>
                </a:solidFill>
                <a:hlinkClick r:id="rId8" action="ppaction://hlinksldjump"/>
              </a:rPr>
              <a:t>Исходные данные для формирования расходов</a:t>
            </a:r>
            <a:r>
              <a:rPr lang="ru-RU" sz="2000" dirty="0">
                <a:solidFill>
                  <a:schemeClr val="accent6">
                    <a:lumMod val="50000"/>
                  </a:schemeClr>
                </a:solidFill>
                <a:hlinkClick r:id="rId8" action="ppaction://hlinksldjump"/>
              </a:rPr>
              <a:t> бюджета Ярковского муниципального района </a:t>
            </a:r>
            <a:endParaRPr lang="ru-RU" sz="2000" dirty="0">
              <a:solidFill>
                <a:schemeClr val="accent6">
                  <a:lumMod val="50000"/>
                </a:schemeClr>
              </a:solidFill>
            </a:endParaRPr>
          </a:p>
          <a:p>
            <a:pPr>
              <a:spcAft>
                <a:spcPts val="150"/>
              </a:spcAft>
              <a:buClr>
                <a:srgbClr val="0070C0"/>
              </a:buClr>
            </a:pPr>
            <a:r>
              <a:rPr lang="ru-RU" sz="2100" dirty="0">
                <a:solidFill>
                  <a:schemeClr val="accent6">
                    <a:lumMod val="50000"/>
                  </a:schemeClr>
                </a:solidFill>
                <a:hlinkClick r:id="rId9" action="ppaction://hlinksldjump"/>
              </a:rPr>
              <a:t>Основные параметры </a:t>
            </a:r>
            <a:r>
              <a:rPr lang="ru-RU" sz="2100" u="sng" dirty="0">
                <a:solidFill>
                  <a:srgbClr val="0000FF"/>
                </a:solidFill>
                <a:hlinkClick r:id="rId9" action="ppaction://hlinksldjump"/>
              </a:rPr>
              <a:t>бюджета Ярковского муниципального района</a:t>
            </a:r>
            <a:endParaRPr lang="ru-RU" sz="2000" u="sng" dirty="0">
              <a:solidFill>
                <a:srgbClr val="0000FF"/>
              </a:solidFill>
            </a:endParaRPr>
          </a:p>
        </p:txBody>
      </p:sp>
      <p:sp>
        <p:nvSpPr>
          <p:cNvPr id="5" name="Прямоугольник 4"/>
          <p:cNvSpPr/>
          <p:nvPr/>
        </p:nvSpPr>
        <p:spPr>
          <a:xfrm>
            <a:off x="1933359" y="260431"/>
            <a:ext cx="5988510" cy="563231"/>
          </a:xfrm>
          <a:prstGeom prst="rect">
            <a:avLst/>
          </a:prstGeom>
        </p:spPr>
        <p:txBody>
          <a:bodyPr vert="horz" lIns="91440" tIns="45720" rIns="91440" bIns="45720" rtlCol="0" anchor="t">
            <a:normAutofit fontScale="62500" lnSpcReduction="20000"/>
          </a:bodyPr>
          <a:lstStyle/>
          <a:p>
            <a:pPr algn="ctr">
              <a:lnSpc>
                <a:spcPct val="90000"/>
              </a:lnSpc>
              <a:spcBef>
                <a:spcPts val="1"/>
              </a:spcBef>
            </a:pPr>
            <a:r>
              <a:rPr lang="ru-RU" sz="3400" b="1" dirty="0">
                <a:solidFill>
                  <a:schemeClr val="accent6">
                    <a:lumMod val="50000"/>
                  </a:schemeClr>
                </a:solidFill>
                <a:effectLst>
                  <a:outerShdw blurRad="38100" dist="38100" dir="2700000" algn="tl">
                    <a:srgbClr val="000000">
                      <a:alpha val="43137"/>
                    </a:srgbClr>
                  </a:outerShdw>
                </a:effectLst>
                <a:latin typeface="Book Antiqua"/>
                <a:ea typeface="+mj-ea"/>
                <a:cs typeface="+mj-cs"/>
              </a:rPr>
              <a:t>Формирование проекта бюджета района</a:t>
            </a:r>
          </a:p>
        </p:txBody>
      </p:sp>
    </p:spTree>
    <p:extLst>
      <p:ext uri="{BB962C8B-B14F-4D97-AF65-F5344CB8AC3E}">
        <p14:creationId xmlns:p14="http://schemas.microsoft.com/office/powerpoint/2010/main" val="2745055279"/>
      </p:ext>
    </p:extLst>
  </p:cSld>
  <p:clrMapOvr>
    <a:masterClrMapping/>
  </p:clrMapOvr>
  <p:transition spd="slow">
    <p:wheel spokes="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96752"/>
            <a:ext cx="3816424" cy="2521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Рисунок 15" descr="586337.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5724128" y="3718320"/>
            <a:ext cx="3312368" cy="2823084"/>
          </a:xfrm>
          <a:prstGeom prst="rect">
            <a:avLst/>
          </a:prstGeom>
          <a:ln>
            <a:noFill/>
          </a:ln>
          <a:effectLst>
            <a:softEdge rad="112500"/>
          </a:effectLst>
        </p:spPr>
      </p:pic>
      <p:sp>
        <p:nvSpPr>
          <p:cNvPr id="6" name="Скругленный прямоугольник 5"/>
          <p:cNvSpPr/>
          <p:nvPr/>
        </p:nvSpPr>
        <p:spPr>
          <a:xfrm>
            <a:off x="285719" y="1196752"/>
            <a:ext cx="4934353" cy="1008113"/>
          </a:xfrm>
          <a:prstGeom prst="roundRect">
            <a:avLst/>
          </a:prstGeom>
          <a:solidFill>
            <a:schemeClr val="bg1"/>
          </a:solidFill>
          <a:ln>
            <a:solidFill>
              <a:schemeClr val="accent1">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ru-RU" sz="1600" b="1" dirty="0">
              <a:solidFill>
                <a:sysClr val="windowText" lastClr="000000"/>
              </a:solidFill>
              <a:latin typeface="Times New Roman" pitchFamily="18" charset="0"/>
              <a:cs typeface="Times New Roman" pitchFamily="18" charset="0"/>
            </a:endParaRPr>
          </a:p>
          <a:p>
            <a:pPr algn="ctr"/>
            <a:r>
              <a:rPr lang="ru-RU" sz="1600" b="1" dirty="0">
                <a:solidFill>
                  <a:sysClr val="windowText" lastClr="000000"/>
                </a:solidFill>
                <a:latin typeface="Times New Roman" pitchFamily="18" charset="0"/>
                <a:cs typeface="Times New Roman" pitchFamily="18" charset="0"/>
              </a:rPr>
              <a:t>Послание Президента Российской Федерации Федеральному Собранию Российской Федерации, определяющие бюджетную политику (требования к бюджетной политике) в Российской Федерации</a:t>
            </a:r>
          </a:p>
          <a:p>
            <a:pPr algn="ctr"/>
            <a:endParaRPr lang="ru-RU" sz="1600" b="1" dirty="0">
              <a:solidFill>
                <a:sysClr val="windowText" lastClr="000000"/>
              </a:solidFill>
              <a:latin typeface="Times New Roman" pitchFamily="18" charset="0"/>
              <a:cs typeface="Times New Roman" pitchFamily="18" charset="0"/>
            </a:endParaRPr>
          </a:p>
        </p:txBody>
      </p:sp>
      <p:sp>
        <p:nvSpPr>
          <p:cNvPr id="10" name="Скругленный прямоугольник 9"/>
          <p:cNvSpPr/>
          <p:nvPr/>
        </p:nvSpPr>
        <p:spPr>
          <a:xfrm>
            <a:off x="214282" y="3933056"/>
            <a:ext cx="5715037" cy="1080120"/>
          </a:xfrm>
          <a:prstGeom prst="roundRect">
            <a:avLst/>
          </a:prstGeom>
          <a:solidFill>
            <a:schemeClr val="bg1"/>
          </a:solidFill>
          <a:ln>
            <a:solidFill>
              <a:schemeClr val="accent1">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ru-RU" sz="1600" b="1" dirty="0">
                <a:solidFill>
                  <a:sysClr val="windowText" lastClr="000000"/>
                </a:solidFill>
                <a:latin typeface="Times New Roman" pitchFamily="18" charset="0"/>
                <a:cs typeface="Times New Roman" pitchFamily="18" charset="0"/>
              </a:rPr>
              <a:t>Прогноз социально- экономического развития Ярковского муниципального района на среднесрочный период</a:t>
            </a:r>
          </a:p>
        </p:txBody>
      </p:sp>
      <p:sp>
        <p:nvSpPr>
          <p:cNvPr id="11" name="Скругленный прямоугольник 10"/>
          <p:cNvSpPr/>
          <p:nvPr/>
        </p:nvSpPr>
        <p:spPr>
          <a:xfrm>
            <a:off x="214282" y="2420888"/>
            <a:ext cx="5005790" cy="1152128"/>
          </a:xfrm>
          <a:prstGeom prst="roundRect">
            <a:avLst/>
          </a:prstGeom>
          <a:solidFill>
            <a:schemeClr val="accent2">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ru-RU" b="1" dirty="0">
              <a:solidFill>
                <a:sysClr val="windowText" lastClr="000000"/>
              </a:solidFill>
              <a:latin typeface="Times New Roman" pitchFamily="18" charset="0"/>
              <a:cs typeface="Times New Roman" pitchFamily="18" charset="0"/>
            </a:endParaRPr>
          </a:p>
          <a:p>
            <a:pPr algn="ctr"/>
            <a:endParaRPr lang="ru-RU" sz="1600" b="1" dirty="0">
              <a:solidFill>
                <a:sysClr val="windowText" lastClr="000000"/>
              </a:solidFill>
              <a:latin typeface="Times New Roman" pitchFamily="18" charset="0"/>
              <a:cs typeface="Times New Roman" pitchFamily="18" charset="0"/>
            </a:endParaRPr>
          </a:p>
          <a:p>
            <a:pPr algn="ctr"/>
            <a:r>
              <a:rPr lang="ru-RU" sz="1600" b="1" dirty="0">
                <a:solidFill>
                  <a:sysClr val="windowText" lastClr="000000"/>
                </a:solidFill>
                <a:latin typeface="Times New Roman" pitchFamily="18" charset="0"/>
                <a:cs typeface="Times New Roman" pitchFamily="18" charset="0"/>
              </a:rPr>
              <a:t>Основные направления бюджетной и</a:t>
            </a:r>
            <a:r>
              <a:rPr lang="en-US" sz="1600" b="1" dirty="0">
                <a:solidFill>
                  <a:sysClr val="windowText" lastClr="000000"/>
                </a:solidFill>
                <a:latin typeface="Times New Roman" pitchFamily="18" charset="0"/>
                <a:cs typeface="Times New Roman" pitchFamily="18" charset="0"/>
              </a:rPr>
              <a:t> </a:t>
            </a:r>
            <a:r>
              <a:rPr lang="ru-RU" sz="1600" b="1" dirty="0">
                <a:solidFill>
                  <a:sysClr val="windowText" lastClr="000000"/>
                </a:solidFill>
                <a:latin typeface="Times New Roman" pitchFamily="18" charset="0"/>
                <a:cs typeface="Times New Roman" pitchFamily="18" charset="0"/>
              </a:rPr>
              <a:t>налоговой политики Тюменской области, Ярковского муниципального района на очередной финансовый год и плановый период  </a:t>
            </a:r>
          </a:p>
          <a:p>
            <a:pPr algn="ctr"/>
            <a:endParaRPr lang="ru-RU" sz="2400" b="1" dirty="0">
              <a:solidFill>
                <a:sysClr val="windowText" lastClr="000000"/>
              </a:solidFill>
              <a:latin typeface="Times New Roman" pitchFamily="18" charset="0"/>
              <a:cs typeface="Times New Roman" pitchFamily="18" charset="0"/>
            </a:endParaRPr>
          </a:p>
        </p:txBody>
      </p:sp>
      <p:sp>
        <p:nvSpPr>
          <p:cNvPr id="13" name="Скругленный прямоугольник 12"/>
          <p:cNvSpPr/>
          <p:nvPr/>
        </p:nvSpPr>
        <p:spPr>
          <a:xfrm>
            <a:off x="214282" y="5188636"/>
            <a:ext cx="5715037" cy="616628"/>
          </a:xfrm>
          <a:prstGeom prst="roundRect">
            <a:avLst/>
          </a:prstGeom>
          <a:solidFill>
            <a:schemeClr val="accent2">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ru-RU" sz="1600" b="1" dirty="0">
                <a:solidFill>
                  <a:sysClr val="windowText" lastClr="000000"/>
                </a:solidFill>
                <a:latin typeface="Times New Roman" pitchFamily="18" charset="0"/>
                <a:cs typeface="Times New Roman" pitchFamily="18" charset="0"/>
              </a:rPr>
              <a:t>Итоги исполнения консолидированного бюджета за 2018 год и текущий период 2019 года</a:t>
            </a:r>
          </a:p>
        </p:txBody>
      </p:sp>
      <p:sp>
        <p:nvSpPr>
          <p:cNvPr id="14" name="Скругленный прямоугольник 13"/>
          <p:cNvSpPr/>
          <p:nvPr/>
        </p:nvSpPr>
        <p:spPr>
          <a:xfrm>
            <a:off x="214282" y="5949280"/>
            <a:ext cx="6929487" cy="648071"/>
          </a:xfrm>
          <a:prstGeom prst="roundRect">
            <a:avLst/>
          </a:prstGeom>
          <a:solidFill>
            <a:schemeClr val="accent2">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ru-RU" sz="1600" b="1" dirty="0">
                <a:solidFill>
                  <a:sysClr val="windowText" lastClr="000000"/>
                </a:solidFill>
                <a:latin typeface="Times New Roman" pitchFamily="18" charset="0"/>
                <a:cs typeface="Times New Roman" pitchFamily="18" charset="0"/>
              </a:rPr>
              <a:t>Муниципальные программы Ярковского  района (18 программ)</a:t>
            </a:r>
          </a:p>
        </p:txBody>
      </p:sp>
      <p:sp>
        <p:nvSpPr>
          <p:cNvPr id="12" name="Скругленный прямоугольник 11"/>
          <p:cNvSpPr/>
          <p:nvPr/>
        </p:nvSpPr>
        <p:spPr>
          <a:xfrm>
            <a:off x="285719" y="285728"/>
            <a:ext cx="8174713" cy="857256"/>
          </a:xfrm>
          <a:prstGeom prst="roundRect">
            <a:avLst/>
          </a:prstGeom>
          <a:solidFill>
            <a:schemeClr val="accent2">
              <a:lumMod val="60000"/>
              <a:lumOff val="40000"/>
            </a:schemeClr>
          </a:solidFill>
          <a:ln>
            <a:solidFill>
              <a:schemeClr val="bg2">
                <a:lumMod val="10000"/>
              </a:schemeClr>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endParaRPr lang="ru-RU" sz="2400" b="1" dirty="0">
              <a:solidFill>
                <a:schemeClr val="tx1"/>
              </a:solidFill>
              <a:latin typeface="Times New Roman" pitchFamily="18" charset="0"/>
              <a:cs typeface="Times New Roman" pitchFamily="18" charset="0"/>
            </a:endParaRPr>
          </a:p>
          <a:p>
            <a:pPr algn="ctr"/>
            <a:r>
              <a:rPr lang="ru-RU" altLang="ru-RU" sz="2400" dirty="0">
                <a:solidFill>
                  <a:schemeClr val="accent6">
                    <a:lumMod val="50000"/>
                  </a:schemeClr>
                </a:solidFill>
                <a:effectLst>
                  <a:outerShdw blurRad="38100" dist="38100" dir="2700000" algn="tl">
                    <a:srgbClr val="000000">
                      <a:alpha val="43137"/>
                    </a:srgbClr>
                  </a:outerShdw>
                </a:effectLst>
                <a:latin typeface="Book Antiqua"/>
              </a:rPr>
              <a:t>Документы, на основании которых составляется проект бюджета района</a:t>
            </a:r>
            <a:endParaRPr lang="ru-RU" sz="2400"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a:p>
            <a:pPr lvl="0" algn="ctr"/>
            <a:endParaRPr lang="ru-RU" sz="2800" b="1" dirty="0">
              <a:solidFill>
                <a:schemeClr val="tx1"/>
              </a:solidFill>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pic>
        <p:nvPicPr>
          <p:cNvPr id="15" name="Picture 5" descr="герб Ярково утв"/>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60432" y="188640"/>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1646143"/>
      </p:ext>
    </p:extLst>
  </p:cSld>
  <p:clrMapOvr>
    <a:masterClrMapping/>
  </p:clrMapOvr>
  <p:transition spd="slow">
    <p:wheel spokes="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395536" y="21419"/>
            <a:ext cx="8059738" cy="1152872"/>
          </a:xfrm>
        </p:spPr>
        <p:txBody>
          <a:bodyPr rtlCol="0">
            <a:normAutofit/>
          </a:bodyPr>
          <a:lstStyle/>
          <a:p>
            <a:pPr algn="ctr" eaLnBrk="1" fontAlgn="auto" hangingPunct="1">
              <a:spcAft>
                <a:spcPts val="0"/>
              </a:spcAft>
              <a:defRPr/>
            </a:pPr>
            <a:r>
              <a:rPr lang="ru-RU" altLang="ru-RU" sz="2800" dirty="0">
                <a:solidFill>
                  <a:schemeClr val="tx1">
                    <a:lumMod val="85000"/>
                    <a:lumOff val="15000"/>
                  </a:schemeClr>
                </a:solidFill>
                <a:effectLst>
                  <a:outerShdw blurRad="38100" dist="38100" dir="2700000" algn="tl">
                    <a:srgbClr val="000000">
                      <a:alpha val="43137"/>
                    </a:srgbClr>
                  </a:outerShdw>
                </a:effectLst>
              </a:rPr>
              <a:t>Этапы составления и утверждения бюджета </a:t>
            </a:r>
            <a:r>
              <a:rPr lang="ru-RU" altLang="ru-RU" sz="2800" dirty="0">
                <a:solidFill>
                  <a:schemeClr val="tx1"/>
                </a:solidFill>
                <a:effectLst>
                  <a:outerShdw blurRad="38100" dist="38100" dir="2700000" algn="tl">
                    <a:srgbClr val="000000">
                      <a:alpha val="43137"/>
                    </a:srgbClr>
                  </a:outerShdw>
                </a:effectLst>
              </a:rPr>
              <a:t>Ярковского муниципального района</a:t>
            </a:r>
            <a:endParaRPr lang="ru-RU" altLang="ru-RU" sz="2800" dirty="0">
              <a:solidFill>
                <a:schemeClr val="tx1">
                  <a:lumMod val="85000"/>
                  <a:lumOff val="15000"/>
                </a:schemeClr>
              </a:solidFill>
              <a:effectLst>
                <a:outerShdw blurRad="38100" dist="38100" dir="2700000" algn="tl">
                  <a:srgbClr val="000000">
                    <a:alpha val="43137"/>
                  </a:srgbClr>
                </a:outerShdw>
              </a:effectLst>
            </a:endParaRPr>
          </a:p>
        </p:txBody>
      </p:sp>
      <p:graphicFrame>
        <p:nvGraphicFramePr>
          <p:cNvPr id="4" name="Схема 3"/>
          <p:cNvGraphicFramePr/>
          <p:nvPr>
            <p:extLst>
              <p:ext uri="{D42A27DB-BD31-4B8C-83A1-F6EECF244321}">
                <p14:modId xmlns:p14="http://schemas.microsoft.com/office/powerpoint/2010/main" val="728907278"/>
              </p:ext>
            </p:extLst>
          </p:nvPr>
        </p:nvGraphicFramePr>
        <p:xfrm>
          <a:off x="719064" y="1124744"/>
          <a:ext cx="8280920" cy="5560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119438" y="1196752"/>
            <a:ext cx="5838938" cy="1446550"/>
          </a:xfrm>
          <a:prstGeom prst="rect">
            <a:avLst/>
          </a:prstGeom>
          <a:solidFill>
            <a:schemeClr val="accent1">
              <a:lumMod val="20000"/>
              <a:lumOff val="80000"/>
            </a:schemeClr>
          </a:solidFill>
          <a:ln w="38100">
            <a:solidFill>
              <a:schemeClr val="accent1">
                <a:lumMod val="75000"/>
              </a:schemeClr>
            </a:solidFill>
          </a:ln>
        </p:spPr>
        <p:txBody>
          <a:bodyPr wrap="square">
            <a:spAutoFit/>
          </a:bodyPr>
          <a:lstStyle/>
          <a:p>
            <a:pPr algn="just">
              <a:defRPr/>
            </a:pPr>
            <a:endParaRPr lang="ru-RU" sz="1100" dirty="0">
              <a:latin typeface="Arial" panose="020B0604020202020204" pitchFamily="34" charset="0"/>
              <a:cs typeface="Arial" panose="020B0604020202020204" pitchFamily="34" charset="0"/>
            </a:endParaRPr>
          </a:p>
          <a:p>
            <a:pPr algn="just">
              <a:defRPr/>
            </a:pPr>
            <a:r>
              <a:rPr lang="ru-RU" sz="1100" dirty="0">
                <a:latin typeface="Arial" panose="020B0604020202020204" pitchFamily="34" charset="0"/>
                <a:cs typeface="Arial" panose="020B0604020202020204" pitchFamily="34" charset="0"/>
              </a:rPr>
              <a:t>Работа по составлению проекта местного бюджета начинается за 9 месяцев до начала очередного финансового года. Непосредственное составление проекта бюджета осуществляет Финансово-казначейское управление по Ярковскому району Департамента финансов Тюменской области на основании прогноза социально-экономического развития </a:t>
            </a:r>
            <a:r>
              <a:rPr lang="ru-RU" altLang="ru-RU" sz="1100" dirty="0">
                <a:latin typeface="Arial" panose="020B0604020202020204" pitchFamily="34" charset="0"/>
                <a:cs typeface="Arial" panose="020B0604020202020204" pitchFamily="34" charset="0"/>
              </a:rPr>
              <a:t>Ярковского муниципального района </a:t>
            </a:r>
            <a:r>
              <a:rPr lang="ru-RU" sz="1100" dirty="0">
                <a:latin typeface="Arial" pitchFamily="34" charset="0"/>
                <a:cs typeface="Arial" panose="020B0604020202020204" pitchFamily="34" charset="0"/>
              </a:rPr>
              <a:t>и иных необходимых данных. </a:t>
            </a:r>
          </a:p>
          <a:p>
            <a:pPr algn="just">
              <a:defRPr/>
            </a:pPr>
            <a:endParaRPr lang="ru-RU" sz="1100" dirty="0">
              <a:latin typeface="Arial" pitchFamily="34" charset="0"/>
              <a:cs typeface="Arial" panose="020B0604020202020204" pitchFamily="34" charset="0"/>
            </a:endParaRPr>
          </a:p>
        </p:txBody>
      </p:sp>
      <p:sp>
        <p:nvSpPr>
          <p:cNvPr id="19461" name="TextBox 7"/>
          <p:cNvSpPr txBox="1">
            <a:spLocks noChangeArrowheads="1"/>
          </p:cNvSpPr>
          <p:nvPr/>
        </p:nvSpPr>
        <p:spPr bwMode="auto">
          <a:xfrm>
            <a:off x="3119438" y="2780928"/>
            <a:ext cx="5905500" cy="2394502"/>
          </a:xfrm>
          <a:prstGeom prst="rect">
            <a:avLst/>
          </a:prstGeom>
          <a:solidFill>
            <a:srgbClr val="FFE8D1"/>
          </a:solidFill>
          <a:ln w="38100">
            <a:solidFill>
              <a:srgbClr val="FFC000"/>
            </a:solidFill>
            <a:miter lim="800000"/>
            <a:headEnd/>
            <a:tailEnd/>
          </a:ln>
        </p:spPr>
        <p:txBody>
          <a:bodyPr wrap="square">
            <a:spAutoFit/>
          </a:bodyPr>
          <a:lstStyle>
            <a:lvl1pPr eaLnBrk="0" hangingPunct="0">
              <a:spcBef>
                <a:spcPct val="20000"/>
              </a:spcBef>
              <a:buClr>
                <a:schemeClr val="accent1"/>
              </a:buClr>
              <a:buFont typeface="Arial" charset="0"/>
              <a:buChar char="•"/>
              <a:defRPr sz="2400">
                <a:solidFill>
                  <a:schemeClr val="tx2"/>
                </a:solidFill>
                <a:latin typeface="Times New Roman" pitchFamily="18" charset="0"/>
              </a:defRPr>
            </a:lvl1pPr>
            <a:lvl2pPr marL="742950" indent="-285750" eaLnBrk="0" hangingPunct="0">
              <a:spcBef>
                <a:spcPct val="20000"/>
              </a:spcBef>
              <a:buClr>
                <a:schemeClr val="accent1"/>
              </a:buClr>
              <a:buFont typeface="Arial" charset="0"/>
              <a:buChar char="•"/>
              <a:defRPr sz="2200">
                <a:solidFill>
                  <a:schemeClr val="tx2"/>
                </a:solidFill>
                <a:latin typeface="Times New Roman" pitchFamily="18" charset="0"/>
              </a:defRPr>
            </a:lvl2pPr>
            <a:lvl3pPr marL="1143000" indent="-228600" eaLnBrk="0" hangingPunct="0">
              <a:spcBef>
                <a:spcPct val="20000"/>
              </a:spcBef>
              <a:buClr>
                <a:schemeClr val="accent1"/>
              </a:buClr>
              <a:buFont typeface="Arial" charset="0"/>
              <a:buChar char="•"/>
              <a:defRPr sz="2000">
                <a:solidFill>
                  <a:schemeClr val="tx2"/>
                </a:solidFill>
                <a:latin typeface="Times New Roman" pitchFamily="18" charset="0"/>
              </a:defRPr>
            </a:lvl3pPr>
            <a:lvl4pPr marL="1600200" indent="-228600" eaLnBrk="0" hangingPunct="0">
              <a:spcBef>
                <a:spcPct val="20000"/>
              </a:spcBef>
              <a:buClr>
                <a:schemeClr val="accent1"/>
              </a:buClr>
              <a:buFont typeface="Arial" charset="0"/>
              <a:buChar char="•"/>
              <a:defRPr>
                <a:solidFill>
                  <a:schemeClr val="tx2"/>
                </a:solidFill>
                <a:latin typeface="Times New Roman" pitchFamily="18" charset="0"/>
              </a:defRPr>
            </a:lvl4pPr>
            <a:lvl5pPr marL="2057400" indent="-228600" eaLnBrk="0" hangingPunct="0">
              <a:spcBef>
                <a:spcPct val="20000"/>
              </a:spcBef>
              <a:buClr>
                <a:schemeClr val="accent1"/>
              </a:buClr>
              <a:buFont typeface="Arial" charset="0"/>
              <a:buChar char="•"/>
              <a:defRPr>
                <a:solidFill>
                  <a:schemeClr val="tx2"/>
                </a:solidFill>
                <a:latin typeface="Times New Roman" pitchFamily="18" charset="0"/>
              </a:defRPr>
            </a:lvl5pPr>
            <a:lvl6pPr marL="25146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6pPr>
            <a:lvl7pPr marL="29718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7pPr>
            <a:lvl8pPr marL="34290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8pPr>
            <a:lvl9pPr marL="3886200" indent="-228600" eaLnBrk="0" fontAlgn="base" hangingPunct="0">
              <a:spcBef>
                <a:spcPct val="20000"/>
              </a:spcBef>
              <a:spcAft>
                <a:spcPct val="0"/>
              </a:spcAft>
              <a:buClr>
                <a:schemeClr val="accent1"/>
              </a:buClr>
              <a:buFont typeface="Arial" charset="0"/>
              <a:buChar char="•"/>
              <a:defRPr>
                <a:solidFill>
                  <a:schemeClr val="tx2"/>
                </a:solidFill>
                <a:latin typeface="Times New Roman" pitchFamily="18" charset="0"/>
              </a:defRPr>
            </a:lvl9pPr>
          </a:lstStyle>
          <a:p>
            <a:pPr algn="just">
              <a:buNone/>
            </a:pPr>
            <a:r>
              <a:rPr lang="ru-RU" sz="1100" b="1" dirty="0">
                <a:latin typeface="Arial" panose="020B0604020202020204" pitchFamily="34" charset="0"/>
                <a:cs typeface="Arial" panose="020B0604020202020204" pitchFamily="34" charset="0"/>
              </a:rPr>
              <a:t>Сформированный проект бюджета Ярковского муниципального района глава  администрации района вносит на рассмотрение  районной Думы не позднее 15 ноября текущего года.</a:t>
            </a:r>
          </a:p>
          <a:p>
            <a:pPr algn="just">
              <a:buNone/>
            </a:pPr>
            <a:r>
              <a:rPr lang="ru-RU" sz="1100" b="1" dirty="0">
                <a:latin typeface="Arial" panose="020B0604020202020204" pitchFamily="34" charset="0"/>
                <a:cs typeface="Arial" panose="020B0604020202020204" pitchFamily="34" charset="0"/>
              </a:rPr>
              <a:t>В  районной  Думе проект бюджета Ярковского муниципального района рассматривается депутатами районной  Думы.</a:t>
            </a:r>
          </a:p>
          <a:p>
            <a:pPr algn="just">
              <a:buNone/>
            </a:pPr>
            <a:r>
              <a:rPr lang="ru-RU" sz="1100" b="1" dirty="0">
                <a:latin typeface="Arial" panose="020B0604020202020204" pitchFamily="34" charset="0"/>
                <a:cs typeface="Arial" panose="020B0604020202020204" pitchFamily="34" charset="0"/>
              </a:rPr>
              <a:t>По проекту бюджета Ярковского муниципального района проводятся публичные слушания. Для этого проект бюджета размещается на официальном сайте Ярковского района  в сети «Интернет». В слушаниях участвуют граждане, проживающие в Ярковском районе  и обладающие активным избирательным правом, а также представители организаций, осуществляющих деятельность на территории Ярковского района . </a:t>
            </a:r>
          </a:p>
          <a:p>
            <a:pPr algn="just">
              <a:buNone/>
            </a:pPr>
            <a:r>
              <a:rPr lang="ru-RU" sz="1100" b="1" dirty="0">
                <a:latin typeface="Arial" panose="020B0604020202020204" pitchFamily="34" charset="0"/>
                <a:cs typeface="Arial" panose="020B0604020202020204" pitchFamily="34" charset="0"/>
              </a:rPr>
              <a:t>Районная  Дума рассматривает проект бюджета Ярковского муниципального района в двух чтениях.</a:t>
            </a:r>
          </a:p>
        </p:txBody>
      </p:sp>
      <p:sp>
        <p:nvSpPr>
          <p:cNvPr id="9" name="TextBox 8"/>
          <p:cNvSpPr txBox="1"/>
          <p:nvPr/>
        </p:nvSpPr>
        <p:spPr>
          <a:xfrm>
            <a:off x="3119438" y="5445125"/>
            <a:ext cx="5905500" cy="1107996"/>
          </a:xfrm>
          <a:prstGeom prst="rect">
            <a:avLst/>
          </a:prstGeom>
          <a:solidFill>
            <a:schemeClr val="accent6">
              <a:lumMod val="20000"/>
              <a:lumOff val="80000"/>
            </a:schemeClr>
          </a:solidFill>
          <a:ln w="38100">
            <a:solidFill>
              <a:schemeClr val="accent6"/>
            </a:solidFill>
          </a:ln>
        </p:spPr>
        <p:txBody>
          <a:bodyPr>
            <a:spAutoFit/>
          </a:bodyPr>
          <a:lstStyle/>
          <a:p>
            <a:pPr lvl="0" algn="just"/>
            <a:r>
              <a:rPr lang="ru-RU" sz="1100" b="1" dirty="0">
                <a:solidFill>
                  <a:prstClr val="black"/>
                </a:solidFill>
                <a:latin typeface="Arial" panose="020B0604020202020204" pitchFamily="34" charset="0"/>
                <a:cs typeface="Arial" panose="020B0604020202020204" pitchFamily="34" charset="0"/>
              </a:rPr>
              <a:t>Проект бюджета Ярковского муниципального района утверждается районной  Думой в форме решения районной Думы. </a:t>
            </a:r>
          </a:p>
          <a:p>
            <a:pPr lvl="0" algn="just"/>
            <a:r>
              <a:rPr lang="ru-RU" sz="1100" b="1" dirty="0">
                <a:solidFill>
                  <a:prstClr val="black"/>
                </a:solidFill>
                <a:latin typeface="Arial" panose="020B0604020202020204" pitchFamily="34" charset="0"/>
                <a:cs typeface="Arial" panose="020B0604020202020204" pitchFamily="34" charset="0"/>
              </a:rPr>
              <a:t>Принятое районной Думой решение о бюджете Ярковского муниципального района  подлежит обнародованию путем опубликования его в районной  газете «Ярковские известия» и размещению на официальном сайте Ярковского муниципального района (Yarkovo.admtyumen.ru).</a:t>
            </a:r>
          </a:p>
        </p:txBody>
      </p:sp>
      <p:pic>
        <p:nvPicPr>
          <p:cNvPr id="7" name="Picture 5" descr="герб Ярково утв"/>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1" y="0"/>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831556"/>
      </p:ext>
    </p:extLst>
  </p:cSld>
  <p:clrMapOvr>
    <a:masterClrMapping/>
  </p:clrMapOvr>
  <p:transition spd="slow" advTm="4739">
    <p:wheel spokes="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a:spLocks noGrp="1" noChangeArrowheads="1"/>
          </p:cNvSpPr>
          <p:nvPr>
            <p:ph type="title"/>
          </p:nvPr>
        </p:nvSpPr>
        <p:spPr>
          <a:xfrm>
            <a:off x="250825" y="333375"/>
            <a:ext cx="8642350" cy="719361"/>
          </a:xfrm>
          <a:gradFill flip="none">
            <a:gsLst>
              <a:gs pos="0">
                <a:schemeClr val="accent3">
                  <a:lumMod val="40000"/>
                  <a:lumOff val="60000"/>
                </a:schemeClr>
              </a:gs>
              <a:gs pos="98000">
                <a:schemeClr val="accent1">
                  <a:tint val="44500"/>
                  <a:satMod val="160000"/>
                </a:schemeClr>
              </a:gs>
              <a:gs pos="100000">
                <a:schemeClr val="accent1">
                  <a:tint val="23500"/>
                  <a:satMod val="160000"/>
                </a:schemeClr>
              </a:gs>
            </a:gsLst>
            <a:lin ang="2700000" scaled="1"/>
            <a:tileRect/>
          </a:gradFill>
        </p:spPr>
        <p:style>
          <a:lnRef idx="0">
            <a:scrgbClr r="0" g="0" b="0"/>
          </a:lnRef>
          <a:fillRef idx="1003">
            <a:schemeClr val="lt2"/>
          </a:fillRef>
          <a:effectRef idx="0">
            <a:scrgbClr r="0" g="0" b="0"/>
          </a:effectRef>
          <a:fontRef idx="major"/>
        </p:style>
        <p:txBody>
          <a:bodyPr>
            <a:normAutofit fontScale="90000"/>
          </a:bodyPr>
          <a:lstStyle/>
          <a:p>
            <a:pPr marL="0" indent="0" algn="ctr" eaLnBrk="1" fontAlgn="auto" hangingPunct="1">
              <a:spcAft>
                <a:spcPts val="0"/>
              </a:spcAft>
              <a:buClr>
                <a:schemeClr val="accent6">
                  <a:lumMod val="75000"/>
                </a:schemeClr>
              </a:buClr>
              <a:buFont typeface="Georgia" pitchFamily="18" charset="0"/>
              <a:buNone/>
              <a:defRPr/>
            </a:pPr>
            <a:r>
              <a:rPr lang="ru-RU" altLang="ru-RU" sz="2400" dirty="0">
                <a:solidFill>
                  <a:srgbClr val="000099"/>
                </a:solidFill>
                <a:effectLst/>
                <a:latin typeface="Times New Roman" panose="02020603050405020304" pitchFamily="18" charset="0"/>
                <a:cs typeface="Times New Roman" panose="02020603050405020304" pitchFamily="18" charset="0"/>
              </a:rPr>
              <a:t>      </a:t>
            </a:r>
            <a:r>
              <a:rPr lang="ru-RU" altLang="ru-RU" sz="3100" dirty="0">
                <a:solidFill>
                  <a:srgbClr val="0000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Гражданин и его участие в бюджетном процессе</a:t>
            </a:r>
          </a:p>
        </p:txBody>
      </p:sp>
      <p:sp>
        <p:nvSpPr>
          <p:cNvPr id="6" name="Rectangle 17"/>
          <p:cNvSpPr>
            <a:spLocks noChangeArrowheads="1"/>
          </p:cNvSpPr>
          <p:nvPr/>
        </p:nvSpPr>
        <p:spPr bwMode="auto">
          <a:xfrm>
            <a:off x="3779838" y="1462088"/>
            <a:ext cx="4968875" cy="1318840"/>
          </a:xfrm>
          <a:prstGeom prst="rect">
            <a:avLst/>
          </a:prstGeom>
          <a:solidFill>
            <a:schemeClr val="accent3">
              <a:lumMod val="40000"/>
              <a:lumOff val="60000"/>
            </a:schemeClr>
          </a:solidFill>
          <a:ln>
            <a:headEnd/>
            <a:tailEnd/>
          </a:ln>
        </p:spPr>
        <p:style>
          <a:lnRef idx="1">
            <a:schemeClr val="accent1"/>
          </a:lnRef>
          <a:fillRef idx="2">
            <a:schemeClr val="accent1"/>
          </a:fillRef>
          <a:effectRef idx="1">
            <a:schemeClr val="accent1"/>
          </a:effectRef>
          <a:fontRef idx="minor">
            <a:schemeClr val="dk1"/>
          </a:fontRef>
        </p:style>
        <p:txBody>
          <a:bodyPr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defRPr/>
            </a:pPr>
            <a:r>
              <a:rPr lang="ru-RU" altLang="ru-RU" sz="2000" b="1" dirty="0">
                <a:solidFill>
                  <a:schemeClr val="accent4">
                    <a:lumMod val="50000"/>
                  </a:schemeClr>
                </a:solidFill>
                <a:latin typeface="Tahoma" pitchFamily="34" charset="0"/>
              </a:rPr>
              <a:t>Публичные слушания по проекту районного бюджета</a:t>
            </a:r>
          </a:p>
        </p:txBody>
      </p:sp>
      <p:sp>
        <p:nvSpPr>
          <p:cNvPr id="7" name="AutoShape 4"/>
          <p:cNvSpPr>
            <a:spLocks noChangeArrowheads="1"/>
          </p:cNvSpPr>
          <p:nvPr/>
        </p:nvSpPr>
        <p:spPr bwMode="auto">
          <a:xfrm rot="5400000">
            <a:off x="2648744" y="1513682"/>
            <a:ext cx="1030287" cy="927100"/>
          </a:xfrm>
          <a:prstGeom prst="chevron">
            <a:avLst>
              <a:gd name="adj" fmla="val 25386"/>
            </a:avLst>
          </a:prstGeom>
          <a:blipFill>
            <a:blip r:embed="rId2"/>
            <a:tile tx="0" ty="0" sx="100000" sy="100000" flip="none" algn="tl"/>
          </a:blipFill>
          <a:ln w="15875">
            <a:solidFill>
              <a:srgbClr val="00CCFF"/>
            </a:solidFill>
            <a:miter lim="800000"/>
            <a:headEnd/>
            <a:tailEnd/>
          </a:ln>
        </p:spPr>
        <p:txBody>
          <a:bodyPr rot="10800000" vert="eaVert"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400" b="1" dirty="0">
                <a:solidFill>
                  <a:schemeClr val="bg2">
                    <a:lumMod val="75000"/>
                  </a:schemeClr>
                </a:solidFill>
                <a:latin typeface="Tahoma" pitchFamily="34" charset="0"/>
              </a:rPr>
              <a:t>1</a:t>
            </a:r>
          </a:p>
        </p:txBody>
      </p:sp>
      <p:sp>
        <p:nvSpPr>
          <p:cNvPr id="8" name="Rectangle 16"/>
          <p:cNvSpPr>
            <a:spLocks noChangeArrowheads="1"/>
          </p:cNvSpPr>
          <p:nvPr/>
        </p:nvSpPr>
        <p:spPr bwMode="auto">
          <a:xfrm>
            <a:off x="3649663" y="3717033"/>
            <a:ext cx="5163266" cy="1228030"/>
          </a:xfrm>
          <a:prstGeom prst="rect">
            <a:avLst/>
          </a:prstGeom>
          <a:solidFill>
            <a:schemeClr val="accent2">
              <a:lumMod val="20000"/>
              <a:lumOff val="80000"/>
            </a:schemeClr>
          </a:solidFill>
          <a:ln>
            <a:headEnd/>
            <a:tailEnd/>
          </a:ln>
        </p:spPr>
        <p:style>
          <a:lnRef idx="1">
            <a:schemeClr val="accent1"/>
          </a:lnRef>
          <a:fillRef idx="2">
            <a:schemeClr val="accent1"/>
          </a:fillRef>
          <a:effectRef idx="1">
            <a:schemeClr val="accent1"/>
          </a:effectRef>
          <a:fontRef idx="minor">
            <a:schemeClr val="dk1"/>
          </a:fontRef>
        </p:style>
        <p:txBody>
          <a:bodyPr anchor="ctr"/>
          <a:lstStyle>
            <a:lvl1pPr>
              <a:spcBef>
                <a:spcPct val="20000"/>
              </a:spcBef>
              <a:buChar char="•"/>
              <a:tabLst>
                <a:tab pos="1611313" algn="l"/>
              </a:tabLst>
              <a:defRPr sz="3200">
                <a:solidFill>
                  <a:schemeClr val="tx1"/>
                </a:solidFill>
                <a:latin typeface="Times New Roman" pitchFamily="18" charset="0"/>
              </a:defRPr>
            </a:lvl1pPr>
            <a:lvl2pPr marL="742950" indent="-285750">
              <a:spcBef>
                <a:spcPct val="20000"/>
              </a:spcBef>
              <a:buChar char="–"/>
              <a:tabLst>
                <a:tab pos="1611313" algn="l"/>
              </a:tabLst>
              <a:defRPr sz="2800">
                <a:solidFill>
                  <a:schemeClr val="tx1"/>
                </a:solidFill>
                <a:latin typeface="Times New Roman" pitchFamily="18" charset="0"/>
              </a:defRPr>
            </a:lvl2pPr>
            <a:lvl3pPr marL="1143000" indent="-228600">
              <a:spcBef>
                <a:spcPct val="20000"/>
              </a:spcBef>
              <a:buChar char="•"/>
              <a:tabLst>
                <a:tab pos="1611313" algn="l"/>
              </a:tabLst>
              <a:defRPr sz="2400">
                <a:solidFill>
                  <a:schemeClr val="tx1"/>
                </a:solidFill>
                <a:latin typeface="Times New Roman" pitchFamily="18" charset="0"/>
              </a:defRPr>
            </a:lvl3pPr>
            <a:lvl4pPr marL="1600200" indent="-228600">
              <a:spcBef>
                <a:spcPct val="20000"/>
              </a:spcBef>
              <a:buChar char="–"/>
              <a:tabLst>
                <a:tab pos="1611313" algn="l"/>
              </a:tabLst>
              <a:defRPr sz="2000">
                <a:solidFill>
                  <a:schemeClr val="tx1"/>
                </a:solidFill>
                <a:latin typeface="Times New Roman" pitchFamily="18" charset="0"/>
              </a:defRPr>
            </a:lvl4pPr>
            <a:lvl5pPr marL="2057400" indent="-228600">
              <a:spcBef>
                <a:spcPct val="20000"/>
              </a:spcBef>
              <a:buChar char="»"/>
              <a:tabLst>
                <a:tab pos="1611313" algn="l"/>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1611313" algn="l"/>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1611313" algn="l"/>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1611313" algn="l"/>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1611313" algn="l"/>
              </a:tabLst>
              <a:defRPr sz="2000">
                <a:solidFill>
                  <a:schemeClr val="tx1"/>
                </a:solidFill>
                <a:latin typeface="Times New Roman" pitchFamily="18" charset="0"/>
              </a:defRPr>
            </a:lvl9pPr>
          </a:lstStyle>
          <a:p>
            <a:pPr algn="ctr">
              <a:spcBef>
                <a:spcPct val="0"/>
              </a:spcBef>
              <a:buFontTx/>
              <a:buNone/>
              <a:defRPr/>
            </a:pPr>
            <a:r>
              <a:rPr lang="ru-RU" altLang="ru-RU" sz="2000" b="1" dirty="0">
                <a:solidFill>
                  <a:schemeClr val="accent4">
                    <a:lumMod val="50000"/>
                  </a:schemeClr>
                </a:solidFill>
                <a:latin typeface="Tahoma" pitchFamily="34" charset="0"/>
              </a:rPr>
              <a:t>Публичные слушания по отчету об исполнении районного бюджета </a:t>
            </a:r>
          </a:p>
        </p:txBody>
      </p:sp>
      <p:sp>
        <p:nvSpPr>
          <p:cNvPr id="9" name="AutoShape 13"/>
          <p:cNvSpPr>
            <a:spLocks noChangeArrowheads="1"/>
          </p:cNvSpPr>
          <p:nvPr/>
        </p:nvSpPr>
        <p:spPr bwMode="auto">
          <a:xfrm rot="5400000">
            <a:off x="2695575" y="2979490"/>
            <a:ext cx="936625" cy="971550"/>
          </a:xfrm>
          <a:prstGeom prst="chevron">
            <a:avLst>
              <a:gd name="adj" fmla="val 25168"/>
            </a:avLst>
          </a:prstGeom>
          <a:blipFill>
            <a:blip r:embed="rId2"/>
            <a:tile tx="0" ty="0" sx="100000" sy="100000" flip="none" algn="tl"/>
          </a:blipFill>
          <a:ln w="19050">
            <a:solidFill>
              <a:schemeClr val="accent2">
                <a:lumMod val="75000"/>
              </a:schemeClr>
            </a:solidFill>
            <a:miter lim="800000"/>
            <a:headEnd/>
            <a:tailEnd/>
          </a:ln>
        </p:spPr>
        <p:txBody>
          <a:bodyPr rot="10800000" vert="eaVert"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400" b="1" dirty="0">
                <a:solidFill>
                  <a:schemeClr val="bg2">
                    <a:lumMod val="75000"/>
                  </a:schemeClr>
                </a:solidFill>
                <a:latin typeface="Tahoma" pitchFamily="34" charset="0"/>
              </a:rPr>
              <a:t>2</a:t>
            </a:r>
          </a:p>
        </p:txBody>
      </p:sp>
      <p:pic>
        <p:nvPicPr>
          <p:cNvPr id="12"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3465265"/>
            <a:ext cx="2160587" cy="176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1" descr="C:\Users\Морозова\Desktop\фотограф.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268413"/>
            <a:ext cx="2232025" cy="1728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0825" y="5365750"/>
            <a:ext cx="8569325" cy="1262063"/>
          </a:xfrm>
          <a:prstGeom prst="rect">
            <a:avLst/>
          </a:prstGeom>
          <a:solidFill>
            <a:schemeClr val="accent3">
              <a:lumMod val="20000"/>
              <a:lumOff val="80000"/>
            </a:schemeClr>
          </a:solidFill>
          <a:ln>
            <a:solidFill>
              <a:schemeClr val="accent2">
                <a:lumMod val="75000"/>
              </a:schemeClr>
            </a:solidFill>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ru-RU" sz="1600" dirty="0">
                <a:latin typeface="Times New Roman" panose="02020603050405020304" pitchFamily="18" charset="0"/>
                <a:cs typeface="Times New Roman" panose="02020603050405020304" pitchFamily="18" charset="0"/>
              </a:rPr>
              <a:t>   </a:t>
            </a:r>
            <a:r>
              <a:rPr lang="ru-RU" sz="1500" b="1" dirty="0">
                <a:solidFill>
                  <a:schemeClr val="accent1">
                    <a:lumMod val="50000"/>
                  </a:schemeClr>
                </a:solidFill>
                <a:latin typeface="Times New Roman" panose="02020603050405020304" pitchFamily="18" charset="0"/>
                <a:cs typeface="Times New Roman" panose="02020603050405020304" pitchFamily="18" charset="0"/>
              </a:rPr>
              <a:t>Публичные слушания организуются и проводятся с целью выявления мнения населения по проекту решения о районном бюджете или по проекту отчета об исполнении районного бюджета. </a:t>
            </a:r>
          </a:p>
          <a:p>
            <a:pPr algn="ctr">
              <a:defRPr/>
            </a:pPr>
            <a:r>
              <a:rPr lang="ru-RU" sz="1500" b="1" dirty="0">
                <a:solidFill>
                  <a:schemeClr val="accent1">
                    <a:lumMod val="50000"/>
                  </a:schemeClr>
                </a:solidFill>
                <a:latin typeface="Times New Roman" panose="02020603050405020304" pitchFamily="18" charset="0"/>
                <a:cs typeface="Times New Roman" panose="02020603050405020304" pitchFamily="18" charset="0"/>
              </a:rPr>
              <a:t>   Каждый житель района вправе высказать свое мнение, представить материалы для обоснования своего мнения, представить письменные предложения и замечания для включения их в протокол публичных слушаний.</a:t>
            </a:r>
          </a:p>
        </p:txBody>
      </p:sp>
    </p:spTree>
    <p:extLst>
      <p:ext uri="{BB962C8B-B14F-4D97-AF65-F5344CB8AC3E}">
        <p14:creationId xmlns:p14="http://schemas.microsoft.com/office/powerpoint/2010/main" val="38450417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par>
                                <p:cTn id="8" presetID="5"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checkerboard(across)">
                                      <p:cBhvr>
                                        <p:cTn id="10" dur="500"/>
                                        <p:tgtEl>
                                          <p:spTgt spid="6">
                                            <p:txEl>
                                              <p:pRg st="0" end="0"/>
                                            </p:txEl>
                                          </p:spTgt>
                                        </p:tgtEl>
                                      </p:cBhvr>
                                    </p:animEffect>
                                  </p:childTnLst>
                                </p:cTn>
                              </p:par>
                            </p:childTnLst>
                          </p:cTn>
                        </p:par>
                        <p:par>
                          <p:cTn id="11" fill="hold" nodeType="afterGroup">
                            <p:stCondLst>
                              <p:cond delay="500"/>
                            </p:stCondLst>
                            <p:childTnLst>
                              <p:par>
                                <p:cTn id="12" presetID="35" presetClass="emph" presetSubtype="0" fill="hold" grpId="0" nodeType="afterEffect">
                                  <p:stCondLst>
                                    <p:cond delay="0"/>
                                  </p:stCondLst>
                                  <p:childTnLst>
                                    <p:anim calcmode="discrete" valueType="str">
                                      <p:cBhvr>
                                        <p:cTn id="13" dur="2000" fill="hold"/>
                                        <p:tgtEl>
                                          <p:spTgt spid="7"/>
                                        </p:tgtEl>
                                        <p:attrNameLst>
                                          <p:attrName>style.visibility</p:attrName>
                                        </p:attrNameLst>
                                      </p:cBhvr>
                                      <p:tavLst>
                                        <p:tav tm="0">
                                          <p:val>
                                            <p:strVal val="hidden"/>
                                          </p:val>
                                        </p:tav>
                                        <p:tav tm="50000">
                                          <p:val>
                                            <p:strVal val="visible"/>
                                          </p:val>
                                        </p:tav>
                                      </p:tavLst>
                                    </p:anim>
                                  </p:childTnLst>
                                </p:cTn>
                              </p:par>
                              <p:par>
                                <p:cTn id="14" presetID="5" presetClass="entr" presetSubtype="10" fill="hold"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checkerboard(across)">
                                      <p:cBhvr>
                                        <p:cTn id="16" dur="500"/>
                                        <p:tgtEl>
                                          <p:spTgt spid="8">
                                            <p:txEl>
                                              <p:pRg st="0" end="0"/>
                                            </p:txEl>
                                          </p:spTgt>
                                        </p:tgtEl>
                                      </p:cBhvr>
                                    </p:animEffect>
                                  </p:childTnLst>
                                </p:cTn>
                              </p:par>
                            </p:childTnLst>
                          </p:cTn>
                        </p:par>
                        <p:par>
                          <p:cTn id="17" fill="hold" nodeType="afterGroup">
                            <p:stCondLst>
                              <p:cond delay="2500"/>
                            </p:stCondLst>
                            <p:childTnLst>
                              <p:par>
                                <p:cTn id="18" presetID="35" presetClass="emph" presetSubtype="0" fill="hold" grpId="0" nodeType="afterEffect">
                                  <p:stCondLst>
                                    <p:cond delay="0"/>
                                  </p:stCondLst>
                                  <p:childTnLst>
                                    <p:anim calcmode="discrete" valueType="str">
                                      <p:cBhvr>
                                        <p:cTn id="19" dur="2000" fill="hold"/>
                                        <p:tgtEl>
                                          <p:spTgt spid="9"/>
                                        </p:tgtEl>
                                        <p:attrNameLst>
                                          <p:attrName>style.visibility</p:attrName>
                                        </p:attrNameLst>
                                      </p:cBhvr>
                                      <p:tavLst>
                                        <p:tav tm="0">
                                          <p:val>
                                            <p:strVal val="hidden"/>
                                          </p:val>
                                        </p:tav>
                                        <p:tav tm="50000">
                                          <p:val>
                                            <p:strVal val="visible"/>
                                          </p:val>
                                        </p:tav>
                                      </p:tavLst>
                                    </p:anim>
                                  </p:childTnLst>
                                </p:cTn>
                              </p:par>
                            </p:childTnLst>
                          </p:cTn>
                        </p:par>
                        <p:par>
                          <p:cTn id="20" fill="hold" nodeType="afterGroup">
                            <p:stCondLst>
                              <p:cond delay="4500"/>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693585" y="823982"/>
            <a:ext cx="7772400" cy="5557345"/>
          </a:xfrm>
        </p:spPr>
        <p:txBody>
          <a:bodyPr>
            <a:normAutofit lnSpcReduction="10000"/>
          </a:bodyPr>
          <a:lstStyle/>
          <a:p>
            <a:pPr>
              <a:spcAft>
                <a:spcPts val="150"/>
              </a:spcAft>
              <a:buClr>
                <a:schemeClr val="accent3"/>
              </a:buClr>
            </a:pPr>
            <a:r>
              <a:rPr lang="ru-RU" sz="2000" dirty="0">
                <a:solidFill>
                  <a:schemeClr val="accent6">
                    <a:lumMod val="50000"/>
                  </a:schemeClr>
                </a:solidFill>
                <a:hlinkClick r:id="rId2" action="ppaction://hlinksldjump"/>
              </a:rPr>
              <a:t>Что такое Бюджет для граждан?</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3" action="ppaction://hlinksldjump"/>
              </a:rPr>
              <a:t>Бюджет - что это такое</a:t>
            </a:r>
            <a:r>
              <a:rPr lang="en-US" sz="2000" dirty="0">
                <a:solidFill>
                  <a:schemeClr val="accent6">
                    <a:lumMod val="50000"/>
                  </a:schemeClr>
                </a:solidFill>
                <a:hlinkClick r:id="rId3" action="ppaction://hlinksldjump"/>
              </a:rPr>
              <a:t>?</a:t>
            </a:r>
            <a:endParaRPr lang="ru-RU" sz="2000" dirty="0">
              <a:solidFill>
                <a:schemeClr val="accent6">
                  <a:lumMod val="50000"/>
                </a:schemeClr>
              </a:solidFill>
              <a:hlinkClick r:id="rId3" action="ppaction://hlinksldjump"/>
            </a:endParaRPr>
          </a:p>
          <a:p>
            <a:pPr>
              <a:spcAft>
                <a:spcPts val="150"/>
              </a:spcAft>
              <a:buClr>
                <a:schemeClr val="accent3"/>
              </a:buClr>
            </a:pPr>
            <a:r>
              <a:rPr lang="ru-RU" sz="2000" dirty="0">
                <a:solidFill>
                  <a:schemeClr val="accent6">
                    <a:lumMod val="50000"/>
                  </a:schemeClr>
                </a:solidFill>
                <a:hlinkClick r:id="rId3" action="ppaction://hlinksldjump"/>
              </a:rPr>
              <a:t>Бюджет - каким он бывает?</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4" action="ppaction://hlinksldjump"/>
              </a:rPr>
              <a:t>Бюджетная система Российской Федерации</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5" action="ppaction://hlinksldjump"/>
              </a:rPr>
              <a:t>Бюджетная система Ярковского района</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6" action="ppaction://hlinksldjump"/>
              </a:rPr>
              <a:t>Доходы бюджета</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7" action="ppaction://hlinksldjump"/>
              </a:rPr>
              <a:t>Расходы бюджета</a:t>
            </a:r>
            <a:endParaRPr lang="ru-RU" sz="2000" dirty="0">
              <a:solidFill>
                <a:schemeClr val="accent6">
                  <a:lumMod val="50000"/>
                </a:schemeClr>
              </a:solidFill>
            </a:endParaRPr>
          </a:p>
          <a:p>
            <a:pPr>
              <a:spcAft>
                <a:spcPts val="150"/>
              </a:spcAft>
              <a:buClr>
                <a:schemeClr val="accent3"/>
              </a:buClr>
            </a:pPr>
            <a:r>
              <a:rPr lang="ru-RU" sz="2000" u="sng" dirty="0">
                <a:solidFill>
                  <a:srgbClr val="0000FF"/>
                </a:solidFill>
                <a:hlinkClick r:id="rId8" action="ppaction://hlinksldjump"/>
              </a:rPr>
              <a:t>Расходные</a:t>
            </a:r>
            <a:r>
              <a:rPr lang="ru-RU" sz="2000" u="sng" dirty="0">
                <a:solidFill>
                  <a:srgbClr val="0000FF"/>
                </a:solidFill>
              </a:rPr>
              <a:t> полномочия</a:t>
            </a:r>
          </a:p>
          <a:p>
            <a:pPr>
              <a:spcAft>
                <a:spcPts val="150"/>
              </a:spcAft>
              <a:buClr>
                <a:schemeClr val="accent3"/>
              </a:buClr>
            </a:pPr>
            <a:r>
              <a:rPr lang="ru-RU" sz="2000" u="sng" dirty="0">
                <a:solidFill>
                  <a:srgbClr val="0000FF"/>
                </a:solidFill>
              </a:rPr>
              <a:t>Как </a:t>
            </a:r>
            <a:r>
              <a:rPr lang="ru-RU" sz="2000" u="sng" dirty="0">
                <a:solidFill>
                  <a:srgbClr val="0000FF"/>
                </a:solidFill>
                <a:hlinkClick r:id="rId9" action="ppaction://hlinksldjump"/>
              </a:rPr>
              <a:t>распределяются</a:t>
            </a:r>
            <a:r>
              <a:rPr lang="ru-RU" sz="2000" u="sng" dirty="0">
                <a:solidFill>
                  <a:srgbClr val="0000FF"/>
                </a:solidFill>
              </a:rPr>
              <a:t> расходы по основным функциям государства</a:t>
            </a:r>
          </a:p>
          <a:p>
            <a:pPr>
              <a:spcAft>
                <a:spcPts val="150"/>
              </a:spcAft>
              <a:buClr>
                <a:schemeClr val="accent3"/>
              </a:buClr>
            </a:pPr>
            <a:r>
              <a:rPr lang="ru-RU" sz="2000" u="sng" dirty="0">
                <a:solidFill>
                  <a:srgbClr val="0000FF"/>
                </a:solidFill>
              </a:rPr>
              <a:t>Что </a:t>
            </a:r>
            <a:r>
              <a:rPr lang="ru-RU" sz="2000" u="sng" dirty="0">
                <a:solidFill>
                  <a:srgbClr val="0000FF"/>
                </a:solidFill>
                <a:hlinkClick r:id="rId10" action="ppaction://hlinksldjump"/>
              </a:rPr>
              <a:t>такое</a:t>
            </a:r>
            <a:r>
              <a:rPr lang="ru-RU" sz="2000" u="sng" dirty="0">
                <a:solidFill>
                  <a:srgbClr val="0000FF"/>
                </a:solidFill>
              </a:rPr>
              <a:t> программный бюджет?</a:t>
            </a:r>
          </a:p>
          <a:p>
            <a:pPr>
              <a:spcAft>
                <a:spcPts val="150"/>
              </a:spcAft>
              <a:buClr>
                <a:schemeClr val="accent3"/>
              </a:buClr>
            </a:pPr>
            <a:r>
              <a:rPr lang="ru-RU" sz="2000" dirty="0">
                <a:solidFill>
                  <a:schemeClr val="accent6">
                    <a:lumMod val="50000"/>
                  </a:schemeClr>
                </a:solidFill>
                <a:hlinkClick r:id="rId11" action="ppaction://hlinksldjump"/>
              </a:rPr>
              <a:t>Межбюджетные отношения</a:t>
            </a:r>
            <a:endParaRPr lang="ru-RU" sz="2000" dirty="0">
              <a:solidFill>
                <a:schemeClr val="accent6">
                  <a:lumMod val="50000"/>
                </a:schemeClr>
              </a:solidFill>
            </a:endParaRPr>
          </a:p>
          <a:p>
            <a:pPr>
              <a:spcAft>
                <a:spcPts val="150"/>
              </a:spcAft>
              <a:buClr>
                <a:schemeClr val="accent3"/>
              </a:buClr>
            </a:pPr>
            <a:r>
              <a:rPr lang="ru-RU" sz="2000" dirty="0">
                <a:solidFill>
                  <a:schemeClr val="accent6">
                    <a:lumMod val="50000"/>
                  </a:schemeClr>
                </a:solidFill>
                <a:hlinkClick r:id="rId12" action="ppaction://hlinksldjump"/>
              </a:rPr>
              <a:t>Межбюджетное регулирование </a:t>
            </a:r>
          </a:p>
          <a:p>
            <a:pPr>
              <a:spcAft>
                <a:spcPts val="150"/>
              </a:spcAft>
              <a:buClr>
                <a:schemeClr val="accent3"/>
              </a:buClr>
            </a:pPr>
            <a:r>
              <a:rPr lang="ru-RU" sz="2000" dirty="0">
                <a:solidFill>
                  <a:schemeClr val="accent6">
                    <a:lumMod val="50000"/>
                  </a:schemeClr>
                </a:solidFill>
                <a:hlinkClick r:id="rId12" action="ppaction://hlinksldjump"/>
              </a:rPr>
              <a:t>Формы межбюджетных трансфертов</a:t>
            </a:r>
            <a:endParaRPr lang="ru-RU" sz="2000" dirty="0">
              <a:solidFill>
                <a:schemeClr val="accent6">
                  <a:lumMod val="50000"/>
                </a:schemeClr>
              </a:solidFill>
            </a:endParaRPr>
          </a:p>
          <a:p>
            <a:pPr lvl="0">
              <a:spcAft>
                <a:spcPts val="150"/>
              </a:spcAft>
              <a:buClr>
                <a:srgbClr val="9BBB59"/>
              </a:buClr>
            </a:pPr>
            <a:r>
              <a:rPr lang="ru-RU" sz="2000" dirty="0">
                <a:solidFill>
                  <a:srgbClr val="F79646">
                    <a:lumMod val="50000"/>
                  </a:srgbClr>
                </a:solidFill>
                <a:hlinkClick r:id="rId12" action="ppaction://hlinksldjump"/>
              </a:rPr>
              <a:t>Показатели социально-экономического развития Ярковского муниципального района</a:t>
            </a:r>
            <a:endParaRPr lang="ru-RU" sz="2000" dirty="0">
              <a:solidFill>
                <a:schemeClr val="accent6">
                  <a:lumMod val="50000"/>
                </a:schemeClr>
              </a:solidFill>
            </a:endParaRPr>
          </a:p>
          <a:p>
            <a:pPr lvl="0">
              <a:spcAft>
                <a:spcPts val="150"/>
              </a:spcAft>
              <a:buClr>
                <a:srgbClr val="9BBB59"/>
              </a:buClr>
            </a:pPr>
            <a:endParaRPr lang="ru-RU" sz="2000" dirty="0">
              <a:solidFill>
                <a:srgbClr val="F79646">
                  <a:lumMod val="50000"/>
                </a:srgbClr>
              </a:solidFill>
            </a:endParaRPr>
          </a:p>
        </p:txBody>
      </p:sp>
      <p:sp>
        <p:nvSpPr>
          <p:cNvPr id="5" name="Прямоугольник 4"/>
          <p:cNvSpPr/>
          <p:nvPr/>
        </p:nvSpPr>
        <p:spPr>
          <a:xfrm>
            <a:off x="3019415" y="260111"/>
            <a:ext cx="2974483" cy="563872"/>
          </a:xfrm>
          <a:prstGeom prst="rect">
            <a:avLst/>
          </a:prstGeom>
        </p:spPr>
        <p:txBody>
          <a:bodyPr vert="horz" lIns="91440" tIns="45720" rIns="91440" bIns="45720" rtlCol="0" anchor="t">
            <a:normAutofit fontScale="85000" lnSpcReduction="10000"/>
          </a:bodyPr>
          <a:lstStyle/>
          <a:p>
            <a:pPr algn="ctr">
              <a:lnSpc>
                <a:spcPct val="90000"/>
              </a:lnSpc>
              <a:spcBef>
                <a:spcPts val="1"/>
              </a:spcBef>
            </a:pPr>
            <a:r>
              <a:rPr lang="ru-RU" sz="3700" b="1" dirty="0">
                <a:solidFill>
                  <a:schemeClr val="accent6">
                    <a:lumMod val="50000"/>
                  </a:schemeClr>
                </a:solidFill>
                <a:effectLst>
                  <a:outerShdw blurRad="38100" dist="38100" dir="2700000" algn="tl">
                    <a:srgbClr val="000000">
                      <a:alpha val="43137"/>
                    </a:srgbClr>
                  </a:outerShdw>
                </a:effectLst>
                <a:latin typeface="Book Antiqua"/>
                <a:ea typeface="+mj-ea"/>
                <a:cs typeface="+mj-cs"/>
              </a:rPr>
              <a:t>Вводная</a:t>
            </a:r>
            <a:r>
              <a:rPr lang="ru-RU" sz="3400" b="1" dirty="0">
                <a:solidFill>
                  <a:schemeClr val="accent6">
                    <a:lumMod val="50000"/>
                  </a:schemeClr>
                </a:solidFill>
                <a:effectLst>
                  <a:outerShdw blurRad="38100" dist="38100" dir="2700000" algn="tl">
                    <a:srgbClr val="000000">
                      <a:alpha val="43137"/>
                    </a:srgbClr>
                  </a:outerShdw>
                </a:effectLst>
                <a:latin typeface="Book Antiqua"/>
                <a:ea typeface="+mj-ea"/>
                <a:cs typeface="+mj-cs"/>
              </a:rPr>
              <a:t> часть</a:t>
            </a:r>
          </a:p>
        </p:txBody>
      </p:sp>
    </p:spTree>
    <p:extLst>
      <p:ext uri="{BB962C8B-B14F-4D97-AF65-F5344CB8AC3E}">
        <p14:creationId xmlns:p14="http://schemas.microsoft.com/office/powerpoint/2010/main" val="2649939160"/>
      </p:ext>
    </p:extLst>
  </p:cSld>
  <p:clrMapOvr>
    <a:masterClrMapping/>
  </p:clrMapOvr>
  <p:transition spd="slow">
    <p:wheel spokes="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4267" y="11743"/>
            <a:ext cx="8781054" cy="680120"/>
          </a:xfrm>
        </p:spPr>
        <p:txBody>
          <a:bodyPr vert="horz" lIns="91440" tIns="45720" rIns="91440" bIns="45720" rtlCol="0" anchor="t">
            <a:noAutofit/>
          </a:bodyPr>
          <a:lstStyle/>
          <a:p>
            <a:pPr algn="ctr">
              <a:spcBef>
                <a:spcPts val="1"/>
              </a:spcBef>
            </a:pPr>
            <a:r>
              <a:rPr lang="ru-RU" sz="2200" b="1" dirty="0">
                <a:solidFill>
                  <a:schemeClr val="accent6">
                    <a:lumMod val="50000"/>
                  </a:schemeClr>
                </a:solidFill>
                <a:effectLst>
                  <a:outerShdw blurRad="38100" dist="38100" dir="2700000" algn="tl">
                    <a:srgbClr val="000000">
                      <a:alpha val="43137"/>
                    </a:srgbClr>
                  </a:outerShdw>
                </a:effectLst>
              </a:rPr>
              <a:t>Основные направления </a:t>
            </a:r>
            <a:br>
              <a:rPr lang="ru-RU" sz="2200" b="1" dirty="0">
                <a:solidFill>
                  <a:schemeClr val="accent6">
                    <a:lumMod val="50000"/>
                  </a:schemeClr>
                </a:solidFill>
                <a:effectLst>
                  <a:outerShdw blurRad="38100" dist="38100" dir="2700000" algn="tl">
                    <a:srgbClr val="000000">
                      <a:alpha val="43137"/>
                    </a:srgbClr>
                  </a:outerShdw>
                </a:effectLst>
              </a:rPr>
            </a:br>
            <a:r>
              <a:rPr lang="ru-RU" sz="2200" b="1" dirty="0">
                <a:solidFill>
                  <a:schemeClr val="accent6">
                    <a:lumMod val="50000"/>
                  </a:schemeClr>
                </a:solidFill>
                <a:effectLst>
                  <a:outerShdw blurRad="38100" dist="38100" dir="2700000" algn="tl">
                    <a:srgbClr val="000000">
                      <a:alpha val="43137"/>
                    </a:srgbClr>
                  </a:outerShdw>
                </a:effectLst>
              </a:rPr>
              <a:t>бюджетной и налоговой политики Тюменской области </a:t>
            </a:r>
            <a:br>
              <a:rPr lang="ru-RU" sz="2200" b="1" dirty="0">
                <a:solidFill>
                  <a:schemeClr val="accent6">
                    <a:lumMod val="50000"/>
                  </a:schemeClr>
                </a:solidFill>
                <a:effectLst>
                  <a:outerShdw blurRad="38100" dist="38100" dir="2700000" algn="tl">
                    <a:srgbClr val="000000">
                      <a:alpha val="43137"/>
                    </a:srgbClr>
                  </a:outerShdw>
                </a:effectLst>
              </a:rPr>
            </a:br>
            <a:r>
              <a:rPr lang="ru-RU" sz="2200" b="1" dirty="0">
                <a:solidFill>
                  <a:schemeClr val="accent6">
                    <a:lumMod val="50000"/>
                  </a:schemeClr>
                </a:solidFill>
                <a:effectLst>
                  <a:outerShdw blurRad="38100" dist="38100" dir="2700000" algn="tl">
                    <a:srgbClr val="000000">
                      <a:alpha val="43137"/>
                    </a:srgbClr>
                  </a:outerShdw>
                </a:effectLst>
              </a:rPr>
              <a:t>на 2020 год и на плановый период 2021 и 2022 годов</a:t>
            </a:r>
          </a:p>
        </p:txBody>
      </p:sp>
      <p:pic>
        <p:nvPicPr>
          <p:cNvPr id="7" name="Рисунок 6" descr="Картинки по запросу бюджет для граждан картинки"/>
          <p:cNvPicPr/>
          <p:nvPr/>
        </p:nvPicPr>
        <p:blipFill>
          <a:blip r:embed="rId2">
            <a:extLst>
              <a:ext uri="{28A0092B-C50C-407E-A947-70E740481C1C}">
                <a14:useLocalDpi xmlns:a14="http://schemas.microsoft.com/office/drawing/2010/main" val="0"/>
              </a:ext>
            </a:extLst>
          </a:blip>
          <a:srcRect/>
          <a:stretch>
            <a:fillRect/>
          </a:stretch>
        </p:blipFill>
        <p:spPr bwMode="auto">
          <a:xfrm>
            <a:off x="7121899" y="3861048"/>
            <a:ext cx="1913422" cy="2592287"/>
          </a:xfrm>
          <a:prstGeom prst="rect">
            <a:avLst/>
          </a:prstGeom>
          <a:noFill/>
          <a:ln>
            <a:noFill/>
          </a:ln>
        </p:spPr>
      </p:pic>
      <p:sp>
        <p:nvSpPr>
          <p:cNvPr id="5" name="Объект 4"/>
          <p:cNvSpPr>
            <a:spLocks noGrp="1"/>
          </p:cNvSpPr>
          <p:nvPr>
            <p:ph sz="half" idx="1"/>
          </p:nvPr>
        </p:nvSpPr>
        <p:spPr>
          <a:xfrm>
            <a:off x="457200" y="1340768"/>
            <a:ext cx="6563072" cy="5184575"/>
          </a:xfrm>
        </p:spPr>
        <p:txBody>
          <a:bodyPr>
            <a:normAutofit fontScale="55000" lnSpcReduction="20000"/>
          </a:bodyPr>
          <a:lstStyle/>
          <a:p>
            <a:pPr marL="36000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Обеспечение сбалансированности и устойчивости регионального бюджета и бюджетов муниципальных образований Тюменской области</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Укрепление доходной базы бюджета</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Повышение эффективности бюджетных расходов</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Достижение показателей региональной составляющей национальных проектов</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Обеспечение в полном объеме мер социальной поддержки, установленных региональным законодательством</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Реализация оптимальных форм поддержки реального сектора экономики</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Повышение эффективности использования государственной собственности</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Повышение доступности и качества государственных и муниципальных услуг</a:t>
            </a:r>
          </a:p>
          <a:p>
            <a:pPr marL="361950" indent="-361950">
              <a:spcAft>
                <a:spcPts val="1200"/>
              </a:spcAft>
              <a:buClr>
                <a:schemeClr val="accent4">
                  <a:lumMod val="75000"/>
                </a:schemeClr>
              </a:buClr>
              <a:buSzPct val="150000"/>
              <a:buFont typeface="Wingdings" panose="05000000000000000000" pitchFamily="2" charset="2"/>
              <a:buChar char="ü"/>
            </a:pPr>
            <a:r>
              <a:rPr lang="ru-RU" dirty="0">
                <a:solidFill>
                  <a:srgbClr val="002060"/>
                </a:solidFill>
                <a:latin typeface="Verdana" panose="020B0604030504040204" pitchFamily="34" charset="0"/>
                <a:ea typeface="Verdana" panose="020B0604030504040204" pitchFamily="34" charset="0"/>
                <a:cs typeface="Verdana" panose="020B0604030504040204" pitchFamily="34" charset="0"/>
              </a:rPr>
              <a:t>Обеспечение открытости бюджетного процесса для граждан</a:t>
            </a:r>
          </a:p>
          <a:p>
            <a:endParaRPr lang="ru-RU" dirty="0"/>
          </a:p>
        </p:txBody>
      </p:sp>
    </p:spTree>
    <p:extLst>
      <p:ext uri="{BB962C8B-B14F-4D97-AF65-F5344CB8AC3E}">
        <p14:creationId xmlns:p14="http://schemas.microsoft.com/office/powerpoint/2010/main" val="4156692222"/>
      </p:ext>
    </p:extLst>
  </p:cSld>
  <p:clrMapOvr>
    <a:masterClrMapping/>
  </p:clrMapOvr>
  <p:transition spd="slow">
    <p:wheel spokes="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Схема 9"/>
          <p:cNvGraphicFramePr/>
          <p:nvPr>
            <p:extLst>
              <p:ext uri="{D42A27DB-BD31-4B8C-83A1-F6EECF244321}">
                <p14:modId xmlns:p14="http://schemas.microsoft.com/office/powerpoint/2010/main" val="3538640651"/>
              </p:ext>
            </p:extLst>
          </p:nvPr>
        </p:nvGraphicFramePr>
        <p:xfrm>
          <a:off x="395536" y="1340768"/>
          <a:ext cx="828092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кругленный прямоугольник 4"/>
          <p:cNvSpPr/>
          <p:nvPr/>
        </p:nvSpPr>
        <p:spPr>
          <a:xfrm>
            <a:off x="251520" y="188641"/>
            <a:ext cx="8136904" cy="1152127"/>
          </a:xfrm>
          <a:prstGeom prst="roundRect">
            <a:avLst/>
          </a:prstGeom>
          <a:blipFill>
            <a:blip r:embed="rId7"/>
            <a:tile tx="0" ty="0" sx="100000" sy="100000" flip="none" algn="tl"/>
          </a:blipFill>
          <a:ln>
            <a:solidFill>
              <a:srgbClr val="0070C0"/>
            </a:solidFill>
          </a:ln>
          <a:effectLst/>
          <a:scene3d>
            <a:camera prst="orthographicFront"/>
            <a:lightRig rig="threePt" dir="t"/>
          </a:scene3d>
          <a:sp3d prstMaterial="plastic">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Основные направления бюджетной и налоговой политики Ярковского муниципального района </a:t>
            </a:r>
          </a:p>
          <a:p>
            <a:pPr algn="ctr"/>
            <a:r>
              <a:rPr lang="ru-RU" sz="2000"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2020 год и плановый период 2021 и 2022 годов</a:t>
            </a:r>
          </a:p>
        </p:txBody>
      </p:sp>
      <p:pic>
        <p:nvPicPr>
          <p:cNvPr id="4" name="Picture 5" descr="герб Ярково утв"/>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60432" y="188640"/>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068649"/>
      </p:ext>
    </p:extLst>
  </p:cSld>
  <p:clrMapOvr>
    <a:masterClrMapping/>
  </p:clrMapOvr>
  <p:transition spd="slow">
    <p:wheel spokes="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7776" y="1196752"/>
            <a:ext cx="8278177" cy="5112568"/>
          </a:xfrm>
        </p:spPr>
        <p:txBody>
          <a:bodyPr>
            <a:noAutofit/>
          </a:bodyPr>
          <a:lstStyle/>
          <a:p>
            <a:pPr marL="0" indent="0" algn="just">
              <a:lnSpc>
                <a:spcPct val="150000"/>
              </a:lnSpc>
              <a:spcBef>
                <a:spcPts val="1000"/>
              </a:spcBef>
              <a:buClr>
                <a:schemeClr val="accent3">
                  <a:lumMod val="50000"/>
                </a:schemeClr>
              </a:buClr>
              <a:buSzPct val="150000"/>
              <a:buNone/>
              <a:defRPr/>
            </a:pPr>
            <a:r>
              <a:rPr lang="ru-RU" sz="1900" b="1" dirty="0">
                <a:solidFill>
                  <a:schemeClr val="accent5">
                    <a:lumMod val="75000"/>
                  </a:schemeClr>
                </a:solidFill>
                <a:cs typeface="Arial" panose="020B0604020202020204" pitchFamily="34" charset="0"/>
              </a:rPr>
              <a:t>Изменения в</a:t>
            </a:r>
            <a:r>
              <a:rPr lang="ru-RU" sz="1900" b="1" dirty="0">
                <a:solidFill>
                  <a:schemeClr val="accent3">
                    <a:lumMod val="75000"/>
                  </a:schemeClr>
                </a:solidFill>
                <a:cs typeface="Arial" panose="020B0604020202020204" pitchFamily="34" charset="0"/>
              </a:rPr>
              <a:t> </a:t>
            </a:r>
            <a:r>
              <a:rPr lang="ru-RU" sz="1900" b="1" dirty="0">
                <a:solidFill>
                  <a:schemeClr val="accent5">
                    <a:lumMod val="75000"/>
                  </a:schemeClr>
                </a:solidFill>
                <a:cs typeface="Arial" panose="020B0604020202020204" pitchFamily="34" charset="0"/>
              </a:rPr>
              <a:t>налоговом законодательстве: </a:t>
            </a:r>
          </a:p>
          <a:p>
            <a:pPr marL="446088" indent="-446088" algn="just">
              <a:lnSpc>
                <a:spcPct val="100000"/>
              </a:lnSpc>
              <a:spcBef>
                <a:spcPts val="0"/>
              </a:spcBef>
              <a:buClr>
                <a:schemeClr val="tx1">
                  <a:lumMod val="50000"/>
                </a:schemeClr>
              </a:buClr>
              <a:buSzPct val="150000"/>
              <a:buFont typeface="Wingdings" panose="05000000000000000000" pitchFamily="2" charset="2"/>
              <a:buChar char="ü"/>
              <a:defRPr/>
            </a:pPr>
            <a:r>
              <a:rPr lang="ru-RU" sz="1400" b="1" dirty="0">
                <a:solidFill>
                  <a:srgbClr val="7030A0"/>
                </a:solidFill>
                <a:cs typeface="Arial" panose="020B0604020202020204" pitchFamily="34" charset="0"/>
              </a:rPr>
              <a:t>Индексация ставок  акцизов на нефтепродукты :</a:t>
            </a:r>
          </a:p>
          <a:p>
            <a:pPr marL="0" lvl="0" indent="0" defTabSz="804649">
              <a:spcBef>
                <a:spcPts val="0"/>
              </a:spcBef>
              <a:buNone/>
            </a:pPr>
            <a:r>
              <a:rPr lang="ru-RU" sz="1100" b="1" u="sng"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С 01.01.2019 года   </a:t>
            </a:r>
            <a:r>
              <a:rPr lang="ru-RU" sz="1100" b="1"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      </a:t>
            </a:r>
            <a:r>
              <a:rPr lang="ru-RU" sz="1100" b="1" dirty="0">
                <a:solidFill>
                  <a:schemeClr val="accent4">
                    <a:lumMod val="75000"/>
                  </a:schemeClr>
                </a:solidFill>
                <a:latin typeface="Arial" panose="020B0604020202020204" pitchFamily="34" charset="0"/>
                <a:cs typeface="Arial" panose="020B0604020202020204" pitchFamily="34" charset="0"/>
              </a:rPr>
              <a:t>бензин – 12 314руб.</a:t>
            </a:r>
          </a:p>
          <a:p>
            <a:pPr marL="0" lvl="0" indent="0" defTabSz="804649">
              <a:spcBef>
                <a:spcPts val="0"/>
              </a:spcBef>
              <a:buNone/>
            </a:pPr>
            <a:r>
              <a:rPr lang="ru-RU" sz="1100" b="1" dirty="0">
                <a:solidFill>
                  <a:schemeClr val="accent4">
                    <a:lumMod val="75000"/>
                  </a:schemeClr>
                </a:solidFill>
                <a:latin typeface="Arial" panose="020B0604020202020204" pitchFamily="34" charset="0"/>
                <a:cs typeface="Arial" panose="020B0604020202020204" pitchFamily="34" charset="0"/>
              </a:rPr>
              <a:t>	                                       </a:t>
            </a:r>
            <a:r>
              <a:rPr lang="ru-RU" sz="1100" b="1" dirty="0" err="1">
                <a:solidFill>
                  <a:schemeClr val="accent4">
                    <a:lumMod val="75000"/>
                  </a:schemeClr>
                </a:solidFill>
                <a:latin typeface="Arial" panose="020B0604020202020204" pitchFamily="34" charset="0"/>
                <a:cs typeface="Arial" panose="020B0604020202020204" pitchFamily="34" charset="0"/>
              </a:rPr>
              <a:t>диз</a:t>
            </a:r>
            <a:r>
              <a:rPr lang="ru-RU" sz="1100" b="1" dirty="0">
                <a:solidFill>
                  <a:schemeClr val="accent4">
                    <a:lumMod val="75000"/>
                  </a:schemeClr>
                </a:solidFill>
                <a:latin typeface="Arial" panose="020B0604020202020204" pitchFamily="34" charset="0"/>
                <a:cs typeface="Arial" panose="020B0604020202020204" pitchFamily="34" charset="0"/>
              </a:rPr>
              <a:t>. топливо – 8 541 руб.  </a:t>
            </a:r>
          </a:p>
          <a:p>
            <a:pPr marL="0" lvl="0" indent="0" defTabSz="804649">
              <a:spcBef>
                <a:spcPts val="0"/>
              </a:spcBef>
              <a:buNone/>
            </a:pPr>
            <a:r>
              <a:rPr lang="ru-RU" sz="1100" b="1" u="sng"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С 01.01.2020 года   </a:t>
            </a:r>
            <a:r>
              <a:rPr lang="ru-RU" sz="1100" b="1"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     </a:t>
            </a:r>
            <a:r>
              <a:rPr lang="ru-RU" sz="1100" b="1" dirty="0">
                <a:solidFill>
                  <a:schemeClr val="accent4">
                    <a:lumMod val="75000"/>
                  </a:schemeClr>
                </a:solidFill>
                <a:latin typeface="Arial" panose="020B0604020202020204" pitchFamily="34" charset="0"/>
                <a:cs typeface="Arial" panose="020B0604020202020204" pitchFamily="34" charset="0"/>
              </a:rPr>
              <a:t>бензин – 12 752 руб.</a:t>
            </a:r>
          </a:p>
          <a:p>
            <a:pPr marL="0" lvl="0" indent="0" defTabSz="804649">
              <a:spcBef>
                <a:spcPts val="0"/>
              </a:spcBef>
              <a:buNone/>
            </a:pPr>
            <a:r>
              <a:rPr lang="ru-RU" sz="1100" b="1" dirty="0">
                <a:solidFill>
                  <a:schemeClr val="accent4">
                    <a:lumMod val="75000"/>
                  </a:schemeClr>
                </a:solidFill>
                <a:latin typeface="Arial" panose="020B0604020202020204" pitchFamily="34" charset="0"/>
                <a:cs typeface="Arial" panose="020B0604020202020204" pitchFamily="34" charset="0"/>
              </a:rPr>
              <a:t>	                                        </a:t>
            </a:r>
            <a:r>
              <a:rPr lang="ru-RU" sz="1100" b="1" dirty="0" err="1">
                <a:solidFill>
                  <a:schemeClr val="accent4">
                    <a:lumMod val="75000"/>
                  </a:schemeClr>
                </a:solidFill>
                <a:latin typeface="Arial" panose="020B0604020202020204" pitchFamily="34" charset="0"/>
                <a:cs typeface="Arial" panose="020B0604020202020204" pitchFamily="34" charset="0"/>
              </a:rPr>
              <a:t>диз</a:t>
            </a:r>
            <a:r>
              <a:rPr lang="ru-RU" sz="1100" b="1" dirty="0">
                <a:solidFill>
                  <a:schemeClr val="accent4">
                    <a:lumMod val="75000"/>
                  </a:schemeClr>
                </a:solidFill>
                <a:latin typeface="Arial" panose="020B0604020202020204" pitchFamily="34" charset="0"/>
                <a:cs typeface="Arial" panose="020B0604020202020204" pitchFamily="34" charset="0"/>
              </a:rPr>
              <a:t>. топливо – 8 835 руб.    (увеличение размера ставок на 3,5%)</a:t>
            </a:r>
          </a:p>
          <a:p>
            <a:pPr marL="0" indent="0">
              <a:buNone/>
            </a:pPr>
            <a:r>
              <a:rPr lang="ru-RU" sz="1100" b="1" u="sng"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С 01.01.2021 года   </a:t>
            </a:r>
            <a:r>
              <a:rPr lang="ru-RU" sz="1100" b="1"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     </a:t>
            </a:r>
            <a:r>
              <a:rPr lang="ru-RU" sz="1100" b="1" dirty="0">
                <a:solidFill>
                  <a:schemeClr val="accent4">
                    <a:lumMod val="75000"/>
                  </a:schemeClr>
                </a:solidFill>
                <a:latin typeface="Arial" panose="020B0604020202020204" pitchFamily="34" charset="0"/>
                <a:cs typeface="Arial" panose="020B0604020202020204" pitchFamily="34" charset="0"/>
              </a:rPr>
              <a:t>бензин – 13 262 руб.</a:t>
            </a:r>
          </a:p>
          <a:p>
            <a:pPr marL="0" indent="0">
              <a:buNone/>
            </a:pPr>
            <a:r>
              <a:rPr lang="ru-RU" sz="1100" b="1" dirty="0">
                <a:solidFill>
                  <a:schemeClr val="accent4">
                    <a:lumMod val="75000"/>
                  </a:schemeClr>
                </a:solidFill>
                <a:latin typeface="Arial" panose="020B0604020202020204" pitchFamily="34" charset="0"/>
                <a:cs typeface="Arial" panose="020B0604020202020204" pitchFamily="34" charset="0"/>
              </a:rPr>
              <a:t>	                                     </a:t>
            </a:r>
            <a:r>
              <a:rPr lang="ru-RU" sz="1100" b="1" dirty="0" err="1">
                <a:solidFill>
                  <a:schemeClr val="accent4">
                    <a:lumMod val="75000"/>
                  </a:schemeClr>
                </a:solidFill>
                <a:latin typeface="Arial" panose="020B0604020202020204" pitchFamily="34" charset="0"/>
                <a:cs typeface="Arial" panose="020B0604020202020204" pitchFamily="34" charset="0"/>
              </a:rPr>
              <a:t>диз</a:t>
            </a:r>
            <a:r>
              <a:rPr lang="ru-RU" sz="1100" b="1" dirty="0">
                <a:solidFill>
                  <a:schemeClr val="accent4">
                    <a:lumMod val="75000"/>
                  </a:schemeClr>
                </a:solidFill>
                <a:latin typeface="Arial" panose="020B0604020202020204" pitchFamily="34" charset="0"/>
                <a:cs typeface="Arial" panose="020B0604020202020204" pitchFamily="34" charset="0"/>
              </a:rPr>
              <a:t>. топливо – 9 188 руб.    (увеличение размера ставок на 4,0%)</a:t>
            </a:r>
          </a:p>
          <a:p>
            <a:pPr marL="0" indent="0">
              <a:buNone/>
            </a:pPr>
            <a:r>
              <a:rPr lang="ru-RU" sz="1100" b="1" u="sng"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С 01.01.2022 года </a:t>
            </a:r>
            <a:r>
              <a:rPr lang="ru-RU" sz="1100" b="1" dirty="0">
                <a:solidFill>
                  <a:schemeClr val="accent4">
                    <a:lumMod val="75000"/>
                  </a:schemeClr>
                </a:solidFill>
                <a:latin typeface="Arial" panose="020B0604020202020204" pitchFamily="34" charset="0"/>
                <a:ea typeface="Verdana" panose="020B0604030504040204" pitchFamily="34" charset="0"/>
                <a:cs typeface="Arial" panose="020B0604020202020204" pitchFamily="34" charset="0"/>
              </a:rPr>
              <a:t>       </a:t>
            </a:r>
            <a:r>
              <a:rPr lang="ru-RU" sz="1100" b="1" dirty="0">
                <a:solidFill>
                  <a:schemeClr val="accent4">
                    <a:lumMod val="75000"/>
                  </a:schemeClr>
                </a:solidFill>
                <a:latin typeface="Arial" panose="020B0604020202020204" pitchFamily="34" charset="0"/>
                <a:cs typeface="Arial" panose="020B0604020202020204" pitchFamily="34" charset="0"/>
              </a:rPr>
              <a:t>бензин – 13 793 руб.                                   </a:t>
            </a:r>
          </a:p>
          <a:p>
            <a:pPr marL="0" indent="0">
              <a:buNone/>
            </a:pPr>
            <a:r>
              <a:rPr lang="ru-RU" sz="1100" b="1" dirty="0">
                <a:solidFill>
                  <a:schemeClr val="accent4">
                    <a:lumMod val="75000"/>
                  </a:schemeClr>
                </a:solidFill>
                <a:latin typeface="Arial" panose="020B0604020202020204" pitchFamily="34" charset="0"/>
                <a:cs typeface="Arial" panose="020B0604020202020204" pitchFamily="34" charset="0"/>
              </a:rPr>
              <a:t>	                                    </a:t>
            </a:r>
            <a:r>
              <a:rPr lang="ru-RU" sz="1100" b="1" dirty="0" err="1">
                <a:solidFill>
                  <a:schemeClr val="accent4">
                    <a:lumMod val="75000"/>
                  </a:schemeClr>
                </a:solidFill>
                <a:latin typeface="Arial" panose="020B0604020202020204" pitchFamily="34" charset="0"/>
                <a:cs typeface="Arial" panose="020B0604020202020204" pitchFamily="34" charset="0"/>
              </a:rPr>
              <a:t>диз</a:t>
            </a:r>
            <a:r>
              <a:rPr lang="ru-RU" sz="1100" b="1" dirty="0">
                <a:solidFill>
                  <a:schemeClr val="accent4">
                    <a:lumMod val="75000"/>
                  </a:schemeClr>
                </a:solidFill>
                <a:latin typeface="Arial" panose="020B0604020202020204" pitchFamily="34" charset="0"/>
                <a:cs typeface="Arial" panose="020B0604020202020204" pitchFamily="34" charset="0"/>
              </a:rPr>
              <a:t>. топливо – 9 556 руб.     (увеличение размера ставок на 4,0%)</a:t>
            </a:r>
          </a:p>
          <a:p>
            <a:endParaRPr lang="ru-RU" sz="1100" b="1" dirty="0"/>
          </a:p>
          <a:p>
            <a:pPr marL="0" indent="0" algn="just">
              <a:lnSpc>
                <a:spcPct val="100000"/>
              </a:lnSpc>
              <a:spcBef>
                <a:spcPts val="0"/>
              </a:spcBef>
              <a:spcAft>
                <a:spcPts val="1000"/>
              </a:spcAft>
              <a:buClr>
                <a:schemeClr val="tx1">
                  <a:lumMod val="50000"/>
                </a:schemeClr>
              </a:buClr>
              <a:buSzPct val="150000"/>
              <a:buNone/>
              <a:defRPr/>
            </a:pPr>
            <a:r>
              <a:rPr lang="ru-RU" sz="1900" b="1" dirty="0">
                <a:solidFill>
                  <a:schemeClr val="accent5">
                    <a:lumMod val="75000"/>
                  </a:schemeClr>
                </a:solidFill>
                <a:cs typeface="Arial" panose="020B0604020202020204" pitchFamily="34" charset="0"/>
              </a:rPr>
              <a:t>Изменения в</a:t>
            </a:r>
            <a:r>
              <a:rPr lang="ru-RU" sz="1900" b="1" dirty="0">
                <a:solidFill>
                  <a:schemeClr val="accent6">
                    <a:lumMod val="50000"/>
                  </a:schemeClr>
                </a:solidFill>
                <a:cs typeface="Arial" panose="020B0604020202020204" pitchFamily="34" charset="0"/>
              </a:rPr>
              <a:t> </a:t>
            </a:r>
            <a:r>
              <a:rPr lang="ru-RU" sz="1900" b="1" dirty="0">
                <a:solidFill>
                  <a:schemeClr val="accent5">
                    <a:lumMod val="75000"/>
                  </a:schemeClr>
                </a:solidFill>
                <a:cs typeface="Arial" panose="020B0604020202020204" pitchFamily="34" charset="0"/>
              </a:rPr>
              <a:t>бюджетном законодательстве:</a:t>
            </a:r>
          </a:p>
          <a:p>
            <a:pPr algn="just">
              <a:lnSpc>
                <a:spcPct val="100000"/>
              </a:lnSpc>
              <a:spcBef>
                <a:spcPts val="0"/>
              </a:spcBef>
              <a:buClr>
                <a:schemeClr val="tx1">
                  <a:lumMod val="50000"/>
                </a:schemeClr>
              </a:buClr>
              <a:buSzPct val="150000"/>
              <a:buFont typeface="Wingdings" panose="05000000000000000000" pitchFamily="2" charset="2"/>
              <a:buChar char="ü"/>
              <a:defRPr/>
            </a:pPr>
            <a:r>
              <a:rPr lang="ru-RU" sz="1400" b="1" dirty="0">
                <a:solidFill>
                  <a:srgbClr val="7030A0"/>
                </a:solidFill>
                <a:cs typeface="Arial" panose="020B0604020202020204" pitchFamily="34" charset="0"/>
              </a:rPr>
              <a:t>Рост норматива зачисления доходов от уплаты акцизов на нефтепродукты в бюджеты субъектов Российской Федерации :</a:t>
            </a:r>
          </a:p>
          <a:p>
            <a:pPr marL="446088" indent="0" algn="just">
              <a:lnSpc>
                <a:spcPct val="100000"/>
              </a:lnSpc>
              <a:spcBef>
                <a:spcPts val="0"/>
              </a:spcBef>
              <a:buClr>
                <a:schemeClr val="tx1">
                  <a:lumMod val="50000"/>
                </a:schemeClr>
              </a:buClr>
              <a:buSzPct val="150000"/>
              <a:buNone/>
              <a:defRPr/>
            </a:pPr>
            <a:r>
              <a:rPr lang="ru-RU" sz="1400" dirty="0">
                <a:solidFill>
                  <a:srgbClr val="7030A0"/>
                </a:solidFill>
                <a:cs typeface="Arial" panose="020B0604020202020204" pitchFamily="34" charset="0"/>
              </a:rPr>
              <a:t>в 2018 году – 84,41 %, в 2019 году – 58,1 %, в 2020 гг. –  66,6%, в 2021 году – 74,9%;</a:t>
            </a:r>
          </a:p>
          <a:p>
            <a:pPr marL="447675" indent="-85725" algn="just">
              <a:lnSpc>
                <a:spcPct val="100000"/>
              </a:lnSpc>
              <a:spcBef>
                <a:spcPts val="0"/>
              </a:spcBef>
              <a:buClr>
                <a:schemeClr val="tx1">
                  <a:lumMod val="50000"/>
                </a:schemeClr>
              </a:buClr>
              <a:buSzPct val="150000"/>
              <a:buNone/>
              <a:defRPr/>
            </a:pPr>
            <a:r>
              <a:rPr lang="ru-RU" sz="1400" b="1" dirty="0">
                <a:solidFill>
                  <a:srgbClr val="7030A0"/>
                </a:solidFill>
                <a:cs typeface="Arial" panose="020B0604020202020204" pitchFamily="34" charset="0"/>
              </a:rPr>
              <a:t>Снижение норматива зачисления в бюджет района </a:t>
            </a:r>
            <a:r>
              <a:rPr lang="ru-RU" sz="1400" dirty="0">
                <a:solidFill>
                  <a:srgbClr val="7030A0"/>
                </a:solidFill>
                <a:cs typeface="Arial" panose="020B0604020202020204" pitchFamily="34" charset="0"/>
              </a:rPr>
              <a:t>(устанавливается </a:t>
            </a:r>
            <a:r>
              <a:rPr lang="ru-RU" sz="1400" dirty="0">
                <a:solidFill>
                  <a:srgbClr val="7030A0"/>
                </a:solidFill>
              </a:rPr>
              <a:t>исходя из протяженности    автомобильных дорог общего пользования местного значения):</a:t>
            </a:r>
          </a:p>
          <a:p>
            <a:pPr marL="446088" indent="0" algn="just">
              <a:lnSpc>
                <a:spcPct val="100000"/>
              </a:lnSpc>
              <a:spcBef>
                <a:spcPts val="0"/>
              </a:spcBef>
              <a:buClr>
                <a:schemeClr val="tx1">
                  <a:lumMod val="50000"/>
                </a:schemeClr>
              </a:buClr>
              <a:buSzPct val="150000"/>
              <a:buNone/>
              <a:defRPr/>
            </a:pPr>
            <a:r>
              <a:rPr lang="ru-RU" sz="1400" dirty="0">
                <a:solidFill>
                  <a:srgbClr val="7030A0"/>
                </a:solidFill>
                <a:cs typeface="Arial" panose="020B0604020202020204" pitchFamily="34" charset="0"/>
              </a:rPr>
              <a:t>в 2018 году – 0,4887 %, в 2019 году – 0,4126 %, в 2020-2022гг. – 0,3753%</a:t>
            </a:r>
          </a:p>
          <a:p>
            <a:pPr marL="0" indent="0" algn="just">
              <a:spcBef>
                <a:spcPts val="0"/>
              </a:spcBef>
              <a:buClr>
                <a:schemeClr val="tx1">
                  <a:lumMod val="50000"/>
                </a:schemeClr>
              </a:buClr>
              <a:buSzPct val="150000"/>
              <a:buNone/>
            </a:pPr>
            <a:r>
              <a:rPr lang="ru-RU" sz="1400" dirty="0">
                <a:solidFill>
                  <a:srgbClr val="7030A0"/>
                </a:solidFill>
                <a:cs typeface="Arial" panose="020B0604020202020204" pitchFamily="34" charset="0"/>
              </a:rPr>
              <a:t> </a:t>
            </a:r>
          </a:p>
          <a:p>
            <a:pPr algn="just">
              <a:spcBef>
                <a:spcPts val="0"/>
              </a:spcBef>
              <a:buClr>
                <a:schemeClr val="tx1">
                  <a:lumMod val="50000"/>
                </a:schemeClr>
              </a:buClr>
              <a:buSzPct val="150000"/>
              <a:buFont typeface="Wingdings" panose="05000000000000000000" pitchFamily="2" charset="2"/>
              <a:buChar char="ü"/>
            </a:pPr>
            <a:r>
              <a:rPr lang="ru-RU" sz="1400" b="1" dirty="0">
                <a:solidFill>
                  <a:srgbClr val="7030A0"/>
                </a:solidFill>
                <a:cs typeface="Arial" panose="020B0604020202020204" pitchFamily="34" charset="0"/>
              </a:rPr>
              <a:t>Изменение распределения административных штрафов по уровням бюджетной системы в пользу федерального бюджета</a:t>
            </a:r>
          </a:p>
          <a:p>
            <a:pPr marL="0" indent="0" algn="just">
              <a:spcBef>
                <a:spcPts val="0"/>
              </a:spcBef>
              <a:buClr>
                <a:schemeClr val="tx1">
                  <a:lumMod val="50000"/>
                </a:schemeClr>
              </a:buClr>
              <a:buSzPct val="150000"/>
              <a:buNone/>
            </a:pPr>
            <a:endParaRPr lang="ru-RU" sz="1400" dirty="0">
              <a:solidFill>
                <a:srgbClr val="C00000"/>
              </a:solidFill>
              <a:cs typeface="Arial" panose="020B0604020202020204" pitchFamily="34" charset="0"/>
            </a:endParaRPr>
          </a:p>
          <a:p>
            <a:pPr marL="0" indent="0" algn="just">
              <a:spcBef>
                <a:spcPts val="0"/>
              </a:spcBef>
              <a:buClr>
                <a:schemeClr val="tx1">
                  <a:lumMod val="50000"/>
                </a:schemeClr>
              </a:buClr>
              <a:buSzPct val="150000"/>
              <a:buNone/>
            </a:pPr>
            <a:endParaRPr lang="ru-RU" sz="1400" dirty="0">
              <a:solidFill>
                <a:srgbClr val="C00000"/>
              </a:solidFill>
              <a:cs typeface="Arial" panose="020B0604020202020204" pitchFamily="34" charset="0"/>
            </a:endParaRPr>
          </a:p>
          <a:p>
            <a:pPr algn="just">
              <a:lnSpc>
                <a:spcPct val="100000"/>
              </a:lnSpc>
            </a:pPr>
            <a:endParaRPr lang="ru-RU" sz="1900" dirty="0">
              <a:solidFill>
                <a:schemeClr val="accent6">
                  <a:lumMod val="50000"/>
                </a:schemeClr>
              </a:solidFill>
              <a:cs typeface="Arial" panose="020B0604020202020204" pitchFamily="34" charset="0"/>
            </a:endParaRPr>
          </a:p>
        </p:txBody>
      </p:sp>
      <p:sp>
        <p:nvSpPr>
          <p:cNvPr id="6" name="Скругленный прямоугольник 5"/>
          <p:cNvSpPr/>
          <p:nvPr/>
        </p:nvSpPr>
        <p:spPr>
          <a:xfrm>
            <a:off x="395536" y="116632"/>
            <a:ext cx="8012708" cy="1152127"/>
          </a:xfrm>
          <a:prstGeom prst="roundRect">
            <a:avLst/>
          </a:prstGeom>
          <a:blipFill>
            <a:blip r:embed="rId2"/>
            <a:tile tx="0" ty="0" sx="100000" sy="100000" flip="none" algn="tl"/>
          </a:blipFill>
          <a:ln>
            <a:solidFill>
              <a:srgbClr val="0070C0"/>
            </a:solidFill>
          </a:ln>
          <a:effectLst/>
          <a:scene3d>
            <a:camera prst="orthographicFront"/>
            <a:lightRig rig="threePt" dir="t"/>
          </a:scene3d>
          <a:sp3d prstMaterial="plastic">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Основные изменения федерального, областного законодательства, оказывающие влияние на доходы бюджета Ярковского муниципального района в 2020- 2022 годах</a:t>
            </a:r>
          </a:p>
        </p:txBody>
      </p:sp>
      <p:pic>
        <p:nvPicPr>
          <p:cNvPr id="4" name="Picture 5" descr="герб Ярково утв"/>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0527" y="188639"/>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5567185"/>
      </p:ext>
    </p:extLst>
  </p:cSld>
  <p:clrMapOvr>
    <a:masterClrMapping/>
  </p:clrMapOvr>
  <p:transition spd="slow">
    <p:wheel spokes="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0A08AF67-7F28-4F22-98C6-B144073DC870}" type="slidenum">
              <a:rPr lang="ru-RU" smtClean="0"/>
              <a:t>33</a:t>
            </a:fld>
            <a:endParaRPr lang="ru-RU" dirty="0"/>
          </a:p>
        </p:txBody>
      </p:sp>
      <p:graphicFrame>
        <p:nvGraphicFramePr>
          <p:cNvPr id="3" name="Схема 2"/>
          <p:cNvGraphicFramePr/>
          <p:nvPr>
            <p:extLst>
              <p:ext uri="{D42A27DB-BD31-4B8C-83A1-F6EECF244321}">
                <p14:modId xmlns:p14="http://schemas.microsoft.com/office/powerpoint/2010/main" val="3697620314"/>
              </p:ext>
            </p:extLst>
          </p:nvPr>
        </p:nvGraphicFramePr>
        <p:xfrm>
          <a:off x="0" y="548680"/>
          <a:ext cx="8892480"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AutoShape 6"/>
          <p:cNvSpPr>
            <a:spLocks noChangeArrowheads="1"/>
          </p:cNvSpPr>
          <p:nvPr/>
        </p:nvSpPr>
        <p:spPr bwMode="auto">
          <a:xfrm>
            <a:off x="136223" y="195255"/>
            <a:ext cx="8252201" cy="783193"/>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t>Исходные данные для формирования </a:t>
            </a:r>
            <a:b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br>
            <a: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t>доходов бюджета Ярковского района </a:t>
            </a:r>
          </a:p>
        </p:txBody>
      </p:sp>
      <p:pic>
        <p:nvPicPr>
          <p:cNvPr id="5" name="Picture 5" descr="герб Ярково утв"/>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1" y="121411"/>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2570098"/>
      </p:ext>
    </p:extLst>
  </p:cSld>
  <p:clrMapOvr>
    <a:masterClrMapping/>
  </p:clrMapOvr>
  <p:transition spd="slow">
    <p:wheel spokes="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0A08AF67-7F28-4F22-98C6-B144073DC870}" type="slidenum">
              <a:rPr lang="ru-RU" smtClean="0"/>
              <a:t>34</a:t>
            </a:fld>
            <a:endParaRPr lang="ru-RU" dirty="0"/>
          </a:p>
        </p:txBody>
      </p:sp>
      <p:graphicFrame>
        <p:nvGraphicFramePr>
          <p:cNvPr id="3" name="Схема 2"/>
          <p:cNvGraphicFramePr/>
          <p:nvPr>
            <p:extLst>
              <p:ext uri="{D42A27DB-BD31-4B8C-83A1-F6EECF244321}">
                <p14:modId xmlns:p14="http://schemas.microsoft.com/office/powerpoint/2010/main" val="526307011"/>
              </p:ext>
            </p:extLst>
          </p:nvPr>
        </p:nvGraphicFramePr>
        <p:xfrm>
          <a:off x="0" y="548680"/>
          <a:ext cx="8892480"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utoShape 6"/>
          <p:cNvSpPr>
            <a:spLocks noChangeArrowheads="1"/>
          </p:cNvSpPr>
          <p:nvPr/>
        </p:nvSpPr>
        <p:spPr bwMode="auto">
          <a:xfrm>
            <a:off x="100933" y="182985"/>
            <a:ext cx="8359499" cy="783193"/>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t>Исходные данные для формирования </a:t>
            </a:r>
            <a:b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br>
            <a: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t>расходов бюджета Ярковского района </a:t>
            </a:r>
          </a:p>
        </p:txBody>
      </p:sp>
      <p:pic>
        <p:nvPicPr>
          <p:cNvPr id="6" name="Picture 5" descr="герб Ярково утв"/>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80577" y="102083"/>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4536599"/>
      </p:ext>
    </p:extLst>
  </p:cSld>
  <p:clrMapOvr>
    <a:masterClrMapping/>
  </p:clrMapOvr>
  <p:transition spd="slow">
    <p:wheel spokes="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sz="quarter" idx="1"/>
            <p:extLst>
              <p:ext uri="{D42A27DB-BD31-4B8C-83A1-F6EECF244321}">
                <p14:modId xmlns:p14="http://schemas.microsoft.com/office/powerpoint/2010/main" val="497817729"/>
              </p:ext>
            </p:extLst>
          </p:nvPr>
        </p:nvGraphicFramePr>
        <p:xfrm>
          <a:off x="502676" y="1165786"/>
          <a:ext cx="8285536" cy="2054636"/>
        </p:xfrm>
        <a:graphic>
          <a:graphicData uri="http://schemas.openxmlformats.org/drawingml/2006/table">
            <a:tbl>
              <a:tblPr firstRow="1" bandRow="1">
                <a:tableStyleId>{5C22544A-7EE6-4342-B048-85BDC9FD1C3A}</a:tableStyleId>
              </a:tblPr>
              <a:tblGrid>
                <a:gridCol w="1693101">
                  <a:extLst>
                    <a:ext uri="{9D8B030D-6E8A-4147-A177-3AD203B41FA5}">
                      <a16:colId xmlns:a16="http://schemas.microsoft.com/office/drawing/2014/main" xmlns="" val="20000"/>
                    </a:ext>
                  </a:extLst>
                </a:gridCol>
                <a:gridCol w="1296144">
                  <a:extLst>
                    <a:ext uri="{9D8B030D-6E8A-4147-A177-3AD203B41FA5}">
                      <a16:colId xmlns:a16="http://schemas.microsoft.com/office/drawing/2014/main" xmlns="" val="20001"/>
                    </a:ext>
                  </a:extLst>
                </a:gridCol>
                <a:gridCol w="1368152">
                  <a:extLst>
                    <a:ext uri="{9D8B030D-6E8A-4147-A177-3AD203B41FA5}">
                      <a16:colId xmlns:a16="http://schemas.microsoft.com/office/drawing/2014/main" xmlns="" val="20002"/>
                    </a:ext>
                  </a:extLst>
                </a:gridCol>
                <a:gridCol w="1296103">
                  <a:extLst>
                    <a:ext uri="{9D8B030D-6E8A-4147-A177-3AD203B41FA5}">
                      <a16:colId xmlns:a16="http://schemas.microsoft.com/office/drawing/2014/main" xmlns="" val="20003"/>
                    </a:ext>
                  </a:extLst>
                </a:gridCol>
                <a:gridCol w="1368193">
                  <a:extLst>
                    <a:ext uri="{9D8B030D-6E8A-4147-A177-3AD203B41FA5}">
                      <a16:colId xmlns:a16="http://schemas.microsoft.com/office/drawing/2014/main" xmlns="" val="20004"/>
                    </a:ext>
                  </a:extLst>
                </a:gridCol>
                <a:gridCol w="1263843">
                  <a:extLst>
                    <a:ext uri="{9D8B030D-6E8A-4147-A177-3AD203B41FA5}">
                      <a16:colId xmlns:a16="http://schemas.microsoft.com/office/drawing/2014/main" xmlns="" val="20005"/>
                    </a:ext>
                  </a:extLst>
                </a:gridCol>
              </a:tblGrid>
              <a:tr h="693109">
                <a:tc>
                  <a:txBody>
                    <a:bodyPr/>
                    <a:lstStyle/>
                    <a:p>
                      <a:pPr algn="ctr"/>
                      <a:r>
                        <a:rPr lang="ru-RU" dirty="0">
                          <a:solidFill>
                            <a:schemeClr val="bg1"/>
                          </a:solidFill>
                        </a:rPr>
                        <a:t>Показатели, </a:t>
                      </a:r>
                      <a:r>
                        <a:rPr lang="ru-RU" sz="1400" dirty="0">
                          <a:solidFill>
                            <a:schemeClr val="bg1"/>
                          </a:solidFill>
                        </a:rPr>
                        <a:t>млн рублей</a:t>
                      </a:r>
                    </a:p>
                  </a:txBody>
                  <a:tcPr/>
                </a:tc>
                <a:tc>
                  <a:txBody>
                    <a:bodyPr/>
                    <a:lstStyle/>
                    <a:p>
                      <a:pPr algn="ctr"/>
                      <a:r>
                        <a:rPr lang="ru-RU" dirty="0">
                          <a:solidFill>
                            <a:schemeClr val="bg1"/>
                          </a:solidFill>
                        </a:rPr>
                        <a:t>2018 год факт</a:t>
                      </a:r>
                    </a:p>
                  </a:txBody>
                  <a:tcPr/>
                </a:tc>
                <a:tc>
                  <a:txBody>
                    <a:bodyPr/>
                    <a:lstStyle/>
                    <a:p>
                      <a:pPr algn="ctr"/>
                      <a:r>
                        <a:rPr lang="ru-RU" dirty="0">
                          <a:solidFill>
                            <a:schemeClr val="bg1"/>
                          </a:solidFill>
                        </a:rPr>
                        <a:t>2019 год </a:t>
                      </a:r>
                      <a:r>
                        <a:rPr lang="ru-RU" sz="1200" dirty="0">
                          <a:solidFill>
                            <a:schemeClr val="bg1"/>
                          </a:solidFill>
                        </a:rPr>
                        <a:t>ожидаемая</a:t>
                      </a:r>
                    </a:p>
                    <a:p>
                      <a:pPr algn="ctr"/>
                      <a:r>
                        <a:rPr lang="ru-RU" sz="1200" dirty="0">
                          <a:solidFill>
                            <a:schemeClr val="bg1"/>
                          </a:solidFill>
                        </a:rPr>
                        <a:t>оценка</a:t>
                      </a:r>
                      <a:endParaRPr lang="ru-RU" dirty="0">
                        <a:solidFill>
                          <a:schemeClr val="bg1"/>
                        </a:solidFill>
                      </a:endParaRPr>
                    </a:p>
                  </a:txBody>
                  <a:tcPr/>
                </a:tc>
                <a:tc>
                  <a:txBody>
                    <a:bodyPr/>
                    <a:lstStyle/>
                    <a:p>
                      <a:pPr algn="ctr"/>
                      <a:r>
                        <a:rPr lang="ru-RU" dirty="0">
                          <a:solidFill>
                            <a:schemeClr val="bg1"/>
                          </a:solidFill>
                        </a:rPr>
                        <a:t>2020</a:t>
                      </a:r>
                      <a:r>
                        <a:rPr lang="ru-RU" baseline="0" dirty="0">
                          <a:solidFill>
                            <a:schemeClr val="bg1"/>
                          </a:solidFill>
                        </a:rPr>
                        <a:t> год прогноз</a:t>
                      </a:r>
                      <a:endParaRPr lang="ru-RU"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a:solidFill>
                            <a:schemeClr val="bg1"/>
                          </a:solidFill>
                        </a:rPr>
                        <a:t>2021</a:t>
                      </a:r>
                      <a:r>
                        <a:rPr lang="ru-RU" baseline="0" dirty="0">
                          <a:solidFill>
                            <a:schemeClr val="bg1"/>
                          </a:solidFill>
                        </a:rPr>
                        <a:t> год прогноз</a:t>
                      </a:r>
                      <a:endParaRPr lang="ru-RU"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dirty="0">
                          <a:solidFill>
                            <a:schemeClr val="bg1"/>
                          </a:solidFill>
                        </a:rPr>
                        <a:t>2022</a:t>
                      </a:r>
                      <a:r>
                        <a:rPr lang="ru-RU" baseline="0" dirty="0">
                          <a:solidFill>
                            <a:schemeClr val="bg1"/>
                          </a:solidFill>
                        </a:rPr>
                        <a:t> год прогноз</a:t>
                      </a:r>
                      <a:endParaRPr lang="ru-RU" dirty="0">
                        <a:solidFill>
                          <a:schemeClr val="bg1"/>
                        </a:solidFill>
                      </a:endParaRPr>
                    </a:p>
                  </a:txBody>
                  <a:tcPr/>
                </a:tc>
                <a:extLst>
                  <a:ext uri="{0D108BD9-81ED-4DB2-BD59-A6C34878D82A}">
                    <a16:rowId xmlns:a16="http://schemas.microsoft.com/office/drawing/2014/main" xmlns="" val="10000"/>
                  </a:ext>
                </a:extLst>
              </a:tr>
              <a:tr h="380075">
                <a:tc>
                  <a:txBody>
                    <a:bodyPr/>
                    <a:lstStyle/>
                    <a:p>
                      <a:pPr algn="ctr" fontAlgn="b"/>
                      <a:r>
                        <a:rPr lang="ru-RU" sz="1800" u="none" strike="noStrike" dirty="0">
                          <a:solidFill>
                            <a:schemeClr val="accent6">
                              <a:lumMod val="50000"/>
                            </a:schemeClr>
                          </a:solidFill>
                          <a:effectLst/>
                        </a:rPr>
                        <a:t>Доходы</a:t>
                      </a:r>
                      <a:endParaRPr lang="ru-RU" sz="1800" b="1"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ru-RU" sz="2200" u="none" strike="noStrike" dirty="0">
                          <a:solidFill>
                            <a:schemeClr val="accent6">
                              <a:lumMod val="50000"/>
                            </a:schemeClr>
                          </a:solidFill>
                          <a:effectLst/>
                        </a:rPr>
                        <a:t>930 766,7</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ru-RU" sz="2200" u="none" strike="noStrike" dirty="0">
                          <a:solidFill>
                            <a:schemeClr val="accent6">
                              <a:lumMod val="50000"/>
                            </a:schemeClr>
                          </a:solidFill>
                          <a:effectLst/>
                        </a:rPr>
                        <a:t>968 652,6</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ru-RU" sz="2200" u="none" strike="noStrike" dirty="0">
                          <a:solidFill>
                            <a:schemeClr val="accent6">
                              <a:lumMod val="50000"/>
                            </a:schemeClr>
                          </a:solidFill>
                          <a:effectLst/>
                          <a:latin typeface="+mn-lt"/>
                        </a:rPr>
                        <a:t>1153 901,6</a:t>
                      </a:r>
                    </a:p>
                  </a:txBody>
                  <a:tcPr marL="9525" marR="9525" marT="9525" marB="0" anchor="ctr"/>
                </a:tc>
                <a:tc>
                  <a:txBody>
                    <a:bodyPr/>
                    <a:lstStyle/>
                    <a:p>
                      <a:pPr algn="ctr" fontAlgn="ctr"/>
                      <a:r>
                        <a:rPr lang="ru-RU" sz="2200" b="0" i="0" u="none" strike="noStrike" dirty="0">
                          <a:solidFill>
                            <a:schemeClr val="accent6">
                              <a:lumMod val="50000"/>
                            </a:schemeClr>
                          </a:solidFill>
                          <a:effectLst/>
                          <a:latin typeface="+mn-lt"/>
                        </a:rPr>
                        <a:t>1082 923,3</a:t>
                      </a:r>
                    </a:p>
                  </a:txBody>
                  <a:tcPr marL="9525" marR="9525" marT="9525" marB="0" anchor="ctr"/>
                </a:tc>
                <a:tc>
                  <a:txBody>
                    <a:bodyPr/>
                    <a:lstStyle/>
                    <a:p>
                      <a:pPr algn="ctr" fontAlgn="ctr"/>
                      <a:r>
                        <a:rPr lang="ru-RU" sz="2200" b="0" i="0" u="none" strike="noStrike" dirty="0">
                          <a:solidFill>
                            <a:schemeClr val="accent6">
                              <a:lumMod val="50000"/>
                            </a:schemeClr>
                          </a:solidFill>
                          <a:effectLst/>
                          <a:latin typeface="+mn-lt"/>
                        </a:rPr>
                        <a:t>1108775,4</a:t>
                      </a:r>
                    </a:p>
                  </a:txBody>
                  <a:tcPr marL="9525" marR="9525" marT="9525" marB="0" anchor="ctr"/>
                </a:tc>
                <a:extLst>
                  <a:ext uri="{0D108BD9-81ED-4DB2-BD59-A6C34878D82A}">
                    <a16:rowId xmlns:a16="http://schemas.microsoft.com/office/drawing/2014/main" xmlns="" val="10001"/>
                  </a:ext>
                </a:extLst>
              </a:tr>
              <a:tr h="380075">
                <a:tc>
                  <a:txBody>
                    <a:bodyPr/>
                    <a:lstStyle/>
                    <a:p>
                      <a:pPr algn="ctr" fontAlgn="b"/>
                      <a:r>
                        <a:rPr lang="ru-RU" sz="1800" u="none" strike="noStrike" dirty="0">
                          <a:solidFill>
                            <a:schemeClr val="accent6">
                              <a:lumMod val="50000"/>
                            </a:schemeClr>
                          </a:solidFill>
                          <a:effectLst/>
                        </a:rPr>
                        <a:t>Расходы</a:t>
                      </a:r>
                      <a:endParaRPr lang="ru-RU" sz="1800" b="1"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ru-RU" sz="2200" u="none" strike="noStrike" dirty="0">
                          <a:solidFill>
                            <a:schemeClr val="accent6">
                              <a:lumMod val="50000"/>
                            </a:schemeClr>
                          </a:solidFill>
                          <a:effectLst/>
                        </a:rPr>
                        <a:t>931 841,7</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ru-RU" sz="2200" u="none" strike="noStrike" dirty="0">
                          <a:solidFill>
                            <a:schemeClr val="accent6">
                              <a:lumMod val="50000"/>
                            </a:schemeClr>
                          </a:solidFill>
                          <a:effectLst/>
                        </a:rPr>
                        <a:t>1 056 923,6</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ru-RU" sz="2200" u="none" strike="noStrike" dirty="0">
                          <a:solidFill>
                            <a:schemeClr val="accent6">
                              <a:lumMod val="50000"/>
                            </a:schemeClr>
                          </a:solidFill>
                          <a:effectLst/>
                          <a:latin typeface="+mn-lt"/>
                        </a:rPr>
                        <a:t>1153 901,6</a:t>
                      </a:r>
                    </a:p>
                  </a:txBody>
                  <a:tcPr marL="9525" marR="9525" marT="9525" marB="0" anchor="ctr"/>
                </a:tc>
                <a:tc>
                  <a:txBody>
                    <a:bodyPr/>
                    <a:lstStyle/>
                    <a:p>
                      <a:pPr algn="ctr" fontAlgn="ctr"/>
                      <a:r>
                        <a:rPr lang="ru-RU" sz="2200" b="0" i="0" u="none" strike="noStrike" dirty="0">
                          <a:solidFill>
                            <a:schemeClr val="accent6">
                              <a:lumMod val="50000"/>
                            </a:schemeClr>
                          </a:solidFill>
                          <a:effectLst/>
                          <a:latin typeface="+mn-lt"/>
                        </a:rPr>
                        <a:t>1082 923,3</a:t>
                      </a:r>
                    </a:p>
                  </a:txBody>
                  <a:tcPr marL="9525" marR="9525" marT="9525" marB="0" anchor="ctr"/>
                </a:tc>
                <a:tc>
                  <a:txBody>
                    <a:bodyPr/>
                    <a:lstStyle/>
                    <a:p>
                      <a:pPr algn="ctr" fontAlgn="ctr"/>
                      <a:r>
                        <a:rPr lang="ru-RU" sz="2200" b="0" i="0" u="none" strike="noStrike" dirty="0">
                          <a:solidFill>
                            <a:schemeClr val="accent6">
                              <a:lumMod val="50000"/>
                            </a:schemeClr>
                          </a:solidFill>
                          <a:effectLst/>
                          <a:latin typeface="+mn-lt"/>
                        </a:rPr>
                        <a:t>1108775,4</a:t>
                      </a:r>
                    </a:p>
                  </a:txBody>
                  <a:tcPr marL="9525" marR="9525" marT="9525" marB="0" anchor="ctr"/>
                </a:tc>
                <a:extLst>
                  <a:ext uri="{0D108BD9-81ED-4DB2-BD59-A6C34878D82A}">
                    <a16:rowId xmlns:a16="http://schemas.microsoft.com/office/drawing/2014/main" xmlns="" val="10002"/>
                  </a:ext>
                </a:extLst>
              </a:tr>
              <a:tr h="562966">
                <a:tc>
                  <a:txBody>
                    <a:bodyPr/>
                    <a:lstStyle/>
                    <a:p>
                      <a:pPr algn="ctr" fontAlgn="b"/>
                      <a:r>
                        <a:rPr lang="ru-RU" sz="1800" u="none" strike="noStrike" dirty="0">
                          <a:solidFill>
                            <a:schemeClr val="accent6">
                              <a:lumMod val="50000"/>
                            </a:schemeClr>
                          </a:solidFill>
                          <a:effectLst/>
                        </a:rPr>
                        <a:t>Дефицит (-) / Профицит</a:t>
                      </a:r>
                      <a:r>
                        <a:rPr lang="ru-RU" sz="1800" u="none" strike="noStrike" baseline="0" dirty="0">
                          <a:solidFill>
                            <a:schemeClr val="accent6">
                              <a:lumMod val="50000"/>
                            </a:schemeClr>
                          </a:solidFill>
                          <a:effectLst/>
                        </a:rPr>
                        <a:t> (+)</a:t>
                      </a:r>
                      <a:endParaRPr lang="ru-RU" sz="1800" b="1"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ru-RU" sz="2200" u="none" strike="noStrike" dirty="0">
                          <a:solidFill>
                            <a:schemeClr val="accent6">
                              <a:lumMod val="50000"/>
                            </a:schemeClr>
                          </a:solidFill>
                          <a:effectLst/>
                        </a:rPr>
                        <a:t>-1 075,0</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kumimoji="0" lang="ru-RU" sz="2200" u="none" strike="noStrike" kern="1200" baseline="0" dirty="0">
                          <a:solidFill>
                            <a:schemeClr val="accent6">
                              <a:lumMod val="50000"/>
                            </a:schemeClr>
                          </a:solidFill>
                        </a:rPr>
                        <a:t>-88 271,0</a:t>
                      </a:r>
                      <a:endParaRPr lang="ru-RU" sz="2200" b="0" i="0" u="none" strike="noStrike" dirty="0">
                        <a:solidFill>
                          <a:schemeClr val="accent6">
                            <a:lumMod val="50000"/>
                          </a:schemeClr>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ctr"/>
                      <a:r>
                        <a:rPr lang="ru-RU" sz="2200" u="none" strike="noStrike" dirty="0">
                          <a:solidFill>
                            <a:schemeClr val="accent6">
                              <a:lumMod val="50000"/>
                            </a:schemeClr>
                          </a:solidFill>
                          <a:effectLst/>
                        </a:rPr>
                        <a:t>0</a:t>
                      </a:r>
                      <a:endParaRPr lang="ru-RU" sz="2200" b="0" i="0" u="none" strike="noStrike" dirty="0">
                        <a:solidFill>
                          <a:schemeClr val="accent6">
                            <a:lumMod val="50000"/>
                          </a:schemeClr>
                        </a:solidFill>
                        <a:effectLst/>
                        <a:latin typeface="Arial"/>
                      </a:endParaRPr>
                    </a:p>
                  </a:txBody>
                  <a:tcPr marL="9525" marR="9525" marT="9525" marB="0" anchor="ctr"/>
                </a:tc>
                <a:tc>
                  <a:txBody>
                    <a:bodyPr/>
                    <a:lstStyle/>
                    <a:p>
                      <a:pPr algn="ctr" fontAlgn="ctr"/>
                      <a:r>
                        <a:rPr lang="ru-RU" sz="2200" u="none" strike="noStrike" dirty="0">
                          <a:solidFill>
                            <a:schemeClr val="accent6">
                              <a:lumMod val="50000"/>
                            </a:schemeClr>
                          </a:solidFill>
                          <a:effectLst/>
                        </a:rPr>
                        <a:t>0</a:t>
                      </a:r>
                      <a:endParaRPr lang="ru-RU" sz="2200" b="0" i="0" u="none" strike="noStrike" dirty="0">
                        <a:solidFill>
                          <a:schemeClr val="accent6">
                            <a:lumMod val="50000"/>
                          </a:schemeClr>
                        </a:solidFill>
                        <a:effectLst/>
                        <a:latin typeface="Arial"/>
                      </a:endParaRPr>
                    </a:p>
                  </a:txBody>
                  <a:tcPr marL="9525" marR="9525" marT="9525" marB="0" anchor="ctr"/>
                </a:tc>
                <a:tc>
                  <a:txBody>
                    <a:bodyPr/>
                    <a:lstStyle/>
                    <a:p>
                      <a:pPr algn="ctr" fontAlgn="ctr"/>
                      <a:r>
                        <a:rPr lang="ru-RU" sz="2200" u="none" strike="noStrike" dirty="0">
                          <a:solidFill>
                            <a:schemeClr val="accent6">
                              <a:lumMod val="50000"/>
                            </a:schemeClr>
                          </a:solidFill>
                          <a:effectLst/>
                        </a:rPr>
                        <a:t>0</a:t>
                      </a:r>
                      <a:endParaRPr lang="ru-RU" sz="2200" b="0" i="0" u="none" strike="noStrike" dirty="0">
                        <a:solidFill>
                          <a:schemeClr val="accent6">
                            <a:lumMod val="50000"/>
                          </a:schemeClr>
                        </a:solidFill>
                        <a:effectLst/>
                        <a:latin typeface="Arial"/>
                      </a:endParaRPr>
                    </a:p>
                  </a:txBody>
                  <a:tcPr marL="9525" marR="9525" marT="9525" marB="0" anchor="ctr"/>
                </a:tc>
                <a:extLst>
                  <a:ext uri="{0D108BD9-81ED-4DB2-BD59-A6C34878D82A}">
                    <a16:rowId xmlns:a16="http://schemas.microsoft.com/office/drawing/2014/main" xmlns="" val="10003"/>
                  </a:ext>
                </a:extLst>
              </a:tr>
            </a:tbl>
          </a:graphicData>
        </a:graphic>
      </p:graphicFrame>
      <p:graphicFrame>
        <p:nvGraphicFramePr>
          <p:cNvPr id="5" name="Диаграмма 7"/>
          <p:cNvGraphicFramePr>
            <a:graphicFrameLocks/>
          </p:cNvGraphicFramePr>
          <p:nvPr>
            <p:extLst>
              <p:ext uri="{D42A27DB-BD31-4B8C-83A1-F6EECF244321}">
                <p14:modId xmlns:p14="http://schemas.microsoft.com/office/powerpoint/2010/main" val="2419349292"/>
              </p:ext>
            </p:extLst>
          </p:nvPr>
        </p:nvGraphicFramePr>
        <p:xfrm>
          <a:off x="0" y="3226718"/>
          <a:ext cx="9343009" cy="2448272"/>
        </p:xfrm>
        <a:graphic>
          <a:graphicData uri="http://schemas.openxmlformats.org/drawingml/2006/chart">
            <c:chart xmlns:c="http://schemas.openxmlformats.org/drawingml/2006/chart" xmlns:r="http://schemas.openxmlformats.org/officeDocument/2006/relationships" r:id="rId2"/>
          </a:graphicData>
        </a:graphic>
      </p:graphicFrame>
      <p:sp>
        <p:nvSpPr>
          <p:cNvPr id="7" name="Объект 19"/>
          <p:cNvSpPr txBox="1">
            <a:spLocks/>
          </p:cNvSpPr>
          <p:nvPr/>
        </p:nvSpPr>
        <p:spPr>
          <a:xfrm>
            <a:off x="2396703" y="5674990"/>
            <a:ext cx="6580783" cy="1008112"/>
          </a:xfrm>
          <a:prstGeom prst="rect">
            <a:avLst/>
          </a:prstGeom>
        </p:spPr>
        <p:txBody>
          <a:bodyPr lIns="84664" tIns="42332" rIns="84664" bIns="42332"/>
          <a:lstStyle>
            <a:lvl1pPr marL="386791" indent="-386791" algn="l" defTabSz="966978" rtl="0" eaLnBrk="1" latinLnBrk="0" hangingPunct="1">
              <a:spcBef>
                <a:spcPct val="20000"/>
              </a:spcBef>
              <a:buClr>
                <a:schemeClr val="accent1"/>
              </a:buClr>
              <a:buFont typeface="Wingdings" pitchFamily="2" charset="2"/>
              <a:buChar char=""/>
              <a:defRPr sz="2500" kern="1200">
                <a:solidFill>
                  <a:schemeClr val="tx1">
                    <a:lumMod val="85000"/>
                    <a:lumOff val="15000"/>
                  </a:schemeClr>
                </a:solidFill>
                <a:latin typeface="+mn-lt"/>
                <a:ea typeface="+mn-ea"/>
                <a:cs typeface="+mn-cs"/>
              </a:defRPr>
            </a:lvl1pPr>
            <a:lvl2pPr marL="821931" indent="-386791" algn="l" defTabSz="966978" rtl="0" eaLnBrk="1" latinLnBrk="0" hangingPunct="1">
              <a:spcBef>
                <a:spcPct val="20000"/>
              </a:spcBef>
              <a:buClr>
                <a:schemeClr val="accent1"/>
              </a:buClr>
              <a:buFont typeface="Wingdings" pitchFamily="2" charset="2"/>
              <a:buChar char=""/>
              <a:defRPr sz="2300" kern="1200">
                <a:solidFill>
                  <a:schemeClr val="tx1">
                    <a:lumMod val="85000"/>
                    <a:lumOff val="15000"/>
                  </a:schemeClr>
                </a:solidFill>
                <a:latin typeface="+mn-lt"/>
                <a:ea typeface="+mn-ea"/>
                <a:cs typeface="+mn-cs"/>
              </a:defRPr>
            </a:lvl2pPr>
            <a:lvl3pPr marL="1208723" indent="-386791" algn="l" defTabSz="966978" rtl="0" eaLnBrk="1" latinLnBrk="0" hangingPunct="1">
              <a:spcBef>
                <a:spcPct val="20000"/>
              </a:spcBef>
              <a:buClr>
                <a:schemeClr val="accent1"/>
              </a:buClr>
              <a:buFont typeface="Wingdings" pitchFamily="2" charset="2"/>
              <a:buChar char=""/>
              <a:defRPr sz="2100" kern="1200">
                <a:solidFill>
                  <a:schemeClr val="tx1">
                    <a:lumMod val="85000"/>
                    <a:lumOff val="15000"/>
                  </a:schemeClr>
                </a:solidFill>
                <a:latin typeface="+mn-lt"/>
                <a:ea typeface="+mn-ea"/>
                <a:cs typeface="+mn-cs"/>
              </a:defRPr>
            </a:lvl3pPr>
            <a:lvl4pPr marL="1595514" indent="-338442" algn="l" defTabSz="966978" rtl="0" eaLnBrk="1" latinLnBrk="0" hangingPunct="1">
              <a:spcBef>
                <a:spcPct val="20000"/>
              </a:spcBef>
              <a:buClr>
                <a:schemeClr val="accent1"/>
              </a:buClr>
              <a:buFont typeface="Wingdings" pitchFamily="2" charset="2"/>
              <a:buChar char=""/>
              <a:defRPr sz="1900" kern="1200">
                <a:solidFill>
                  <a:schemeClr val="tx1">
                    <a:lumMod val="85000"/>
                    <a:lumOff val="15000"/>
                  </a:schemeClr>
                </a:solidFill>
                <a:latin typeface="+mn-lt"/>
                <a:ea typeface="+mn-ea"/>
                <a:cs typeface="+mn-cs"/>
              </a:defRPr>
            </a:lvl4pPr>
            <a:lvl5pPr marL="1933956" indent="-338442" algn="l" defTabSz="966978" rtl="0" eaLnBrk="1" latinLnBrk="0" hangingPunct="1">
              <a:spcBef>
                <a:spcPct val="20000"/>
              </a:spcBef>
              <a:buClr>
                <a:schemeClr val="accent1"/>
              </a:buClr>
              <a:buFont typeface="Wingdings" pitchFamily="2" charset="2"/>
              <a:buChar char=""/>
              <a:defRPr sz="1700" kern="1200">
                <a:solidFill>
                  <a:schemeClr val="tx1">
                    <a:lumMod val="85000"/>
                    <a:lumOff val="15000"/>
                  </a:schemeClr>
                </a:solidFill>
                <a:latin typeface="+mn-lt"/>
                <a:ea typeface="+mn-ea"/>
                <a:cs typeface="+mn-cs"/>
              </a:defRPr>
            </a:lvl5pPr>
            <a:lvl6pPr marL="2272398" indent="-290093" algn="l" defTabSz="966978" rtl="0" eaLnBrk="1" latinLnBrk="0" hangingPunct="1">
              <a:spcBef>
                <a:spcPts val="423"/>
              </a:spcBef>
              <a:buClr>
                <a:schemeClr val="accent1"/>
              </a:buClr>
              <a:buFont typeface="Wingdings" pitchFamily="2" charset="2"/>
              <a:buChar char=""/>
              <a:defRPr sz="1500" kern="1200">
                <a:solidFill>
                  <a:schemeClr val="tx1"/>
                </a:solidFill>
                <a:latin typeface="+mn-lt"/>
                <a:ea typeface="+mn-ea"/>
                <a:cs typeface="+mn-cs"/>
              </a:defRPr>
            </a:lvl6pPr>
            <a:lvl7pPr marL="2610841" indent="-290093" algn="l" defTabSz="966978" rtl="0" eaLnBrk="1" latinLnBrk="0" hangingPunct="1">
              <a:spcBef>
                <a:spcPts val="423"/>
              </a:spcBef>
              <a:buClr>
                <a:schemeClr val="accent1"/>
              </a:buClr>
              <a:buFont typeface="Wingdings" pitchFamily="2" charset="2"/>
              <a:buChar char=""/>
              <a:defRPr sz="1500" kern="1200">
                <a:solidFill>
                  <a:schemeClr val="tx1"/>
                </a:solidFill>
                <a:latin typeface="+mn-lt"/>
                <a:ea typeface="+mn-ea"/>
                <a:cs typeface="+mn-cs"/>
              </a:defRPr>
            </a:lvl7pPr>
            <a:lvl8pPr marL="2949283" indent="-290093" algn="l" defTabSz="966978" rtl="0" eaLnBrk="1" latinLnBrk="0" hangingPunct="1">
              <a:spcBef>
                <a:spcPts val="423"/>
              </a:spcBef>
              <a:buClr>
                <a:schemeClr val="accent1"/>
              </a:buClr>
              <a:buFont typeface="Wingdings" pitchFamily="2" charset="2"/>
              <a:buChar char=""/>
              <a:defRPr sz="1500" kern="1200">
                <a:solidFill>
                  <a:schemeClr val="tx1"/>
                </a:solidFill>
                <a:latin typeface="+mn-lt"/>
                <a:ea typeface="+mn-ea"/>
                <a:cs typeface="+mn-cs"/>
              </a:defRPr>
            </a:lvl8pPr>
            <a:lvl9pPr marL="3287725" indent="-290093" algn="l" defTabSz="966978" rtl="0" eaLnBrk="1" latinLnBrk="0" hangingPunct="1">
              <a:spcBef>
                <a:spcPts val="423"/>
              </a:spcBef>
              <a:buClr>
                <a:schemeClr val="accent1"/>
              </a:buClr>
              <a:buFont typeface="Wingdings" pitchFamily="2" charset="2"/>
              <a:buChar char=""/>
              <a:defRPr sz="1500" kern="1200">
                <a:solidFill>
                  <a:schemeClr val="tx1"/>
                </a:solidFill>
                <a:latin typeface="+mn-lt"/>
                <a:ea typeface="+mn-ea"/>
                <a:cs typeface="+mn-cs"/>
              </a:defRPr>
            </a:lvl9pPr>
          </a:lstStyle>
          <a:p>
            <a:pPr marL="0" indent="0">
              <a:buFont typeface="Wingdings" pitchFamily="2" charset="2"/>
              <a:buNone/>
              <a:defRPr/>
            </a:pPr>
            <a:r>
              <a:rPr lang="ru-RU" sz="1800" b="1" dirty="0">
                <a:solidFill>
                  <a:schemeClr val="accent6">
                    <a:lumMod val="50000"/>
                  </a:schemeClr>
                </a:solidFill>
                <a:cs typeface="Arial" panose="020B0604020202020204" pitchFamily="34" charset="0"/>
              </a:rPr>
              <a:t>Источники покрытия дефицита в 2019 году - остатки средств на начало года</a:t>
            </a:r>
          </a:p>
        </p:txBody>
      </p:sp>
      <p:pic>
        <p:nvPicPr>
          <p:cNvPr id="12" name="Picture 2" descr="K:\Управлен_бюдж_планир_и_межбюджет_отношений\Сводный отдел\Зам.бюджетный\БЮДЖЕТ\БЮДЖЕТ ДЛЯ ГРАЖДАН\ПОРТАЛ\2016\проект бюджета 2017-2019\картинки\000154764_480_Raskhody_Nalogi_i_Dolg_4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1600"/>
            <a:ext cx="2224077" cy="1538856"/>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6"/>
          <p:cNvSpPr>
            <a:spLocks noChangeArrowheads="1"/>
          </p:cNvSpPr>
          <p:nvPr/>
        </p:nvSpPr>
        <p:spPr bwMode="auto">
          <a:xfrm>
            <a:off x="179833" y="72373"/>
            <a:ext cx="8208591" cy="783193"/>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chemeClr val="tx2">
                    <a:lumMod val="60000"/>
                    <a:lumOff val="40000"/>
                  </a:schemeClr>
                </a:solidFill>
                <a:effectLst>
                  <a:outerShdw blurRad="38100" dist="38100" dir="2700000" algn="tl">
                    <a:srgbClr val="000000">
                      <a:alpha val="43137"/>
                    </a:srgbClr>
                  </a:outerShdw>
                </a:effectLst>
                <a:latin typeface="Book Antiqua"/>
              </a:rPr>
              <a:t>Основные параметры бюджета Ярковского муниципального района, тыс.руб. </a:t>
            </a:r>
          </a:p>
        </p:txBody>
      </p:sp>
      <p:pic>
        <p:nvPicPr>
          <p:cNvPr id="9" name="Picture 5" descr="герб Ярково утв"/>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90921" y="31921"/>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3076123"/>
      </p:ext>
    </p:extLst>
  </p:cSld>
  <p:clrMapOvr>
    <a:masterClrMapping/>
  </p:clrMapOvr>
  <p:transition spd="slow">
    <p:wheel spokes="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611560" y="836712"/>
            <a:ext cx="8314113" cy="5901475"/>
          </a:xfrm>
        </p:spPr>
        <p:txBody>
          <a:bodyPr>
            <a:normAutofit fontScale="70000" lnSpcReduction="20000"/>
          </a:bodyPr>
          <a:lstStyle/>
          <a:p>
            <a:pPr>
              <a:spcBef>
                <a:spcPts val="0"/>
              </a:spcBef>
              <a:spcAft>
                <a:spcPts val="1200"/>
              </a:spcAft>
              <a:buClr>
                <a:srgbClr val="0070C0"/>
              </a:buClr>
            </a:pPr>
            <a:r>
              <a:rPr lang="ru-RU" altLang="ru-RU" sz="2000" dirty="0">
                <a:solidFill>
                  <a:srgbClr val="1F497D"/>
                </a:solidFill>
                <a:hlinkClick r:id="rId2" action="ppaction://hlinksldjump"/>
              </a:rPr>
              <a:t>Из каких поступлений формируются доходы  бюджета района в 2020-2022 год</a:t>
            </a:r>
            <a:r>
              <a:rPr lang="ru-RU" altLang="ru-RU" sz="2000" dirty="0">
                <a:solidFill>
                  <a:srgbClr val="1F497D"/>
                </a:solidFill>
              </a:rPr>
              <a:t>ах</a:t>
            </a:r>
          </a:p>
          <a:p>
            <a:pPr>
              <a:spcBef>
                <a:spcPts val="0"/>
              </a:spcBef>
              <a:spcAft>
                <a:spcPts val="1200"/>
              </a:spcAft>
              <a:buClr>
                <a:srgbClr val="0070C0"/>
              </a:buClr>
            </a:pPr>
            <a:r>
              <a:rPr lang="ru-RU" altLang="ru-RU" sz="2000" dirty="0">
                <a:solidFill>
                  <a:srgbClr val="1F497D"/>
                </a:solidFill>
                <a:hlinkClick r:id="rId3" action="ppaction://hlinksldjump"/>
              </a:rPr>
              <a:t>Структура доходов бюджета Ярковского района</a:t>
            </a:r>
            <a:endParaRPr lang="ru-RU" altLang="ru-RU" sz="2000" dirty="0">
              <a:solidFill>
                <a:srgbClr val="1F497D"/>
              </a:solidFill>
            </a:endParaRPr>
          </a:p>
          <a:p>
            <a:pPr>
              <a:spcBef>
                <a:spcPts val="0"/>
              </a:spcBef>
              <a:spcAft>
                <a:spcPts val="1200"/>
              </a:spcAft>
              <a:buClr>
                <a:srgbClr val="0070C0"/>
              </a:buClr>
            </a:pPr>
            <a:r>
              <a:rPr lang="ru-RU" altLang="ru-RU" sz="2000" dirty="0">
                <a:solidFill>
                  <a:srgbClr val="1F497D"/>
                </a:solidFill>
                <a:hlinkClick r:id="rId4" action="ppaction://hlinksldjump"/>
              </a:rPr>
              <a:t>Налоговые и неналоговые доходы бюджета </a:t>
            </a:r>
            <a:endParaRPr lang="ru-RU" altLang="ru-RU" sz="2000" dirty="0">
              <a:solidFill>
                <a:srgbClr val="1F497D"/>
              </a:solidFill>
            </a:endParaRPr>
          </a:p>
          <a:p>
            <a:pPr>
              <a:spcBef>
                <a:spcPts val="0"/>
              </a:spcBef>
              <a:spcAft>
                <a:spcPts val="1200"/>
              </a:spcAft>
              <a:buClr>
                <a:srgbClr val="0070C0"/>
              </a:buClr>
            </a:pPr>
            <a:r>
              <a:rPr lang="ru-RU" altLang="ru-RU" sz="2000" dirty="0">
                <a:solidFill>
                  <a:srgbClr val="1F497D"/>
                </a:solidFill>
                <a:hlinkClick r:id="rId5" action="ppaction://hlinksldjump"/>
              </a:rPr>
              <a:t>Бюджетообразующие (основные) налоги бюджета района в 2020 – 2022 года</a:t>
            </a:r>
            <a:r>
              <a:rPr lang="ru-RU" altLang="ru-RU" sz="2000" dirty="0">
                <a:solidFill>
                  <a:srgbClr val="1F497D"/>
                </a:solidFill>
              </a:rPr>
              <a:t>х</a:t>
            </a:r>
          </a:p>
          <a:p>
            <a:pPr>
              <a:spcBef>
                <a:spcPts val="0"/>
              </a:spcBef>
              <a:spcAft>
                <a:spcPts val="1200"/>
              </a:spcAft>
              <a:buClr>
                <a:srgbClr val="0070C0"/>
              </a:buClr>
            </a:pPr>
            <a:r>
              <a:rPr lang="ru-RU" altLang="ru-RU" sz="2000" u="sng" dirty="0">
                <a:solidFill>
                  <a:srgbClr val="1F497D"/>
                </a:solidFill>
                <a:hlinkClick r:id="rId6" action="ppaction://hlinksldjump"/>
              </a:rPr>
              <a:t>Налоговые доходы  бюджета района в 2019-2020 годах</a:t>
            </a:r>
            <a:endParaRPr lang="ru-RU" altLang="ru-RU" sz="2000" u="sng" dirty="0">
              <a:solidFill>
                <a:srgbClr val="1F497D"/>
              </a:solidFill>
            </a:endParaRPr>
          </a:p>
          <a:p>
            <a:pPr>
              <a:spcBef>
                <a:spcPts val="0"/>
              </a:spcBef>
              <a:spcAft>
                <a:spcPts val="1200"/>
              </a:spcAft>
              <a:buClr>
                <a:srgbClr val="0070C0"/>
              </a:buClr>
            </a:pPr>
            <a:r>
              <a:rPr lang="ru-RU" sz="2000" dirty="0">
                <a:solidFill>
                  <a:srgbClr val="1F497D"/>
                </a:solidFill>
                <a:hlinkClick r:id="rId7" action="ppaction://hlinksldjump"/>
              </a:rPr>
              <a:t>Нормативы отчислений  по налоговым доходам</a:t>
            </a:r>
            <a:endParaRPr lang="ru-RU" sz="2000" dirty="0">
              <a:solidFill>
                <a:srgbClr val="1F497D"/>
              </a:solidFill>
            </a:endParaRPr>
          </a:p>
          <a:p>
            <a:pPr>
              <a:spcBef>
                <a:spcPts val="0"/>
              </a:spcBef>
              <a:spcAft>
                <a:spcPts val="1200"/>
              </a:spcAft>
              <a:buClr>
                <a:srgbClr val="0070C0"/>
              </a:buClr>
            </a:pPr>
            <a:r>
              <a:rPr lang="ru-RU" altLang="ru-RU" sz="2000" u="sng" dirty="0">
                <a:solidFill>
                  <a:srgbClr val="1F497D"/>
                </a:solidFill>
                <a:hlinkClick r:id="rId8" action="ppaction://hlinksldjump"/>
              </a:rPr>
              <a:t>Неналоговые доходы  бюджета района в 2019-2020 годах</a:t>
            </a:r>
            <a:endParaRPr lang="ru-RU" altLang="ru-RU" sz="2000" u="sng" dirty="0">
              <a:solidFill>
                <a:srgbClr val="1F497D"/>
              </a:solidFill>
            </a:endParaRPr>
          </a:p>
          <a:p>
            <a:pPr>
              <a:spcBef>
                <a:spcPts val="0"/>
              </a:spcBef>
              <a:spcAft>
                <a:spcPts val="1200"/>
              </a:spcAft>
              <a:buClr>
                <a:srgbClr val="0070C0"/>
              </a:buClr>
            </a:pPr>
            <a:r>
              <a:rPr lang="ru-RU" sz="2000" dirty="0">
                <a:solidFill>
                  <a:srgbClr val="1F497D"/>
                </a:solidFill>
                <a:hlinkClick r:id="rId9" action="ppaction://hlinksldjump"/>
              </a:rPr>
              <a:t>Нормативы отчислений  по неналоговым доходам</a:t>
            </a:r>
            <a:endParaRPr lang="ru-RU" sz="2000" dirty="0">
              <a:solidFill>
                <a:srgbClr val="1F497D"/>
              </a:solidFill>
            </a:endParaRPr>
          </a:p>
          <a:p>
            <a:pPr>
              <a:spcBef>
                <a:spcPts val="0"/>
              </a:spcBef>
              <a:spcAft>
                <a:spcPts val="1200"/>
              </a:spcAft>
              <a:buClr>
                <a:srgbClr val="0070C0"/>
              </a:buClr>
            </a:pPr>
            <a:r>
              <a:rPr lang="ru-RU" sz="2000" dirty="0">
                <a:solidFill>
                  <a:srgbClr val="1F497D"/>
                </a:solidFill>
                <a:hlinkClick r:id="rId10" action="ppaction://hlinksldjump"/>
              </a:rPr>
              <a:t>Налоги, уплачиваемый гражданами</a:t>
            </a:r>
            <a:endParaRPr lang="ru-RU" sz="2000" dirty="0">
              <a:solidFill>
                <a:srgbClr val="1F497D"/>
              </a:solidFill>
              <a:hlinkClick r:id="rId11" action="ppaction://hlinksldjump"/>
            </a:endParaRPr>
          </a:p>
          <a:p>
            <a:pPr>
              <a:spcBef>
                <a:spcPts val="0"/>
              </a:spcBef>
              <a:spcAft>
                <a:spcPts val="1200"/>
              </a:spcAft>
              <a:buClr>
                <a:srgbClr val="0070C0"/>
              </a:buClr>
            </a:pPr>
            <a:r>
              <a:rPr lang="ru-RU" sz="2000" dirty="0">
                <a:solidFill>
                  <a:srgbClr val="1F497D"/>
                </a:solidFill>
                <a:hlinkClick r:id="rId12" action="ppaction://hlinksldjump"/>
              </a:rPr>
              <a:t>Какие налоги уплачиваются жителями Ярковского района в местный  бюджет</a:t>
            </a:r>
            <a:endParaRPr lang="ru-RU" sz="2000" dirty="0">
              <a:solidFill>
                <a:srgbClr val="1F497D"/>
              </a:solidFill>
            </a:endParaRPr>
          </a:p>
          <a:p>
            <a:pPr>
              <a:spcBef>
                <a:spcPts val="0"/>
              </a:spcBef>
              <a:spcAft>
                <a:spcPts val="1200"/>
              </a:spcAft>
              <a:buClr>
                <a:srgbClr val="0070C0"/>
              </a:buClr>
            </a:pPr>
            <a:r>
              <a:rPr lang="ru-RU" sz="2000" dirty="0">
                <a:solidFill>
                  <a:srgbClr val="1F497D"/>
                </a:solidFill>
                <a:hlinkClick r:id="rId13" action="ppaction://hlinksldjump"/>
              </a:rPr>
              <a:t>Налог на доходы физических лиц</a:t>
            </a:r>
            <a:endParaRPr lang="ru-RU" sz="2000" dirty="0">
              <a:solidFill>
                <a:srgbClr val="1F497D"/>
              </a:solidFill>
            </a:endParaRPr>
          </a:p>
          <a:p>
            <a:pPr>
              <a:spcBef>
                <a:spcPts val="0"/>
              </a:spcBef>
              <a:spcAft>
                <a:spcPts val="1200"/>
              </a:spcAft>
              <a:buClr>
                <a:srgbClr val="0070C0"/>
              </a:buClr>
            </a:pPr>
            <a:r>
              <a:rPr lang="ru-RU" sz="2000" dirty="0">
                <a:solidFill>
                  <a:srgbClr val="1F497D"/>
                </a:solidFill>
                <a:hlinkClick r:id="rId14" action="ppaction://hlinksldjump"/>
              </a:rPr>
              <a:t>Налог на имущество физических лиц</a:t>
            </a:r>
            <a:endParaRPr lang="ru-RU" sz="2000" dirty="0">
              <a:solidFill>
                <a:srgbClr val="1F497D"/>
              </a:solidFill>
            </a:endParaRPr>
          </a:p>
          <a:p>
            <a:pPr>
              <a:spcBef>
                <a:spcPts val="0"/>
              </a:spcBef>
              <a:spcAft>
                <a:spcPts val="1200"/>
              </a:spcAft>
              <a:buClr>
                <a:srgbClr val="0070C0"/>
              </a:buClr>
            </a:pPr>
            <a:r>
              <a:rPr lang="ru-RU" sz="2000" dirty="0">
                <a:solidFill>
                  <a:srgbClr val="1F497D"/>
                </a:solidFill>
                <a:hlinkClick r:id="rId15" action="ppaction://hlinksldjump"/>
              </a:rPr>
              <a:t>Земельный налог</a:t>
            </a:r>
            <a:endParaRPr lang="ru-RU" sz="2000" dirty="0">
              <a:solidFill>
                <a:srgbClr val="1F497D"/>
              </a:solidFill>
            </a:endParaRPr>
          </a:p>
          <a:p>
            <a:pPr>
              <a:spcBef>
                <a:spcPts val="0"/>
              </a:spcBef>
              <a:spcAft>
                <a:spcPts val="1200"/>
              </a:spcAft>
              <a:buClr>
                <a:srgbClr val="0070C0"/>
              </a:buClr>
            </a:pPr>
            <a:r>
              <a:rPr lang="ru-RU" sz="2000" dirty="0">
                <a:solidFill>
                  <a:srgbClr val="1F497D"/>
                </a:solidFill>
                <a:hlinkClick r:id="rId16" action="ppaction://hlinksldjump"/>
              </a:rPr>
              <a:t>Специальные налоговые режимы</a:t>
            </a:r>
            <a:endParaRPr lang="ru-RU" sz="2000" dirty="0">
              <a:solidFill>
                <a:srgbClr val="1F497D"/>
              </a:solidFill>
            </a:endParaRPr>
          </a:p>
          <a:p>
            <a:pPr>
              <a:spcBef>
                <a:spcPts val="0"/>
              </a:spcBef>
              <a:spcAft>
                <a:spcPts val="1200"/>
              </a:spcAft>
              <a:buClr>
                <a:srgbClr val="0070C0"/>
              </a:buClr>
            </a:pPr>
            <a:r>
              <a:rPr lang="ru-RU" altLang="ru-RU" sz="2000" dirty="0">
                <a:solidFill>
                  <a:srgbClr val="1F497D"/>
                </a:solidFill>
                <a:hlinkClick r:id="rId17" action="ppaction://hlinksldjump"/>
              </a:rPr>
              <a:t>Безвозмездные поступления в бюджет района в 2019-2020 годах</a:t>
            </a:r>
            <a:endParaRPr lang="ru-RU" altLang="ru-RU" sz="2000" dirty="0">
              <a:solidFill>
                <a:srgbClr val="1F497D"/>
              </a:solidFill>
            </a:endParaRPr>
          </a:p>
          <a:p>
            <a:pPr>
              <a:spcBef>
                <a:spcPts val="0"/>
              </a:spcBef>
              <a:spcAft>
                <a:spcPts val="1200"/>
              </a:spcAft>
              <a:buClr>
                <a:srgbClr val="0070C0"/>
              </a:buClr>
            </a:pPr>
            <a:r>
              <a:rPr lang="ru-RU" altLang="ru-RU" sz="2000" u="sng" dirty="0">
                <a:solidFill>
                  <a:srgbClr val="1F497D"/>
                </a:solidFill>
                <a:hlinkClick r:id="rId18" action="ppaction://hlinksldjump"/>
              </a:rPr>
              <a:t>Межбюджетные трансферты, предоставляемые из бюджета Ярковского муниципального района бюджетам сельских поселений</a:t>
            </a:r>
            <a:endParaRPr lang="ru-RU" altLang="ru-RU" sz="2000" u="sng" dirty="0">
              <a:solidFill>
                <a:srgbClr val="1F497D"/>
              </a:solidFill>
            </a:endParaRPr>
          </a:p>
          <a:p>
            <a:pPr>
              <a:spcBef>
                <a:spcPts val="0"/>
              </a:spcBef>
              <a:spcAft>
                <a:spcPts val="1200"/>
              </a:spcAft>
              <a:buClr>
                <a:srgbClr val="0070C0"/>
              </a:buClr>
            </a:pPr>
            <a:r>
              <a:rPr lang="ru-RU" altLang="ru-RU" sz="2000" u="sng" dirty="0">
                <a:solidFill>
                  <a:srgbClr val="1F497D"/>
                </a:solidFill>
                <a:cs typeface="Tahoma" pitchFamily="34" charset="0"/>
                <a:hlinkClick r:id="rId19" action="ppaction://hlinksldjump"/>
              </a:rPr>
              <a:t>Динамика поступлений доходов в бюджет района</a:t>
            </a:r>
            <a:endParaRPr lang="ru-RU" altLang="ru-RU" sz="2000" u="sng" dirty="0">
              <a:solidFill>
                <a:srgbClr val="1F497D"/>
              </a:solidFill>
              <a:cs typeface="Tahoma" pitchFamily="34" charset="0"/>
            </a:endParaRPr>
          </a:p>
          <a:p>
            <a:pPr>
              <a:spcBef>
                <a:spcPts val="0"/>
              </a:spcBef>
              <a:spcAft>
                <a:spcPts val="1200"/>
              </a:spcAft>
              <a:buClr>
                <a:srgbClr val="0070C0"/>
              </a:buClr>
            </a:pPr>
            <a:endParaRPr lang="ru-RU" altLang="ru-RU" sz="2000" u="sng" dirty="0">
              <a:solidFill>
                <a:schemeClr val="accent6">
                  <a:lumMod val="50000"/>
                </a:schemeClr>
              </a:solidFill>
            </a:endParaRPr>
          </a:p>
          <a:p>
            <a:pPr>
              <a:spcBef>
                <a:spcPts val="0"/>
              </a:spcBef>
              <a:spcAft>
                <a:spcPts val="1200"/>
              </a:spcAft>
              <a:buClr>
                <a:srgbClr val="0070C0"/>
              </a:buClr>
            </a:pPr>
            <a:endParaRPr lang="ru-RU" altLang="ru-RU" sz="2000" dirty="0">
              <a:solidFill>
                <a:schemeClr val="accent6">
                  <a:lumMod val="50000"/>
                </a:schemeClr>
              </a:solidFill>
            </a:endParaRPr>
          </a:p>
        </p:txBody>
      </p:sp>
      <p:sp>
        <p:nvSpPr>
          <p:cNvPr id="5" name="Прямоугольник 4"/>
          <p:cNvSpPr/>
          <p:nvPr/>
        </p:nvSpPr>
        <p:spPr>
          <a:xfrm>
            <a:off x="2103846" y="156549"/>
            <a:ext cx="5482893" cy="563872"/>
          </a:xfrm>
          <a:prstGeom prst="rect">
            <a:avLst/>
          </a:prstGeom>
        </p:spPr>
        <p:txBody>
          <a:bodyPr vert="horz" lIns="91440" tIns="45720" rIns="91440" bIns="45720" rtlCol="0" anchor="t">
            <a:noAutofit/>
          </a:bodyPr>
          <a:lstStyle/>
          <a:p>
            <a:pPr algn="ctr">
              <a:lnSpc>
                <a:spcPct val="90000"/>
              </a:lnSpc>
              <a:spcBef>
                <a:spcPts val="1"/>
              </a:spcBef>
            </a:pPr>
            <a:r>
              <a:rPr lang="ru-RU" sz="2000" b="1" dirty="0">
                <a:solidFill>
                  <a:schemeClr val="accent6">
                    <a:lumMod val="50000"/>
                  </a:schemeClr>
                </a:solidFill>
                <a:effectLst>
                  <a:outerShdw blurRad="38100" dist="38100" dir="2700000" algn="tl">
                    <a:srgbClr val="000000">
                      <a:alpha val="43137"/>
                    </a:srgbClr>
                  </a:outerShdw>
                </a:effectLst>
                <a:latin typeface="Book Antiqua"/>
                <a:ea typeface="+mj-ea"/>
                <a:cs typeface="+mj-cs"/>
              </a:rPr>
              <a:t>Доходы бюджета Ярковского муниципального района</a:t>
            </a:r>
          </a:p>
        </p:txBody>
      </p:sp>
      <p:pic>
        <p:nvPicPr>
          <p:cNvPr id="44034"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740352" y="5663236"/>
            <a:ext cx="1403648" cy="1194764"/>
          </a:xfrm>
          <a:prstGeom prst="rect">
            <a:avLst/>
          </a:prstGeom>
          <a:solidFill>
            <a:srgbClr val="CCFFCC"/>
          </a:solidFill>
          <a:ln>
            <a:noFill/>
          </a:ln>
        </p:spPr>
      </p:pic>
    </p:spTree>
    <p:extLst>
      <p:ext uri="{BB962C8B-B14F-4D97-AF65-F5344CB8AC3E}">
        <p14:creationId xmlns:p14="http://schemas.microsoft.com/office/powerpoint/2010/main" val="68265469"/>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Диаграмма 10"/>
          <p:cNvGraphicFramePr>
            <a:graphicFrameLocks/>
          </p:cNvGraphicFramePr>
          <p:nvPr>
            <p:extLst>
              <p:ext uri="{D42A27DB-BD31-4B8C-83A1-F6EECF244321}">
                <p14:modId xmlns:p14="http://schemas.microsoft.com/office/powerpoint/2010/main" val="1072177631"/>
              </p:ext>
            </p:extLst>
          </p:nvPr>
        </p:nvGraphicFramePr>
        <p:xfrm>
          <a:off x="251520" y="1340768"/>
          <a:ext cx="2664296" cy="2376264"/>
        </p:xfrm>
        <a:graphic>
          <a:graphicData uri="http://schemas.openxmlformats.org/drawingml/2006/chart">
            <c:chart xmlns:c="http://schemas.openxmlformats.org/drawingml/2006/chart" xmlns:r="http://schemas.openxmlformats.org/officeDocument/2006/relationships" r:id="rId2"/>
          </a:graphicData>
        </a:graphic>
      </p:graphicFrame>
      <p:sp>
        <p:nvSpPr>
          <p:cNvPr id="15" name="Скругленный прямоугольник 14"/>
          <p:cNvSpPr/>
          <p:nvPr/>
        </p:nvSpPr>
        <p:spPr>
          <a:xfrm>
            <a:off x="368314" y="221175"/>
            <a:ext cx="7920880" cy="687545"/>
          </a:xfrm>
          <a:prstGeom prst="roundRect">
            <a:avLst/>
          </a:prstGeom>
          <a:solidFill>
            <a:schemeClr val="accent5">
              <a:lumMod val="20000"/>
              <a:lumOff val="80000"/>
            </a:schemeClr>
          </a:solidFill>
          <a:ln w="28575">
            <a:solidFill>
              <a:schemeClr val="accent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lvl="0" algn="ctr"/>
            <a:endParaRPr lang="ru-RU" sz="2000" b="1" dirty="0">
              <a:solidFill>
                <a:schemeClr val="tx1"/>
              </a:solidFill>
              <a:latin typeface="Times New Roman" pitchFamily="18" charset="0"/>
              <a:cs typeface="Times New Roman" pitchFamily="18" charset="0"/>
            </a:endParaRPr>
          </a:p>
          <a:p>
            <a:pPr algn="ctr"/>
            <a:endParaRPr lang="ru-RU" sz="2000" b="1" dirty="0">
              <a:solidFill>
                <a:schemeClr val="tx1"/>
              </a:solidFill>
              <a:latin typeface="Times New Roman" pitchFamily="18" charset="0"/>
              <a:cs typeface="Times New Roman" pitchFamily="18" charset="0"/>
            </a:endParaRPr>
          </a:p>
          <a:p>
            <a:pPr algn="ctr"/>
            <a:endParaRPr lang="ru-RU" sz="2000" b="1" dirty="0">
              <a:solidFill>
                <a:schemeClr val="tx1"/>
              </a:solidFill>
              <a:latin typeface="Times New Roman" pitchFamily="18" charset="0"/>
              <a:cs typeface="Times New Roman" pitchFamily="18" charset="0"/>
            </a:endParaRPr>
          </a:p>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Из каких поступлений формируются доходы </a:t>
            </a:r>
          </a:p>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бюджета Ярковского района в 2020 - 2022 годах</a:t>
            </a:r>
          </a:p>
          <a:p>
            <a:pPr algn="ctr"/>
            <a:endParaRPr lang="ru-RU" sz="2000" dirty="0">
              <a:solidFill>
                <a:schemeClr val="tx1"/>
              </a:solidFill>
              <a:latin typeface="Times New Roman" pitchFamily="18" charset="0"/>
              <a:cs typeface="Times New Roman" pitchFamily="18" charset="0"/>
            </a:endParaRPr>
          </a:p>
          <a:p>
            <a:pPr lvl="0" algn="ctr"/>
            <a:endParaRPr lang="ru-RU" sz="2000" b="1" dirty="0">
              <a:solidFill>
                <a:schemeClr val="tx1"/>
              </a:solidFill>
              <a:latin typeface="Times New Roman" pitchFamily="18" charset="0"/>
              <a:cs typeface="Times New Roman" pitchFamily="18" charset="0"/>
            </a:endParaRPr>
          </a:p>
          <a:p>
            <a:pPr lvl="0" algn="ctr"/>
            <a:endParaRPr lang="ru-RU" sz="2000" dirty="0">
              <a:solidFill>
                <a:schemeClr val="tx1"/>
              </a:solidFill>
              <a:latin typeface="Times New Roman" pitchFamily="18" charset="0"/>
              <a:cs typeface="Times New Roman"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170780410"/>
              </p:ext>
            </p:extLst>
          </p:nvPr>
        </p:nvGraphicFramePr>
        <p:xfrm>
          <a:off x="215516" y="4077072"/>
          <a:ext cx="8640960" cy="2657462"/>
        </p:xfrm>
        <a:graphic>
          <a:graphicData uri="http://schemas.openxmlformats.org/drawingml/2006/table">
            <a:tbl>
              <a:tblPr firstRow="1" bandRow="1">
                <a:tableStyleId>{5C22544A-7EE6-4342-B048-85BDC9FD1C3A}</a:tableStyleId>
              </a:tblPr>
              <a:tblGrid>
                <a:gridCol w="3514967">
                  <a:extLst>
                    <a:ext uri="{9D8B030D-6E8A-4147-A177-3AD203B41FA5}">
                      <a16:colId xmlns:a16="http://schemas.microsoft.com/office/drawing/2014/main" xmlns="" val="20000"/>
                    </a:ext>
                  </a:extLst>
                </a:gridCol>
                <a:gridCol w="1611026">
                  <a:extLst>
                    <a:ext uri="{9D8B030D-6E8A-4147-A177-3AD203B41FA5}">
                      <a16:colId xmlns:a16="http://schemas.microsoft.com/office/drawing/2014/main" xmlns="" val="20001"/>
                    </a:ext>
                  </a:extLst>
                </a:gridCol>
                <a:gridCol w="1830712">
                  <a:extLst>
                    <a:ext uri="{9D8B030D-6E8A-4147-A177-3AD203B41FA5}">
                      <a16:colId xmlns:a16="http://schemas.microsoft.com/office/drawing/2014/main" xmlns="" val="20002"/>
                    </a:ext>
                  </a:extLst>
                </a:gridCol>
                <a:gridCol w="1684255">
                  <a:extLst>
                    <a:ext uri="{9D8B030D-6E8A-4147-A177-3AD203B41FA5}">
                      <a16:colId xmlns:a16="http://schemas.microsoft.com/office/drawing/2014/main" xmlns="" val="20003"/>
                    </a:ext>
                  </a:extLst>
                </a:gridCol>
              </a:tblGrid>
              <a:tr h="506603">
                <a:tc>
                  <a:txBody>
                    <a:bodyPr/>
                    <a:lstStyle/>
                    <a:p>
                      <a:pPr algn="ctr"/>
                      <a:r>
                        <a:rPr lang="ru-RU" sz="1400" dirty="0">
                          <a:solidFill>
                            <a:schemeClr val="accent1">
                              <a:lumMod val="50000"/>
                            </a:schemeClr>
                          </a:solidFill>
                          <a:latin typeface="Times New Roman" panose="02020603050405020304" pitchFamily="18" charset="0"/>
                          <a:cs typeface="Times New Roman" panose="02020603050405020304" pitchFamily="18" charset="0"/>
                        </a:rPr>
                        <a:t>Показатель</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dirty="0">
                          <a:solidFill>
                            <a:schemeClr val="accent1">
                              <a:lumMod val="50000"/>
                            </a:schemeClr>
                          </a:solidFill>
                          <a:latin typeface="Times New Roman" panose="02020603050405020304" pitchFamily="18" charset="0"/>
                          <a:cs typeface="Times New Roman" panose="02020603050405020304" pitchFamily="18" charset="0"/>
                        </a:rPr>
                        <a:t>Прогноз 2020 год (тыс.руб.)</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dirty="0">
                          <a:solidFill>
                            <a:schemeClr val="accent1">
                              <a:lumMod val="50000"/>
                            </a:schemeClr>
                          </a:solidFill>
                          <a:latin typeface="Times New Roman" panose="02020603050405020304" pitchFamily="18" charset="0"/>
                          <a:cs typeface="Times New Roman" panose="02020603050405020304" pitchFamily="18" charset="0"/>
                        </a:rPr>
                        <a:t>Прогноз 2021 год (тыс.руб)</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dirty="0">
                          <a:solidFill>
                            <a:schemeClr val="accent1">
                              <a:lumMod val="50000"/>
                            </a:schemeClr>
                          </a:solidFill>
                          <a:latin typeface="Times New Roman" panose="02020603050405020304" pitchFamily="18" charset="0"/>
                          <a:cs typeface="Times New Roman" panose="02020603050405020304" pitchFamily="18" charset="0"/>
                        </a:rPr>
                        <a:t>Прогноз 2022 год (тыс.руб.)</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extLst>
                  <a:ext uri="{0D108BD9-81ED-4DB2-BD59-A6C34878D82A}">
                    <a16:rowId xmlns:a16="http://schemas.microsoft.com/office/drawing/2014/main" xmlns="" val="10000"/>
                  </a:ext>
                </a:extLst>
              </a:tr>
              <a:tr h="429501">
                <a:tc>
                  <a:txBody>
                    <a:bodyPr/>
                    <a:lstStyle/>
                    <a:p>
                      <a:r>
                        <a:rPr lang="ru-RU" sz="1400" b="1" dirty="0">
                          <a:solidFill>
                            <a:schemeClr val="accent1">
                              <a:lumMod val="50000"/>
                            </a:schemeClr>
                          </a:solidFill>
                          <a:latin typeface="Times New Roman" panose="02020603050405020304" pitchFamily="18" charset="0"/>
                          <a:cs typeface="Times New Roman" panose="02020603050405020304" pitchFamily="18" charset="0"/>
                        </a:rPr>
                        <a:t>ДОХОДЫ  БЮДЖЕТА,  ВСЕГО</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1 153 901,6</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1 082 923,3 </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1 108 775,4</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extLst>
                  <a:ext uri="{0D108BD9-81ED-4DB2-BD59-A6C34878D82A}">
                    <a16:rowId xmlns:a16="http://schemas.microsoft.com/office/drawing/2014/main" xmlns="" val="10001"/>
                  </a:ext>
                </a:extLst>
              </a:tr>
              <a:tr h="492499">
                <a:tc>
                  <a:txBody>
                    <a:bodyPr/>
                    <a:lstStyle/>
                    <a:p>
                      <a:r>
                        <a:rPr lang="ru-RU" sz="1400" b="1" dirty="0">
                          <a:solidFill>
                            <a:schemeClr val="accent1">
                              <a:lumMod val="50000"/>
                            </a:schemeClr>
                          </a:solidFill>
                          <a:latin typeface="Times New Roman" panose="02020603050405020304" pitchFamily="18" charset="0"/>
                          <a:cs typeface="Times New Roman" panose="02020603050405020304" pitchFamily="18" charset="0"/>
                        </a:rPr>
                        <a:t>Налоговые и неналоговые доходы, в том числе</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194 035,6</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180 932,3 </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chemeClr val="accent1">
                              <a:lumMod val="50000"/>
                            </a:schemeClr>
                          </a:solidFill>
                          <a:latin typeface="Times New Roman" panose="02020603050405020304" pitchFamily="18" charset="0"/>
                          <a:cs typeface="Times New Roman" panose="02020603050405020304" pitchFamily="18" charset="0"/>
                        </a:rPr>
                        <a:t>200 126,4</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extLst>
                  <a:ext uri="{0D108BD9-81ED-4DB2-BD59-A6C34878D82A}">
                    <a16:rowId xmlns:a16="http://schemas.microsoft.com/office/drawing/2014/main" xmlns="" val="10002"/>
                  </a:ext>
                </a:extLst>
              </a:tr>
              <a:tr h="334379">
                <a:tc>
                  <a:txBody>
                    <a:bodyPr/>
                    <a:lstStyle/>
                    <a:p>
                      <a:r>
                        <a:rPr lang="ru-RU" sz="1400" b="1" baseline="0" dirty="0">
                          <a:solidFill>
                            <a:srgbClr val="0000FF"/>
                          </a:solidFill>
                          <a:latin typeface="Times New Roman" panose="02020603050405020304" pitchFamily="18" charset="0"/>
                          <a:cs typeface="Times New Roman" panose="02020603050405020304" pitchFamily="18" charset="0"/>
                        </a:rPr>
                        <a:t>Налоговые доходы</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rgbClr val="0000FF"/>
                          </a:solidFill>
                          <a:latin typeface="Times New Roman" panose="02020603050405020304" pitchFamily="18" charset="0"/>
                          <a:cs typeface="Times New Roman" panose="02020603050405020304" pitchFamily="18" charset="0"/>
                        </a:rPr>
                        <a:t>185 373,9</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rgbClr val="0000FF"/>
                          </a:solidFill>
                          <a:latin typeface="Times New Roman" panose="02020603050405020304" pitchFamily="18" charset="0"/>
                          <a:cs typeface="Times New Roman" panose="02020603050405020304" pitchFamily="18" charset="0"/>
                        </a:rPr>
                        <a:t>171 982,3</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rgbClr val="0000FF"/>
                          </a:solidFill>
                          <a:latin typeface="Times New Roman" panose="02020603050405020304" pitchFamily="18" charset="0"/>
                          <a:cs typeface="Times New Roman" panose="02020603050405020304" pitchFamily="18" charset="0"/>
                        </a:rPr>
                        <a:t>190 874,4</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extLst>
                  <a:ext uri="{0D108BD9-81ED-4DB2-BD59-A6C34878D82A}">
                    <a16:rowId xmlns:a16="http://schemas.microsoft.com/office/drawing/2014/main" xmlns="" val="10003"/>
                  </a:ext>
                </a:extLst>
              </a:tr>
              <a:tr h="339102">
                <a:tc>
                  <a:txBody>
                    <a:bodyPr/>
                    <a:lstStyle/>
                    <a:p>
                      <a:r>
                        <a:rPr lang="ru-RU" sz="1400" b="1" baseline="0" dirty="0">
                          <a:solidFill>
                            <a:schemeClr val="accent2">
                              <a:lumMod val="75000"/>
                            </a:schemeClr>
                          </a:solidFill>
                          <a:latin typeface="Times New Roman" panose="02020603050405020304" pitchFamily="18" charset="0"/>
                          <a:cs typeface="Times New Roman" panose="02020603050405020304" pitchFamily="18" charset="0"/>
                        </a:rPr>
                        <a:t>Неналоговые доходы</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chemeClr val="accent2">
                              <a:lumMod val="75000"/>
                            </a:schemeClr>
                          </a:solidFill>
                          <a:latin typeface="Times New Roman" panose="02020603050405020304" pitchFamily="18" charset="0"/>
                          <a:cs typeface="Times New Roman" panose="02020603050405020304" pitchFamily="18" charset="0"/>
                        </a:rPr>
                        <a:t>8 661,7</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chemeClr val="accent2">
                              <a:lumMod val="75000"/>
                            </a:schemeClr>
                          </a:solidFill>
                          <a:latin typeface="Times New Roman" panose="02020603050405020304" pitchFamily="18" charset="0"/>
                          <a:cs typeface="Times New Roman" panose="02020603050405020304" pitchFamily="18" charset="0"/>
                        </a:rPr>
                        <a:t>8 950,0 </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tc>
                  <a:txBody>
                    <a:bodyPr/>
                    <a:lstStyle/>
                    <a:p>
                      <a:pPr algn="ctr"/>
                      <a:r>
                        <a:rPr lang="ru-RU" sz="1400" b="1" baseline="0" dirty="0">
                          <a:solidFill>
                            <a:schemeClr val="accent2">
                              <a:lumMod val="75000"/>
                            </a:schemeClr>
                          </a:solidFill>
                          <a:latin typeface="Times New Roman" panose="02020603050405020304" pitchFamily="18" charset="0"/>
                          <a:cs typeface="Times New Roman" panose="02020603050405020304" pitchFamily="18" charset="0"/>
                        </a:rPr>
                        <a:t>9 252,0</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E9FAD2"/>
                    </a:solidFill>
                  </a:tcPr>
                </a:tc>
                <a:extLst>
                  <a:ext uri="{0D108BD9-81ED-4DB2-BD59-A6C34878D82A}">
                    <a16:rowId xmlns:a16="http://schemas.microsoft.com/office/drawing/2014/main" xmlns="" val="10004"/>
                  </a:ext>
                </a:extLst>
              </a:tr>
              <a:tr h="339102">
                <a:tc>
                  <a:txBody>
                    <a:bodyPr/>
                    <a:lstStyle/>
                    <a:p>
                      <a:r>
                        <a:rPr lang="ru-RU" sz="1400" b="1" dirty="0">
                          <a:solidFill>
                            <a:srgbClr val="6E8937"/>
                          </a:solidFill>
                          <a:latin typeface="Times New Roman" panose="02020603050405020304" pitchFamily="18" charset="0"/>
                          <a:cs typeface="Times New Roman" panose="02020603050405020304" pitchFamily="18" charset="0"/>
                        </a:rPr>
                        <a:t>Безвозмездные поступления</a:t>
                      </a:r>
                      <a:r>
                        <a:rPr lang="ru-RU" sz="1400" b="1" baseline="0" dirty="0">
                          <a:solidFill>
                            <a:srgbClr val="6E8937"/>
                          </a:solidFill>
                          <a:latin typeface="Times New Roman" panose="02020603050405020304" pitchFamily="18" charset="0"/>
                          <a:cs typeface="Times New Roman" panose="02020603050405020304" pitchFamily="18" charset="0"/>
                        </a:rPr>
                        <a:t>  всего, в том числе</a:t>
                      </a:r>
                      <a:endParaRPr lang="ru-RU" sz="1400" b="1" dirty="0">
                        <a:solidFill>
                          <a:srgbClr val="6E8937"/>
                        </a:solidFill>
                        <a:latin typeface="Times New Roman" panose="02020603050405020304" pitchFamily="18" charset="0"/>
                        <a:cs typeface="Times New Roman" panose="02020603050405020304" pitchFamily="18" charset="0"/>
                      </a:endParaRP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rgbClr val="6E8937"/>
                          </a:solidFill>
                          <a:latin typeface="Times New Roman" panose="02020603050405020304" pitchFamily="18" charset="0"/>
                          <a:cs typeface="Times New Roman" panose="02020603050405020304" pitchFamily="18" charset="0"/>
                        </a:rPr>
                        <a:t>959 866,0</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rgbClr val="6E8937"/>
                          </a:solidFill>
                          <a:latin typeface="Times New Roman" panose="02020603050405020304" pitchFamily="18" charset="0"/>
                          <a:cs typeface="Times New Roman" panose="02020603050405020304" pitchFamily="18" charset="0"/>
                        </a:rPr>
                        <a:t>901 991,0</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tc>
                  <a:txBody>
                    <a:bodyPr/>
                    <a:lstStyle/>
                    <a:p>
                      <a:pPr algn="ctr"/>
                      <a:r>
                        <a:rPr lang="ru-RU" sz="1400" b="1" dirty="0">
                          <a:solidFill>
                            <a:srgbClr val="6E8937"/>
                          </a:solidFill>
                          <a:latin typeface="Times New Roman" panose="02020603050405020304" pitchFamily="18" charset="0"/>
                          <a:cs typeface="Times New Roman" panose="02020603050405020304" pitchFamily="18" charset="0"/>
                        </a:rPr>
                        <a:t>908 649,0</a:t>
                      </a:r>
                    </a:p>
                  </a:txBody>
                  <a:tcP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rgbClr val="CCFFFF"/>
                    </a:solidFill>
                  </a:tcPr>
                </a:tc>
                <a:extLst>
                  <a:ext uri="{0D108BD9-81ED-4DB2-BD59-A6C34878D82A}">
                    <a16:rowId xmlns:a16="http://schemas.microsoft.com/office/drawing/2014/main" xmlns="" val="10005"/>
                  </a:ext>
                </a:extLst>
              </a:tr>
            </a:tbl>
          </a:graphicData>
        </a:graphic>
      </p:graphicFrame>
      <p:graphicFrame>
        <p:nvGraphicFramePr>
          <p:cNvPr id="6" name="Диаграмма 5"/>
          <p:cNvGraphicFramePr/>
          <p:nvPr>
            <p:extLst>
              <p:ext uri="{D42A27DB-BD31-4B8C-83A1-F6EECF244321}">
                <p14:modId xmlns:p14="http://schemas.microsoft.com/office/powerpoint/2010/main" val="1029632267"/>
              </p:ext>
            </p:extLst>
          </p:nvPr>
        </p:nvGraphicFramePr>
        <p:xfrm>
          <a:off x="395536" y="1484784"/>
          <a:ext cx="2448272" cy="2304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extLst>
              <p:ext uri="{D42A27DB-BD31-4B8C-83A1-F6EECF244321}">
                <p14:modId xmlns:p14="http://schemas.microsoft.com/office/powerpoint/2010/main" val="448531632"/>
              </p:ext>
            </p:extLst>
          </p:nvPr>
        </p:nvGraphicFramePr>
        <p:xfrm>
          <a:off x="3291593" y="1468227"/>
          <a:ext cx="2484276" cy="2257517"/>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13"/>
          <p:cNvSpPr txBox="1"/>
          <p:nvPr/>
        </p:nvSpPr>
        <p:spPr>
          <a:xfrm>
            <a:off x="3489622" y="3428999"/>
            <a:ext cx="2088218"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600" b="1" dirty="0">
                <a:latin typeface="Times New Roman" pitchFamily="18" charset="0"/>
                <a:cs typeface="Times New Roman" pitchFamily="18" charset="0"/>
              </a:rPr>
              <a:t>Прогноз на 2021 год</a:t>
            </a:r>
          </a:p>
        </p:txBody>
      </p:sp>
      <p:sp>
        <p:nvSpPr>
          <p:cNvPr id="22" name="TextBox 13"/>
          <p:cNvSpPr txBox="1"/>
          <p:nvPr/>
        </p:nvSpPr>
        <p:spPr>
          <a:xfrm>
            <a:off x="467544" y="3404047"/>
            <a:ext cx="2088218" cy="33857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600" b="1" dirty="0">
                <a:latin typeface="Times New Roman" pitchFamily="18" charset="0"/>
                <a:cs typeface="Times New Roman" pitchFamily="18" charset="0"/>
              </a:rPr>
              <a:t>Прогноз на 2020год</a:t>
            </a:r>
          </a:p>
        </p:txBody>
      </p:sp>
      <p:graphicFrame>
        <p:nvGraphicFramePr>
          <p:cNvPr id="8" name="Диаграмма 7"/>
          <p:cNvGraphicFramePr/>
          <p:nvPr>
            <p:extLst>
              <p:ext uri="{D42A27DB-BD31-4B8C-83A1-F6EECF244321}">
                <p14:modId xmlns:p14="http://schemas.microsoft.com/office/powerpoint/2010/main" val="850315320"/>
              </p:ext>
            </p:extLst>
          </p:nvPr>
        </p:nvGraphicFramePr>
        <p:xfrm>
          <a:off x="6300192" y="620688"/>
          <a:ext cx="2592288" cy="3240358"/>
        </p:xfrm>
        <a:graphic>
          <a:graphicData uri="http://schemas.openxmlformats.org/drawingml/2006/chart">
            <c:chart xmlns:c="http://schemas.openxmlformats.org/drawingml/2006/chart" xmlns:r="http://schemas.openxmlformats.org/officeDocument/2006/relationships" r:id="rId5"/>
          </a:graphicData>
        </a:graphic>
      </p:graphicFrame>
      <p:sp>
        <p:nvSpPr>
          <p:cNvPr id="23" name="TextBox 13"/>
          <p:cNvSpPr txBox="1"/>
          <p:nvPr/>
        </p:nvSpPr>
        <p:spPr>
          <a:xfrm>
            <a:off x="6270858" y="3157845"/>
            <a:ext cx="2520280" cy="58477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endParaRPr lang="ru-RU" sz="1600" b="1" dirty="0">
              <a:latin typeface="Times New Roman" pitchFamily="18" charset="0"/>
              <a:cs typeface="Times New Roman" pitchFamily="18" charset="0"/>
            </a:endParaRPr>
          </a:p>
          <a:p>
            <a:pPr algn="ctr"/>
            <a:r>
              <a:rPr lang="ru-RU" sz="1600" b="1" dirty="0">
                <a:latin typeface="Times New Roman" pitchFamily="18" charset="0"/>
                <a:cs typeface="Times New Roman" pitchFamily="18" charset="0"/>
              </a:rPr>
              <a:t>Прогноз на 2022 год</a:t>
            </a:r>
          </a:p>
        </p:txBody>
      </p:sp>
      <p:pic>
        <p:nvPicPr>
          <p:cNvPr id="24" name="Picture 5" descr="герб Ярково утв"/>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60432" y="188640"/>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8664959"/>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64"/>
          <p:cNvSpPr txBox="1">
            <a:spLocks noChangeArrowheads="1"/>
          </p:cNvSpPr>
          <p:nvPr/>
        </p:nvSpPr>
        <p:spPr bwMode="auto">
          <a:xfrm>
            <a:off x="7775575" y="960438"/>
            <a:ext cx="7473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200" dirty="0">
                <a:latin typeface="Arial" charset="0"/>
              </a:rPr>
              <a:t>             </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1706937830"/>
              </p:ext>
            </p:extLst>
          </p:nvPr>
        </p:nvGraphicFramePr>
        <p:xfrm>
          <a:off x="179512" y="836710"/>
          <a:ext cx="8712968" cy="5913598"/>
        </p:xfrm>
        <a:graphic>
          <a:graphicData uri="http://schemas.openxmlformats.org/drawingml/2006/table">
            <a:tbl>
              <a:tblPr/>
              <a:tblGrid>
                <a:gridCol w="4821307">
                  <a:extLst>
                    <a:ext uri="{9D8B030D-6E8A-4147-A177-3AD203B41FA5}">
                      <a16:colId xmlns:a16="http://schemas.microsoft.com/office/drawing/2014/main" xmlns="" val="20000"/>
                    </a:ext>
                  </a:extLst>
                </a:gridCol>
                <a:gridCol w="1355212">
                  <a:extLst>
                    <a:ext uri="{9D8B030D-6E8A-4147-A177-3AD203B41FA5}">
                      <a16:colId xmlns:a16="http://schemas.microsoft.com/office/drawing/2014/main" xmlns="" val="20001"/>
                    </a:ext>
                  </a:extLst>
                </a:gridCol>
                <a:gridCol w="1356873">
                  <a:extLst>
                    <a:ext uri="{9D8B030D-6E8A-4147-A177-3AD203B41FA5}">
                      <a16:colId xmlns:a16="http://schemas.microsoft.com/office/drawing/2014/main" xmlns="" val="20002"/>
                    </a:ext>
                  </a:extLst>
                </a:gridCol>
                <a:gridCol w="1179576">
                  <a:extLst>
                    <a:ext uri="{9D8B030D-6E8A-4147-A177-3AD203B41FA5}">
                      <a16:colId xmlns:a16="http://schemas.microsoft.com/office/drawing/2014/main" xmlns="" val="20003"/>
                    </a:ext>
                  </a:extLst>
                </a:gridCol>
              </a:tblGrid>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2020г.</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20</a:t>
                      </a:r>
                      <a:r>
                        <a:rPr kumimoji="0" lang="en-US"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a:t>
                      </a:r>
                      <a:r>
                        <a:rPr kumimoji="0" lang="ru-RU"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1г.</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20</a:t>
                      </a:r>
                      <a:r>
                        <a:rPr kumimoji="0" lang="en-US"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a:t>
                      </a:r>
                      <a:r>
                        <a:rPr kumimoji="0" lang="ru-RU" sz="1400" b="1" i="0" u="none" strike="noStrike" kern="1200" cap="none" normalizeH="0" baseline="0" dirty="0">
                          <a:ln>
                            <a:noFill/>
                          </a:ln>
                          <a:solidFill>
                            <a:schemeClr val="tx1"/>
                          </a:solidFill>
                          <a:effectLst/>
                          <a:latin typeface="Times New Roman" panose="02020603050405020304" pitchFamily="18" charset="0"/>
                          <a:ea typeface="+mn-ea"/>
                          <a:cs typeface="Times New Roman" panose="02020603050405020304" pitchFamily="18" charset="0"/>
                        </a:rPr>
                        <a:t>2г.</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Налоговые и неналоговые доходы –всего, в том числе</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194035,6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180932,3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200126,4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налоговые доходы:</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182373,9</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171982,3</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190874,4</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налог на доходы физических лиц</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154596,7</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140018,9</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158419,2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акцизы на нефтепродукты</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18156,6</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19338,1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20436,6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налоги на совокупный доход</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11131,6</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11076,7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10408,1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государственная пошлина</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1489,0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1548,6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1610,5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 неналоговые доходы:</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8661,7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8950,0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9252,0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доходы от использования имущества</a:t>
                      </a:r>
                      <a:endParaRPr kumimoji="0" lang="ru-RU" sz="1400" b="1" i="0" u="none" strike="noStrike" cap="none" normalizeH="0" baseline="0" dirty="0">
                        <a:ln>
                          <a:noFill/>
                        </a:ln>
                        <a:solidFill>
                          <a:srgbClr val="0070C0"/>
                        </a:solidFill>
                        <a:effectLst/>
                        <a:latin typeface="Tahoma" pitchFamily="34" charset="0"/>
                        <a:cs typeface="Arial" charset="0"/>
                      </a:endParaRP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5947,9</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6185,6</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6432,9</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плата за негативное воздействие на окруж. среду</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370,2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370,2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370,2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доходы от компенсации затрат государства</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694,0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701,0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709,0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доходы от продажи земельных участков</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400,0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400,0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400,0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 - штрафы</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1099,6</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1143,2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1189,2</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Безвозмездные поступления – всего, в том числе:</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959866,0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901991,0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908649,0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3"/>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   - дотация</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344192,0</a:t>
                      </a:r>
                      <a:endParaRPr kumimoji="0" lang="en-US"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267595,0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332459,0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4"/>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   - субсидии</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291354,0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306420,0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243775,0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5"/>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   - субвенции</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306330,0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309856,0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314176,0</a:t>
                      </a:r>
                      <a:endParaRPr kumimoji="0" lang="en-US"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6"/>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kern="1200" cap="none" normalizeH="0" baseline="0" dirty="0">
                          <a:ln>
                            <a:noFill/>
                          </a:ln>
                          <a:solidFill>
                            <a:srgbClr val="0070C0"/>
                          </a:solidFill>
                          <a:effectLst/>
                          <a:latin typeface="Times New Roman" panose="02020603050405020304" pitchFamily="18" charset="0"/>
                          <a:ea typeface="+mn-ea"/>
                          <a:cs typeface="Times New Roman" panose="02020603050405020304" pitchFamily="18" charset="0"/>
                        </a:rPr>
                        <a:t>   - иные межбюджетные трансферты</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17990,0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18120,0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1"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rPr>
                        <a:t>18239,0</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7"/>
                  </a:ext>
                </a:extLst>
              </a:tr>
              <a:tr h="3112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kern="1200" cap="none" normalizeH="0" baseline="0" dirty="0">
                          <a:ln>
                            <a:noFill/>
                          </a:ln>
                          <a:solidFill>
                            <a:srgbClr val="002060"/>
                          </a:solidFill>
                          <a:effectLst/>
                          <a:latin typeface="Times New Roman" panose="02020603050405020304" pitchFamily="18" charset="0"/>
                          <a:ea typeface="+mn-ea"/>
                          <a:cs typeface="Times New Roman" panose="02020603050405020304" pitchFamily="18" charset="0"/>
                        </a:rPr>
                        <a:t>Всего доходов:</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1153901,6</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1082923,3</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1108775,4</a:t>
                      </a:r>
                    </a:p>
                  </a:txBody>
                  <a:tcPr marL="91434" marR="91434" marT="45685" marB="456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8"/>
                  </a:ext>
                </a:extLst>
              </a:tr>
            </a:tbl>
          </a:graphicData>
        </a:graphic>
      </p:graphicFrame>
      <p:sp>
        <p:nvSpPr>
          <p:cNvPr id="68" name="Rectangle 4"/>
          <p:cNvSpPr>
            <a:spLocks noGrp="1" noChangeArrowheads="1"/>
          </p:cNvSpPr>
          <p:nvPr>
            <p:ph type="title"/>
          </p:nvPr>
        </p:nvSpPr>
        <p:spPr>
          <a:xfrm>
            <a:off x="251520" y="692695"/>
            <a:ext cx="6696744" cy="455935"/>
          </a:xfrm>
        </p:spPr>
        <p:txBody>
          <a:bodyPr>
            <a:noAutofit/>
          </a:bodyPr>
          <a:lstStyle/>
          <a:p>
            <a:pPr marL="54864">
              <a:defRPr/>
            </a:pPr>
            <a:r>
              <a:rPr lang="ru-RU" sz="5400" b="1" dirty="0">
                <a:solidFill>
                  <a:schemeClr val="tx2">
                    <a:tint val="100000"/>
                    <a:shade val="90000"/>
                    <a:satMod val="250000"/>
                    <a:alpha val="100000"/>
                  </a:schemeClr>
                </a:solidFill>
              </a:rPr>
              <a:t> </a:t>
            </a:r>
          </a:p>
        </p:txBody>
      </p:sp>
      <p:pic>
        <p:nvPicPr>
          <p:cNvPr id="5" name="Picture 5" descr="герб Ярково ут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12667" y="46858"/>
            <a:ext cx="653079" cy="71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Скругленный прямоугольник 5"/>
          <p:cNvSpPr/>
          <p:nvPr/>
        </p:nvSpPr>
        <p:spPr>
          <a:xfrm>
            <a:off x="179512" y="116633"/>
            <a:ext cx="8064896" cy="504056"/>
          </a:xfrm>
          <a:prstGeom prst="roundRect">
            <a:avLst/>
          </a:prstGeom>
          <a:solidFill>
            <a:schemeClr val="accent5">
              <a:lumMod val="20000"/>
              <a:lumOff val="80000"/>
            </a:schemeClr>
          </a:solidFill>
          <a:ln w="28575">
            <a:solidFill>
              <a:schemeClr val="accent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Структура доходов бюджета Ярковского района</a:t>
            </a:r>
            <a:r>
              <a:rPr lang="ru-RU" sz="24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400"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тыс.руб.</a:t>
            </a:r>
            <a:endParaRPr lang="ru-RU" sz="1400" dirty="0">
              <a:solidFill>
                <a:schemeClr val="tx1"/>
              </a:solidFill>
              <a:latin typeface="Times New Roman" pitchFamily="18" charset="0"/>
              <a:cs typeface="Times New Roman" pitchFamily="18" charset="0"/>
            </a:endParaRPr>
          </a:p>
          <a:p>
            <a:pPr lvl="0" algn="ctr"/>
            <a:endParaRPr lang="ru-RU" sz="15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5708445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100000">
              <a:schemeClr val="bg1">
                <a:lumMod val="91000"/>
                <a:lumOff val="9000"/>
              </a:schemeClr>
            </a:gs>
            <a:gs pos="0">
              <a:srgbClr val="99CCFF"/>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sz="half" idx="2"/>
            <p:extLst>
              <p:ext uri="{D42A27DB-BD31-4B8C-83A1-F6EECF244321}">
                <p14:modId xmlns:p14="http://schemas.microsoft.com/office/powerpoint/2010/main" val="2081499327"/>
              </p:ext>
            </p:extLst>
          </p:nvPr>
        </p:nvGraphicFramePr>
        <p:xfrm>
          <a:off x="323528" y="1340768"/>
          <a:ext cx="8568952" cy="4679032"/>
        </p:xfrm>
        <a:graphic>
          <a:graphicData uri="http://schemas.openxmlformats.org/drawingml/2006/chart">
            <c:chart xmlns:c="http://schemas.openxmlformats.org/drawingml/2006/chart" xmlns:r="http://schemas.openxmlformats.org/officeDocument/2006/relationships" r:id="rId2"/>
          </a:graphicData>
        </a:graphic>
      </p:graphicFrame>
      <p:sp>
        <p:nvSpPr>
          <p:cNvPr id="5" name="Номер слайда 4"/>
          <p:cNvSpPr>
            <a:spLocks noGrp="1"/>
          </p:cNvSpPr>
          <p:nvPr>
            <p:ph type="sldNum" sz="quarter" idx="12"/>
          </p:nvPr>
        </p:nvSpPr>
        <p:spPr/>
        <p:txBody>
          <a:bodyPr/>
          <a:lstStyle/>
          <a:p>
            <a:pPr>
              <a:defRPr/>
            </a:pPr>
            <a:fld id="{BF2FB6C5-E4A6-4585-94E8-EBC207DEEA12}" type="slidenum">
              <a:rPr lang="ru-RU" smtClean="0"/>
              <a:pPr>
                <a:defRPr/>
              </a:pPr>
              <a:t>39</a:t>
            </a:fld>
            <a:endParaRPr lang="ru-RU"/>
          </a:p>
        </p:txBody>
      </p:sp>
      <p:sp>
        <p:nvSpPr>
          <p:cNvPr id="6" name="AutoShape 6"/>
          <p:cNvSpPr>
            <a:spLocks noGrp="1" noChangeArrowheads="1"/>
          </p:cNvSpPr>
          <p:nvPr>
            <p:ph type="title"/>
          </p:nvPr>
        </p:nvSpPr>
        <p:spPr bwMode="auto">
          <a:xfrm>
            <a:off x="395536" y="340526"/>
            <a:ext cx="7776864"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Налоговые  и неналоговые доходы бюджета, </a:t>
            </a:r>
            <a:r>
              <a:rPr lang="ru-RU" sz="14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тыс.руб.</a:t>
            </a: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t>
            </a:r>
          </a:p>
        </p:txBody>
      </p:sp>
      <p:pic>
        <p:nvPicPr>
          <p:cNvPr id="8" name="Picture 5" descr="герб Ярково утв"/>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3655" y="129815"/>
            <a:ext cx="65307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880363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с двумя вырезанными противолежащими углами 11"/>
          <p:cNvSpPr/>
          <p:nvPr/>
        </p:nvSpPr>
        <p:spPr>
          <a:xfrm>
            <a:off x="0" y="4581128"/>
            <a:ext cx="9144000" cy="2276872"/>
          </a:xfrm>
          <a:prstGeom prst="snip2DiagRect">
            <a:avLst/>
          </a:prstGeom>
          <a:noFill/>
          <a:ln w="19050">
            <a:noFill/>
          </a:ln>
        </p:spPr>
        <p:style>
          <a:lnRef idx="1">
            <a:schemeClr val="accent3"/>
          </a:lnRef>
          <a:fillRef idx="2">
            <a:schemeClr val="accent3"/>
          </a:fillRef>
          <a:effectRef idx="1">
            <a:schemeClr val="accent3"/>
          </a:effectRef>
          <a:fontRef idx="minor">
            <a:schemeClr val="dk1"/>
          </a:fontRef>
        </p:style>
        <p:txBody>
          <a:bodyPr rtlCol="0" anchor="ctr"/>
          <a:lstStyle/>
          <a:p>
            <a:pPr algn="just"/>
            <a:endParaRPr lang="ru-RU"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6" name="Скругленный прямоугольник 15"/>
          <p:cNvSpPr/>
          <p:nvPr/>
        </p:nvSpPr>
        <p:spPr>
          <a:xfrm>
            <a:off x="611560" y="204881"/>
            <a:ext cx="8193880" cy="571504"/>
          </a:xfrm>
          <a:prstGeom prst="roundRect">
            <a:avLst/>
          </a:prstGeom>
          <a:solidFill>
            <a:schemeClr val="accent2">
              <a:lumMod val="20000"/>
              <a:lumOff val="80000"/>
            </a:schemeClr>
          </a:solidFill>
          <a:ln>
            <a:solidFill>
              <a:schemeClr val="bg1"/>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endParaRPr lang="ru-RU" sz="2800" b="1" dirty="0">
              <a:solidFill>
                <a:schemeClr val="tx1"/>
              </a:solidFill>
              <a:latin typeface="Times New Roman" pitchFamily="18" charset="0"/>
              <a:cs typeface="Times New Roman" pitchFamily="18" charset="0"/>
            </a:endParaRPr>
          </a:p>
          <a:p>
            <a:pPr algn="ct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Что такое «Бюджет для граждан»</a:t>
            </a:r>
            <a:r>
              <a:rPr lang="en-US"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endParaRPr>
          </a:p>
          <a:p>
            <a:pPr lvl="0" algn="ctr"/>
            <a:endParaRPr lang="ru-RU" sz="2800" b="1" dirty="0">
              <a:solidFill>
                <a:schemeClr val="tx1"/>
              </a:solidFill>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sp>
        <p:nvSpPr>
          <p:cNvPr id="2" name="TextBox 1"/>
          <p:cNvSpPr txBox="1"/>
          <p:nvPr/>
        </p:nvSpPr>
        <p:spPr>
          <a:xfrm>
            <a:off x="5580112" y="-166630"/>
            <a:ext cx="3312368" cy="6832640"/>
          </a:xfrm>
          <a:prstGeom prst="rect">
            <a:avLst/>
          </a:prstGeom>
          <a:noFill/>
        </p:spPr>
        <p:txBody>
          <a:bodyPr wrap="square" rtlCol="0" anchor="ctr">
            <a:spAutoFit/>
          </a:bodyPr>
          <a:lstStyle/>
          <a:p>
            <a:endParaRPr lang="ru-RU" b="1" dirty="0">
              <a:solidFill>
                <a:schemeClr val="accent1">
                  <a:lumMod val="50000"/>
                </a:schemeClr>
              </a:solidFill>
              <a:latin typeface="Times New Roman" panose="02020603050405020304" pitchFamily="18" charset="0"/>
              <a:cs typeface="Times New Roman" panose="02020603050405020304" pitchFamily="18" charset="0"/>
            </a:endParaRPr>
          </a:p>
          <a:p>
            <a:endParaRPr lang="ru-RU" b="1" dirty="0">
              <a:solidFill>
                <a:schemeClr val="accent1">
                  <a:lumMod val="50000"/>
                </a:schemeClr>
              </a:solidFill>
              <a:latin typeface="Times New Roman" panose="02020603050405020304" pitchFamily="18" charset="0"/>
              <a:cs typeface="Times New Roman" panose="02020603050405020304" pitchFamily="18" charset="0"/>
            </a:endParaRPr>
          </a:p>
          <a:p>
            <a:endParaRPr lang="ru-RU" sz="2000" b="1" dirty="0">
              <a:solidFill>
                <a:schemeClr val="accent1">
                  <a:lumMod val="50000"/>
                </a:schemeClr>
              </a:solidFill>
              <a:latin typeface="Times New Roman" panose="02020603050405020304" pitchFamily="18" charset="0"/>
              <a:cs typeface="Times New Roman" panose="02020603050405020304" pitchFamily="18" charset="0"/>
            </a:endParaRPr>
          </a:p>
          <a:p>
            <a:r>
              <a:rPr lang="ru-RU" sz="2000" b="1" dirty="0">
                <a:solidFill>
                  <a:schemeClr val="accent1">
                    <a:lumMod val="50000"/>
                  </a:schemeClr>
                </a:solidFill>
                <a:latin typeface="Times New Roman" panose="02020603050405020304" pitchFamily="18" charset="0"/>
                <a:cs typeface="Times New Roman" panose="02020603050405020304" pitchFamily="18" charset="0"/>
              </a:rPr>
              <a:t>«</a:t>
            </a:r>
            <a:r>
              <a:rPr lang="ru-RU" b="1" dirty="0">
                <a:solidFill>
                  <a:schemeClr val="accent1">
                    <a:lumMod val="50000"/>
                  </a:schemeClr>
                </a:solidFill>
                <a:latin typeface="Times New Roman" panose="02020603050405020304" pitchFamily="18" charset="0"/>
                <a:cs typeface="Times New Roman" panose="02020603050405020304" pitchFamily="18" charset="0"/>
              </a:rPr>
              <a:t>Бюджет для граждан» разработан в целях ознакомления население района с основными положениями главного финансового документа Ярковского района – районного бюджета, а именно проекта районного бюджета на 2020 год и на плановый период 2021 и 2022 годов в доступной форме для широкого круга заинтересованных пользователей.</a:t>
            </a:r>
          </a:p>
          <a:p>
            <a:pPr lvl="0"/>
            <a:endParaRPr lang="ru-RU" altLang="ru-RU" sz="1200" b="1" i="1" dirty="0">
              <a:solidFill>
                <a:srgbClr val="0070C0"/>
              </a:solidFill>
              <a:latin typeface="Arial" charset="0"/>
              <a:cs typeface="Arial" charset="0"/>
            </a:endParaRPr>
          </a:p>
          <a:p>
            <a:pPr lvl="0"/>
            <a:r>
              <a:rPr lang="ru-RU" altLang="ru-RU" sz="1200" b="1" i="1" dirty="0">
                <a:solidFill>
                  <a:srgbClr val="0070C0"/>
                </a:solidFill>
                <a:latin typeface="Arial" charset="0"/>
                <a:cs typeface="Arial" charset="0"/>
              </a:rPr>
              <a:t>Порядок представления бюджета Ярковского муниципального района в форме «Бюджета для граждан» утвержден  распоряжением администрации Ярковского муниципального района </a:t>
            </a:r>
            <a:r>
              <a:rPr lang="ru-RU" sz="1200" b="1" i="1" kern="0" dirty="0">
                <a:solidFill>
                  <a:srgbClr val="0070C0"/>
                </a:solidFill>
              </a:rPr>
              <a:t>от 25.01.2016г. № 103 </a:t>
            </a:r>
            <a:endParaRPr lang="ru-RU" sz="1200" i="1" kern="0" dirty="0">
              <a:solidFill>
                <a:srgbClr val="0070C0"/>
              </a:solidFill>
            </a:endParaRPr>
          </a:p>
          <a:p>
            <a:endParaRPr lang="ru-RU" sz="1400" dirty="0"/>
          </a:p>
        </p:txBody>
      </p:sp>
      <p:pic>
        <p:nvPicPr>
          <p:cNvPr id="8" name="Picture 2" descr="https://im3-tub-ru.yandex.net/i?id=57fedd6bcf4e8de01fa5acf1de7f4705&amp;n=33&amp;h=215&amp;w=3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817" y="1268760"/>
            <a:ext cx="4535499" cy="2664296"/>
          </a:xfrm>
          <a:prstGeom prst="rect">
            <a:avLst/>
          </a:prstGeom>
          <a:ln>
            <a:noFill/>
          </a:ln>
          <a:effectLst>
            <a:softEdge rad="635000"/>
          </a:effectLst>
          <a:extLst>
            <a:ext uri="{909E8E84-426E-40DD-AFC4-6F175D3DCCD1}">
              <a14:hiddenFill xmlns:a14="http://schemas.microsoft.com/office/drawing/2010/main">
                <a:solidFill>
                  <a:srgbClr val="FFFFFF"/>
                </a:solidFill>
              </a14:hiddenFill>
            </a:ext>
          </a:extLst>
        </p:spPr>
      </p:pic>
      <p:sp>
        <p:nvSpPr>
          <p:cNvPr id="6" name="Rectangle 2"/>
          <p:cNvSpPr txBox="1">
            <a:spLocks noChangeArrowheads="1"/>
          </p:cNvSpPr>
          <p:nvPr/>
        </p:nvSpPr>
        <p:spPr>
          <a:xfrm rot="10800000" flipV="1">
            <a:off x="251520" y="4293096"/>
            <a:ext cx="5328592" cy="223224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700" i="1" dirty="0">
                <a:solidFill>
                  <a:srgbClr val="000000"/>
                </a:solidFill>
              </a:rPr>
              <a:t>С 2013 года на всех уровнях управления следует регулярно публиковать (размещать в сети Интернет) брошюру «Бюджет для граждан». Это даст возможность в доступной форме информировать население о соответствующих бюджетах, планируемых и достигнутых результатах использования бюджетных средств.</a:t>
            </a:r>
          </a:p>
          <a:p>
            <a:endParaRPr lang="ru-RU" sz="1600" i="1" dirty="0">
              <a:solidFill>
                <a:srgbClr val="000000"/>
              </a:solidFill>
            </a:endParaRPr>
          </a:p>
          <a:p>
            <a:pPr algn="r"/>
            <a:r>
              <a:rPr lang="ru-RU" sz="1700" i="1" dirty="0">
                <a:solidFill>
                  <a:srgbClr val="000000"/>
                </a:solidFill>
              </a:rPr>
              <a:t>Президент России </a:t>
            </a:r>
            <a:r>
              <a:rPr lang="ru-RU" sz="1700" i="1" dirty="0" err="1">
                <a:solidFill>
                  <a:srgbClr val="000000"/>
                </a:solidFill>
              </a:rPr>
              <a:t>В.В.Путин</a:t>
            </a:r>
            <a:endParaRPr lang="ru-RU" sz="1700" i="1" dirty="0">
              <a:solidFill>
                <a:srgbClr val="000000"/>
              </a:solidFill>
            </a:endParaRPr>
          </a:p>
        </p:txBody>
      </p:sp>
    </p:spTree>
    <p:extLst>
      <p:ext uri="{BB962C8B-B14F-4D97-AF65-F5344CB8AC3E}">
        <p14:creationId xmlns:p14="http://schemas.microsoft.com/office/powerpoint/2010/main" val="3886886524"/>
      </p:ext>
    </p:extLst>
  </p:cSld>
  <p:clrMapOvr>
    <a:masterClrMapping/>
  </p:clrMapOvr>
  <p:transition spd="slow">
    <p:wheel spokes="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3"/>
          <p:cNvSpPr>
            <a:spLocks noGrp="1"/>
          </p:cNvSpPr>
          <p:nvPr>
            <p:ph type="title"/>
          </p:nvPr>
        </p:nvSpPr>
        <p:spPr>
          <a:xfrm>
            <a:off x="755577" y="127844"/>
            <a:ext cx="7272807" cy="987425"/>
          </a:xfrm>
        </p:spPr>
        <p:txBody>
          <a:bodyPr vert="horz" lIns="91440" tIns="45720" rIns="91440" bIns="45720" rtlCol="0" anchor="t">
            <a:noAutofit/>
          </a:bodyPr>
          <a:lstStyle/>
          <a:p>
            <a:pPr algn="ctr">
              <a:spcBef>
                <a:spcPts val="1"/>
              </a:spcBef>
            </a:pPr>
            <a:r>
              <a:rPr lang="ru-RU" altLang="ru-RU" sz="2600" b="1" dirty="0">
                <a:solidFill>
                  <a:schemeClr val="accent6">
                    <a:lumMod val="50000"/>
                  </a:schemeClr>
                </a:solidFill>
                <a:latin typeface="Book Antiqua"/>
              </a:rPr>
              <a:t>Бюджетообразующие (основные) налоги  бюджета района в 2019 – 2021 годах</a:t>
            </a:r>
          </a:p>
        </p:txBody>
      </p:sp>
      <p:grpSp>
        <p:nvGrpSpPr>
          <p:cNvPr id="5" name="Группа 4"/>
          <p:cNvGrpSpPr/>
          <p:nvPr/>
        </p:nvGrpSpPr>
        <p:grpSpPr>
          <a:xfrm>
            <a:off x="557233" y="1294688"/>
            <a:ext cx="2389289" cy="5242513"/>
            <a:chOff x="246248" y="1445701"/>
            <a:chExt cx="2588397" cy="5242513"/>
          </a:xfrm>
        </p:grpSpPr>
        <p:sp>
          <p:nvSpPr>
            <p:cNvPr id="4" name="Штриховая стрелка вправо 3"/>
            <p:cNvSpPr/>
            <p:nvPr/>
          </p:nvSpPr>
          <p:spPr>
            <a:xfrm rot="5400000">
              <a:off x="1018154" y="1115467"/>
              <a:ext cx="834089" cy="1494558"/>
            </a:xfrm>
            <a:prstGeom prst="stripedRightArrow">
              <a:avLst/>
            </a:prstGeom>
            <a:solidFill>
              <a:srgbClr val="F3A88D"/>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12" name="TextBox 1"/>
            <p:cNvSpPr txBox="1"/>
            <p:nvPr/>
          </p:nvSpPr>
          <p:spPr>
            <a:xfrm>
              <a:off x="246248" y="2426446"/>
              <a:ext cx="2588397" cy="523009"/>
            </a:xfrm>
            <a:prstGeom prst="rect">
              <a:avLst/>
            </a:prstGeom>
            <a:solidFill>
              <a:schemeClr val="accent2">
                <a:lumMod val="20000"/>
                <a:lumOff val="80000"/>
              </a:schemeClr>
            </a:solidFill>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600" b="1" dirty="0"/>
                <a:t>Акцизы на нефтепродукты</a:t>
              </a:r>
            </a:p>
          </p:txBody>
        </p:sp>
        <p:sp>
          <p:nvSpPr>
            <p:cNvPr id="13" name="TextBox 1"/>
            <p:cNvSpPr txBox="1"/>
            <p:nvPr/>
          </p:nvSpPr>
          <p:spPr>
            <a:xfrm>
              <a:off x="246248" y="2871807"/>
              <a:ext cx="2451534" cy="3816407"/>
            </a:xfrm>
            <a:prstGeom prst="rect">
              <a:avLst/>
            </a:prstGeom>
            <a:solidFill>
              <a:srgbClr val="E6E6E6"/>
            </a:solidFill>
            <a:ln>
              <a:no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endParaRPr lang="ru-RU" sz="1100" b="1" u="sng" dirty="0"/>
            </a:p>
            <a:p>
              <a:pPr algn="ctr">
                <a:lnSpc>
                  <a:spcPts val="1100"/>
                </a:lnSpc>
              </a:pPr>
              <a:r>
                <a:rPr lang="ru-RU" sz="1100" b="1" dirty="0"/>
                <a:t>  </a:t>
              </a:r>
              <a:r>
                <a:rPr lang="ru-RU" sz="1300" b="1" i="1" u="sng" dirty="0">
                  <a:cs typeface="Arial" panose="020B0604020202020204" pitchFamily="34" charset="0"/>
                </a:rPr>
                <a:t>Налогоплательщики</a:t>
              </a:r>
              <a:r>
                <a:rPr lang="ru-RU" sz="1300" b="1" i="1" dirty="0">
                  <a:cs typeface="Arial" panose="020B0604020202020204" pitchFamily="34" charset="0"/>
                </a:rPr>
                <a:t> –</a:t>
              </a:r>
            </a:p>
            <a:p>
              <a:pPr algn="ctr">
                <a:lnSpc>
                  <a:spcPts val="1100"/>
                </a:lnSpc>
              </a:pPr>
              <a:r>
                <a:rPr lang="ru-RU" sz="1300" b="1" i="1" dirty="0">
                  <a:cs typeface="Arial" panose="020B0604020202020204" pitchFamily="34" charset="0"/>
                </a:rPr>
                <a:t> </a:t>
              </a:r>
            </a:p>
            <a:p>
              <a:pPr algn="ctr">
                <a:lnSpc>
                  <a:spcPts val="1100"/>
                </a:lnSpc>
              </a:pPr>
              <a:r>
                <a:rPr lang="ru-RU" sz="1200" dirty="0">
                  <a:cs typeface="Arial" panose="020B0604020202020204" pitchFamily="34" charset="0"/>
                </a:rPr>
                <a:t>Организации и</a:t>
              </a:r>
            </a:p>
            <a:p>
              <a:pPr algn="ctr">
                <a:lnSpc>
                  <a:spcPts val="1100"/>
                </a:lnSpc>
              </a:pPr>
              <a:r>
                <a:rPr lang="ru-RU" sz="1200" dirty="0">
                  <a:cs typeface="Arial" panose="020B0604020202020204" pitchFamily="34" charset="0"/>
                </a:rPr>
                <a:t> индивидуальные </a:t>
              </a:r>
            </a:p>
            <a:p>
              <a:pPr algn="ctr">
                <a:lnSpc>
                  <a:spcPts val="1100"/>
                </a:lnSpc>
              </a:pPr>
              <a:r>
                <a:rPr lang="ru-RU" sz="1200" dirty="0">
                  <a:cs typeface="Arial" panose="020B0604020202020204" pitchFamily="34" charset="0"/>
                </a:rPr>
                <a:t>предприниматели и </a:t>
              </a:r>
            </a:p>
            <a:p>
              <a:pPr algn="ctr">
                <a:lnSpc>
                  <a:spcPts val="1100"/>
                </a:lnSpc>
              </a:pPr>
              <a:r>
                <a:rPr lang="ru-RU" sz="1200" dirty="0">
                  <a:cs typeface="Arial" panose="020B0604020202020204" pitchFamily="34" charset="0"/>
                </a:rPr>
                <a:t>иные лица согласно </a:t>
              </a:r>
            </a:p>
            <a:p>
              <a:pPr algn="ctr">
                <a:lnSpc>
                  <a:spcPts val="1100"/>
                </a:lnSpc>
              </a:pPr>
              <a:r>
                <a:rPr lang="ru-RU" sz="1200" dirty="0">
                  <a:cs typeface="Arial" panose="020B0604020202020204" pitchFamily="34" charset="0"/>
                </a:rPr>
                <a:t>статьи 179 Налогового</a:t>
              </a:r>
            </a:p>
            <a:p>
              <a:pPr algn="ctr">
                <a:lnSpc>
                  <a:spcPts val="1100"/>
                </a:lnSpc>
              </a:pPr>
              <a:r>
                <a:rPr lang="ru-RU" sz="1200" dirty="0">
                  <a:cs typeface="Arial" panose="020B0604020202020204" pitchFamily="34" charset="0"/>
                </a:rPr>
                <a:t> кодекса РФ</a:t>
              </a:r>
            </a:p>
            <a:p>
              <a:pPr algn="ctr"/>
              <a:endParaRPr lang="ru-RU" sz="1100" b="1" dirty="0">
                <a:cs typeface="Arial" panose="020B0604020202020204" pitchFamily="34" charset="0"/>
              </a:endParaRPr>
            </a:p>
            <a:p>
              <a:pPr algn="ctr">
                <a:lnSpc>
                  <a:spcPts val="1200"/>
                </a:lnSpc>
              </a:pPr>
              <a:r>
                <a:rPr lang="ru-RU" sz="1500" b="1" dirty="0">
                  <a:cs typeface="Arial" panose="020B0604020202020204" pitchFamily="34" charset="0"/>
                </a:rPr>
                <a:t>  </a:t>
              </a:r>
              <a:endParaRPr lang="ru-RU" sz="1100" dirty="0"/>
            </a:p>
          </p:txBody>
        </p:sp>
      </p:grpSp>
      <p:grpSp>
        <p:nvGrpSpPr>
          <p:cNvPr id="3" name="Группа 2"/>
          <p:cNvGrpSpPr/>
          <p:nvPr/>
        </p:nvGrpSpPr>
        <p:grpSpPr>
          <a:xfrm>
            <a:off x="3135086" y="1326887"/>
            <a:ext cx="3409134" cy="5110902"/>
            <a:chOff x="3091526" y="1350693"/>
            <a:chExt cx="3475529" cy="5464036"/>
          </a:xfrm>
        </p:grpSpPr>
        <p:sp>
          <p:nvSpPr>
            <p:cNvPr id="9" name="Штриховая стрелка вправо 8"/>
            <p:cNvSpPr/>
            <p:nvPr/>
          </p:nvSpPr>
          <p:spPr>
            <a:xfrm rot="5400000">
              <a:off x="4343653" y="1020460"/>
              <a:ext cx="834091" cy="1494558"/>
            </a:xfrm>
            <a:prstGeom prst="stripedRightArrow">
              <a:avLst/>
            </a:prstGeom>
            <a:solidFill>
              <a:srgbClr val="F3A88D"/>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14" name="TextBox 1"/>
            <p:cNvSpPr txBox="1"/>
            <p:nvPr/>
          </p:nvSpPr>
          <p:spPr>
            <a:xfrm>
              <a:off x="3091526" y="2327744"/>
              <a:ext cx="3475529" cy="513167"/>
            </a:xfrm>
            <a:prstGeom prst="rect">
              <a:avLst/>
            </a:prstGeom>
            <a:solidFill>
              <a:schemeClr val="accent2">
                <a:lumMod val="20000"/>
                <a:lumOff val="80000"/>
              </a:schemeClr>
            </a:solidFill>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600" b="1" dirty="0">
                  <a:solidFill>
                    <a:srgbClr val="000000"/>
                  </a:solidFill>
                </a:rPr>
                <a:t>Налог на доходы физических лиц</a:t>
              </a:r>
            </a:p>
          </p:txBody>
        </p:sp>
        <p:sp>
          <p:nvSpPr>
            <p:cNvPr id="15" name="TextBox 1"/>
            <p:cNvSpPr txBox="1"/>
            <p:nvPr/>
          </p:nvSpPr>
          <p:spPr>
            <a:xfrm>
              <a:off x="3091526" y="2794931"/>
              <a:ext cx="3475529" cy="4019798"/>
            </a:xfrm>
            <a:prstGeom prst="rect">
              <a:avLst/>
            </a:prstGeom>
            <a:solidFill>
              <a:srgbClr val="E6E6E6"/>
            </a:solid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ts val="1100"/>
                </a:lnSpc>
              </a:pPr>
              <a:endParaRPr lang="ru-RU" sz="1100" b="1" i="1" dirty="0">
                <a:solidFill>
                  <a:schemeClr val="bg1"/>
                </a:solidFill>
                <a:cs typeface="Arial" panose="020B0604020202020204" pitchFamily="34" charset="0"/>
              </a:endParaRPr>
            </a:p>
            <a:p>
              <a:pPr algn="ctr">
                <a:lnSpc>
                  <a:spcPts val="1100"/>
                </a:lnSpc>
              </a:pPr>
              <a:r>
                <a:rPr lang="ru-RU" sz="1300" b="1" i="1" dirty="0">
                  <a:cs typeface="Arial" panose="020B0604020202020204" pitchFamily="34" charset="0"/>
                </a:rPr>
                <a:t>  </a:t>
              </a:r>
              <a:r>
                <a:rPr lang="ru-RU" sz="1400" b="1" i="1" u="sng" dirty="0">
                  <a:cs typeface="Arial" panose="020B0604020202020204" pitchFamily="34" charset="0"/>
                </a:rPr>
                <a:t>Налогоплательщики</a:t>
              </a:r>
              <a:r>
                <a:rPr lang="ru-RU" sz="1400" b="1" i="1" dirty="0">
                  <a:cs typeface="Arial" panose="020B0604020202020204" pitchFamily="34" charset="0"/>
                </a:rPr>
                <a:t> </a:t>
              </a:r>
              <a:r>
                <a:rPr lang="ru-RU" sz="1400" b="1" dirty="0">
                  <a:cs typeface="Arial" panose="020B0604020202020204" pitchFamily="34" charset="0"/>
                </a:rPr>
                <a:t>– </a:t>
              </a:r>
            </a:p>
            <a:p>
              <a:pPr algn="ctr">
                <a:lnSpc>
                  <a:spcPts val="1100"/>
                </a:lnSpc>
              </a:pPr>
              <a:endParaRPr lang="ru-RU" sz="1400" b="1" dirty="0">
                <a:cs typeface="Arial" panose="020B0604020202020204" pitchFamily="34" charset="0"/>
              </a:endParaRPr>
            </a:p>
            <a:p>
              <a:pPr algn="ctr">
                <a:lnSpc>
                  <a:spcPts val="1100"/>
                </a:lnSpc>
              </a:pPr>
              <a:r>
                <a:rPr lang="ru-RU" sz="1300" b="1" dirty="0">
                  <a:cs typeface="Arial" panose="020B0604020202020204" pitchFamily="34" charset="0"/>
                </a:rPr>
                <a:t>физические  лица, получающие доходы</a:t>
              </a:r>
            </a:p>
            <a:p>
              <a:pPr algn="ctr">
                <a:lnSpc>
                  <a:spcPts val="1100"/>
                </a:lnSpc>
              </a:pPr>
              <a:endParaRPr lang="ru-RU" dirty="0">
                <a:cs typeface="Arial" panose="020B0604020202020204" pitchFamily="34" charset="0"/>
              </a:endParaRPr>
            </a:p>
            <a:p>
              <a:pPr algn="ctr">
                <a:lnSpc>
                  <a:spcPts val="1100"/>
                </a:lnSpc>
              </a:pPr>
              <a:r>
                <a:rPr lang="ru-RU" sz="1500" i="1" u="sng" dirty="0">
                  <a:cs typeface="Arial" panose="020B0604020202020204" pitchFamily="34" charset="0"/>
                </a:rPr>
                <a:t>  </a:t>
              </a:r>
              <a:r>
                <a:rPr lang="ru-RU" sz="1400" b="1" i="1" u="sng" dirty="0">
                  <a:cs typeface="Arial" panose="020B0604020202020204" pitchFamily="34" charset="0"/>
                </a:rPr>
                <a:t>Ставка налога  - 13 %</a:t>
              </a:r>
            </a:p>
            <a:p>
              <a:pPr algn="ctr">
                <a:lnSpc>
                  <a:spcPts val="1100"/>
                </a:lnSpc>
              </a:pPr>
              <a:endParaRPr lang="ru-RU" sz="1500" b="1" dirty="0">
                <a:effectLst>
                  <a:outerShdw blurRad="38100" dist="38100" dir="2700000" algn="tl">
                    <a:srgbClr val="000000">
                      <a:alpha val="43137"/>
                    </a:srgbClr>
                  </a:outerShdw>
                </a:effectLst>
                <a:cs typeface="Arial" panose="020B0604020202020204" pitchFamily="34" charset="0"/>
              </a:endParaRPr>
            </a:p>
            <a:p>
              <a:pPr algn="just">
                <a:lnSpc>
                  <a:spcPts val="1100"/>
                </a:lnSpc>
              </a:pPr>
              <a:r>
                <a:rPr lang="ru-RU" sz="1200" dirty="0">
                  <a:cs typeface="Arial" panose="020B0604020202020204" pitchFamily="34" charset="0"/>
                </a:rPr>
                <a:t>В отношении отдельных видов доходов  установлены пониженные или повышенные ставки:</a:t>
              </a:r>
            </a:p>
            <a:p>
              <a:pPr algn="just">
                <a:lnSpc>
                  <a:spcPts val="1100"/>
                </a:lnSpc>
              </a:pPr>
              <a:r>
                <a:rPr lang="ru-RU" sz="1200" b="1" dirty="0">
                  <a:cs typeface="Arial" panose="020B0604020202020204" pitchFamily="34" charset="0"/>
                </a:rPr>
                <a:t>35 %</a:t>
              </a:r>
              <a:r>
                <a:rPr lang="ru-RU" sz="1200" dirty="0">
                  <a:cs typeface="Arial" panose="020B0604020202020204" pitchFamily="34" charset="0"/>
                </a:rPr>
                <a:t> - в отношении  стоимости выигрышей и призов, процентных доходов  по вкладам в банках,  суммы экономии на процентах, платы за использование денежных  средств членов кредитного потребительского кооператива;</a:t>
              </a:r>
            </a:p>
            <a:p>
              <a:pPr algn="just">
                <a:lnSpc>
                  <a:spcPts val="1100"/>
                </a:lnSpc>
              </a:pPr>
              <a:r>
                <a:rPr lang="ru-RU" sz="1200" b="1" dirty="0">
                  <a:cs typeface="Arial" panose="020B0604020202020204" pitchFamily="34" charset="0"/>
                </a:rPr>
                <a:t> 30 % </a:t>
              </a:r>
              <a:r>
                <a:rPr lang="ru-RU" sz="1200" dirty="0">
                  <a:cs typeface="Arial" panose="020B0604020202020204" pitchFamily="34" charset="0"/>
                </a:rPr>
                <a:t>- в отношении доходов, получаемых физическими лицами, не являющимися налоговыми резидентами РФ;</a:t>
              </a:r>
            </a:p>
            <a:p>
              <a:pPr algn="just">
                <a:lnSpc>
                  <a:spcPts val="1100"/>
                </a:lnSpc>
              </a:pPr>
              <a:r>
                <a:rPr lang="ru-RU" sz="1200" b="1" dirty="0">
                  <a:cs typeface="Arial" panose="020B0604020202020204" pitchFamily="34" charset="0"/>
                </a:rPr>
                <a:t>15 %</a:t>
              </a:r>
              <a:r>
                <a:rPr lang="ru-RU" sz="1200" dirty="0">
                  <a:cs typeface="Arial" panose="020B0604020202020204" pitchFamily="34" charset="0"/>
                </a:rPr>
                <a:t> - в виде дивидендов, полученных нерезидентами от долевого участия в деятельности российских организаций;</a:t>
              </a:r>
            </a:p>
            <a:p>
              <a:pPr algn="just">
                <a:lnSpc>
                  <a:spcPts val="1100"/>
                </a:lnSpc>
              </a:pPr>
              <a:r>
                <a:rPr lang="ru-RU" sz="1200" b="1" dirty="0">
                  <a:cs typeface="Arial" panose="020B0604020202020204" pitchFamily="34" charset="0"/>
                </a:rPr>
                <a:t>9 %</a:t>
              </a:r>
              <a:r>
                <a:rPr lang="ru-RU" sz="1200" dirty="0">
                  <a:cs typeface="Arial" panose="020B0604020202020204" pitchFamily="34" charset="0"/>
                </a:rPr>
                <a:t> - в отношении доходов в виде процентов</a:t>
              </a:r>
            </a:p>
            <a:p>
              <a:pPr algn="just">
                <a:lnSpc>
                  <a:spcPts val="1100"/>
                </a:lnSpc>
              </a:pPr>
              <a:r>
                <a:rPr lang="ru-RU" sz="1200" dirty="0">
                  <a:cs typeface="Arial" panose="020B0604020202020204" pitchFamily="34" charset="0"/>
                </a:rPr>
                <a:t>по облигациям с ипотечным покрытием.</a:t>
              </a:r>
            </a:p>
            <a:p>
              <a:pPr algn="ctr">
                <a:lnSpc>
                  <a:spcPts val="1100"/>
                </a:lnSpc>
              </a:pPr>
              <a:endParaRPr lang="ru-RU" b="1" dirty="0">
                <a:cs typeface="Arial" panose="020B0604020202020204" pitchFamily="34" charset="0"/>
              </a:endParaRPr>
            </a:p>
            <a:p>
              <a:pPr algn="ctr">
                <a:lnSpc>
                  <a:spcPts val="1100"/>
                </a:lnSpc>
              </a:pPr>
              <a:r>
                <a:rPr lang="ru-RU" b="1" i="1" dirty="0">
                  <a:cs typeface="Arial" panose="020B0604020202020204" pitchFamily="34" charset="0"/>
                </a:rPr>
                <a:t>Зачисляется в бюджет района:</a:t>
              </a:r>
            </a:p>
            <a:p>
              <a:pPr algn="ctr">
                <a:lnSpc>
                  <a:spcPts val="1100"/>
                </a:lnSpc>
              </a:pPr>
              <a:r>
                <a:rPr lang="ru-RU" b="1" i="1" dirty="0">
                  <a:cs typeface="Arial" panose="020B0604020202020204" pitchFamily="34" charset="0"/>
                </a:rPr>
                <a:t>в 2020г. – 74%; в  2021г. – 63%, в 2022г. – 67%</a:t>
              </a:r>
            </a:p>
          </p:txBody>
        </p:sp>
      </p:grpSp>
      <p:grpSp>
        <p:nvGrpSpPr>
          <p:cNvPr id="2" name="Группа 1"/>
          <p:cNvGrpSpPr/>
          <p:nvPr/>
        </p:nvGrpSpPr>
        <p:grpSpPr>
          <a:xfrm>
            <a:off x="6891952" y="1195276"/>
            <a:ext cx="2080071" cy="5242513"/>
            <a:chOff x="7086857" y="1357704"/>
            <a:chExt cx="2253410" cy="5242513"/>
          </a:xfrm>
        </p:grpSpPr>
        <p:sp>
          <p:nvSpPr>
            <p:cNvPr id="10" name="Штриховая стрелка вправо 9"/>
            <p:cNvSpPr/>
            <p:nvPr/>
          </p:nvSpPr>
          <p:spPr>
            <a:xfrm rot="5400000">
              <a:off x="7803526" y="1020461"/>
              <a:ext cx="820071" cy="1494558"/>
            </a:xfrm>
            <a:prstGeom prst="stripedRightArrow">
              <a:avLst/>
            </a:prstGeom>
            <a:solidFill>
              <a:srgbClr val="F3A88D"/>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16" name="TextBox 1"/>
            <p:cNvSpPr txBox="1"/>
            <p:nvPr/>
          </p:nvSpPr>
          <p:spPr>
            <a:xfrm>
              <a:off x="7086857" y="2275432"/>
              <a:ext cx="2253410" cy="525834"/>
            </a:xfrm>
            <a:prstGeom prst="rect">
              <a:avLst/>
            </a:prstGeom>
            <a:solidFill>
              <a:schemeClr val="accent2">
                <a:lumMod val="20000"/>
                <a:lumOff val="80000"/>
              </a:schemeClr>
            </a:solidFill>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1600" b="1" dirty="0"/>
                <a:t>Единый налог </a:t>
              </a:r>
            </a:p>
            <a:p>
              <a:pPr algn="ctr"/>
              <a:r>
                <a:rPr lang="ru-RU" sz="1600" b="1" dirty="0"/>
                <a:t>на вменённый доход</a:t>
              </a:r>
            </a:p>
          </p:txBody>
        </p:sp>
        <p:sp>
          <p:nvSpPr>
            <p:cNvPr id="17" name="TextBox 1"/>
            <p:cNvSpPr txBox="1"/>
            <p:nvPr/>
          </p:nvSpPr>
          <p:spPr>
            <a:xfrm>
              <a:off x="7086857" y="2783810"/>
              <a:ext cx="2253410" cy="3816407"/>
            </a:xfrm>
            <a:prstGeom prst="rect">
              <a:avLst/>
            </a:prstGeom>
            <a:solidFill>
              <a:srgbClr val="E6E6E6"/>
            </a:solidFill>
            <a:ln>
              <a:noFill/>
            </a:ln>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b="1" dirty="0">
                  <a:solidFill>
                    <a:schemeClr val="bg1"/>
                  </a:solidFill>
                </a:rPr>
                <a:t>  </a:t>
              </a:r>
            </a:p>
            <a:p>
              <a:pPr algn="ctr">
                <a:lnSpc>
                  <a:spcPts val="1100"/>
                </a:lnSpc>
              </a:pPr>
              <a:r>
                <a:rPr lang="ru-RU" sz="1400" b="1" i="1" u="sng" dirty="0">
                  <a:cs typeface="Arial" panose="020B0604020202020204" pitchFamily="34" charset="0"/>
                </a:rPr>
                <a:t>Налогоплательщики</a:t>
              </a:r>
              <a:r>
                <a:rPr lang="ru-RU" sz="1400" b="1" i="1" dirty="0">
                  <a:cs typeface="Arial" panose="020B0604020202020204" pitchFamily="34" charset="0"/>
                </a:rPr>
                <a:t> </a:t>
              </a:r>
              <a:r>
                <a:rPr lang="ru-RU" sz="1400" b="1" dirty="0">
                  <a:cs typeface="Arial" panose="020B0604020202020204" pitchFamily="34" charset="0"/>
                </a:rPr>
                <a:t>–</a:t>
              </a:r>
            </a:p>
            <a:p>
              <a:pPr algn="ctr">
                <a:lnSpc>
                  <a:spcPts val="1100"/>
                </a:lnSpc>
              </a:pPr>
              <a:r>
                <a:rPr lang="ru-RU" sz="1400" b="1" dirty="0">
                  <a:cs typeface="Arial" panose="020B0604020202020204" pitchFamily="34" charset="0"/>
                </a:rPr>
                <a:t> </a:t>
              </a:r>
            </a:p>
            <a:p>
              <a:pPr algn="ctr">
                <a:lnSpc>
                  <a:spcPts val="1100"/>
                </a:lnSpc>
              </a:pPr>
              <a:r>
                <a:rPr lang="ru-RU" sz="1400" dirty="0">
                  <a:cs typeface="Arial" panose="020B0604020202020204" pitchFamily="34" charset="0"/>
                </a:rPr>
                <a:t>Организации и</a:t>
              </a:r>
            </a:p>
            <a:p>
              <a:pPr algn="ctr">
                <a:lnSpc>
                  <a:spcPts val="1100"/>
                </a:lnSpc>
              </a:pPr>
              <a:r>
                <a:rPr lang="ru-RU" sz="1400" dirty="0">
                  <a:cs typeface="Arial" panose="020B0604020202020204" pitchFamily="34" charset="0"/>
                </a:rPr>
                <a:t> индивидуальные </a:t>
              </a:r>
            </a:p>
            <a:p>
              <a:pPr algn="ctr">
                <a:lnSpc>
                  <a:spcPts val="1100"/>
                </a:lnSpc>
              </a:pPr>
              <a:r>
                <a:rPr lang="ru-RU" sz="1400" dirty="0">
                  <a:cs typeface="Arial" panose="020B0604020202020204" pitchFamily="34" charset="0"/>
                </a:rPr>
                <a:t>предприниматели</a:t>
              </a:r>
            </a:p>
            <a:p>
              <a:pPr algn="just">
                <a:lnSpc>
                  <a:spcPts val="1100"/>
                </a:lnSpc>
              </a:pPr>
              <a:endParaRPr lang="ru-RU" sz="1400" b="1" dirty="0">
                <a:cs typeface="Arial" panose="020B0604020202020204" pitchFamily="34" charset="0"/>
              </a:endParaRPr>
            </a:p>
            <a:p>
              <a:pPr algn="ctr">
                <a:lnSpc>
                  <a:spcPts val="1100"/>
                </a:lnSpc>
              </a:pPr>
              <a:r>
                <a:rPr lang="ru-RU" sz="1400" b="1" i="1" u="sng" dirty="0">
                  <a:cs typeface="Arial" panose="020B0604020202020204" pitchFamily="34" charset="0"/>
                </a:rPr>
                <a:t>Ставка налога –  15%  </a:t>
              </a:r>
            </a:p>
            <a:p>
              <a:pPr algn="ctr">
                <a:lnSpc>
                  <a:spcPts val="1100"/>
                </a:lnSpc>
              </a:pPr>
              <a:endParaRPr lang="ru-RU" sz="1400" dirty="0">
                <a:cs typeface="Arial" panose="020B0604020202020204" pitchFamily="34" charset="0"/>
              </a:endParaRPr>
            </a:p>
            <a:p>
              <a:pPr algn="ctr">
                <a:lnSpc>
                  <a:spcPts val="1100"/>
                </a:lnSpc>
              </a:pPr>
              <a:r>
                <a:rPr lang="ru-RU" sz="1400" dirty="0">
                  <a:cs typeface="Arial" panose="020B0604020202020204" pitchFamily="34" charset="0"/>
                </a:rPr>
                <a:t>от величины </a:t>
              </a:r>
            </a:p>
            <a:p>
              <a:pPr algn="ctr">
                <a:lnSpc>
                  <a:spcPts val="1100"/>
                </a:lnSpc>
              </a:pPr>
              <a:r>
                <a:rPr lang="ru-RU" sz="1400" dirty="0">
                  <a:cs typeface="Arial" panose="020B0604020202020204" pitchFamily="34" charset="0"/>
                </a:rPr>
                <a:t>вменённого дохода</a:t>
              </a:r>
            </a:p>
            <a:p>
              <a:pPr algn="just">
                <a:lnSpc>
                  <a:spcPts val="1100"/>
                </a:lnSpc>
              </a:pPr>
              <a:endParaRPr lang="ru-RU" sz="1400" dirty="0">
                <a:cs typeface="Arial" panose="020B0604020202020204" pitchFamily="34" charset="0"/>
              </a:endParaRPr>
            </a:p>
            <a:p>
              <a:pPr algn="ctr">
                <a:lnSpc>
                  <a:spcPts val="1100"/>
                </a:lnSpc>
              </a:pPr>
              <a:endParaRPr lang="ru-RU" sz="1400" dirty="0">
                <a:cs typeface="Arial" panose="020B0604020202020204" pitchFamily="34" charset="0"/>
              </a:endParaRPr>
            </a:p>
            <a:p>
              <a:pPr algn="ctr">
                <a:lnSpc>
                  <a:spcPts val="1100"/>
                </a:lnSpc>
              </a:pPr>
              <a:r>
                <a:rPr lang="ru-RU" b="1" i="1" dirty="0">
                  <a:cs typeface="Arial" panose="020B0604020202020204" pitchFamily="34" charset="0"/>
                </a:rPr>
                <a:t>В размере 100 % </a:t>
              </a:r>
            </a:p>
            <a:p>
              <a:pPr algn="ctr">
                <a:lnSpc>
                  <a:spcPts val="1100"/>
                </a:lnSpc>
              </a:pPr>
              <a:r>
                <a:rPr lang="ru-RU" b="1" i="1" dirty="0">
                  <a:cs typeface="Arial" panose="020B0604020202020204" pitchFamily="34" charset="0"/>
                </a:rPr>
                <a:t>зачисляется в</a:t>
              </a:r>
            </a:p>
            <a:p>
              <a:pPr algn="ctr">
                <a:lnSpc>
                  <a:spcPts val="1100"/>
                </a:lnSpc>
              </a:pPr>
              <a:r>
                <a:rPr lang="ru-RU" b="1" i="1" dirty="0">
                  <a:cs typeface="Arial" panose="020B0604020202020204" pitchFamily="34" charset="0"/>
                </a:rPr>
                <a:t> бюджет района</a:t>
              </a:r>
            </a:p>
            <a:p>
              <a:pPr algn="ctr"/>
              <a:endParaRPr lang="ru-RU" sz="1400" b="1" dirty="0">
                <a:cs typeface="Arial" panose="020B0604020202020204" pitchFamily="34" charset="0"/>
              </a:endParaRPr>
            </a:p>
            <a:p>
              <a:pPr algn="ctr"/>
              <a:endParaRPr lang="ru-RU" sz="1400" b="1" dirty="0">
                <a:cs typeface="Arial" panose="020B0604020202020204" pitchFamily="34" charset="0"/>
              </a:endParaRPr>
            </a:p>
            <a:p>
              <a:pPr algn="ctr"/>
              <a:endParaRPr lang="ru-RU" sz="1400" b="1" dirty="0">
                <a:cs typeface="Arial" panose="020B0604020202020204" pitchFamily="34" charset="0"/>
              </a:endParaRPr>
            </a:p>
            <a:p>
              <a:pPr algn="ctr"/>
              <a:r>
                <a:rPr lang="ru-RU" b="1" dirty="0"/>
                <a:t> </a:t>
              </a:r>
            </a:p>
          </p:txBody>
        </p:sp>
      </p:grpSp>
      <p:pic>
        <p:nvPicPr>
          <p:cNvPr id="20" name="Picture 5" descr="герб Ярково ут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56100" y="129815"/>
            <a:ext cx="65307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2286000" y="1767007"/>
            <a:ext cx="4572000" cy="307777"/>
          </a:xfrm>
          <a:prstGeom prst="rect">
            <a:avLst/>
          </a:prstGeom>
        </p:spPr>
        <p:txBody>
          <a:bodyPr>
            <a:spAutoFit/>
          </a:bodyPr>
          <a:lstStyle/>
          <a:p>
            <a:pPr algn="ctr">
              <a:defRPr/>
            </a:pPr>
            <a:endParaRPr lang="ru-RU" sz="1400" dirty="0">
              <a:latin typeface="Arial" panose="020B0604020202020204" pitchFamily="34" charset="0"/>
              <a:cs typeface="Arial" panose="020B0604020202020204" pitchFamily="34" charset="0"/>
            </a:endParaRPr>
          </a:p>
        </p:txBody>
      </p:sp>
      <p:sp>
        <p:nvSpPr>
          <p:cNvPr id="7" name="Прямоугольник 6"/>
          <p:cNvSpPr/>
          <p:nvPr/>
        </p:nvSpPr>
        <p:spPr>
          <a:xfrm>
            <a:off x="557233" y="2029002"/>
            <a:ext cx="2389289" cy="4608954"/>
          </a:xfrm>
          <a:prstGeom prst="rect">
            <a:avLst/>
          </a:prstGeom>
        </p:spPr>
        <p:txBody>
          <a:bodyPr wrap="square">
            <a:spAutoFit/>
          </a:bodyPr>
          <a:lstStyle/>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endParaRPr lang="ru-RU" sz="1200" b="1" u="sng" dirty="0">
              <a:latin typeface="Arial" panose="020B0604020202020204" pitchFamily="34" charset="0"/>
              <a:cs typeface="Arial" panose="020B0604020202020204" pitchFamily="34" charset="0"/>
            </a:endParaRPr>
          </a:p>
          <a:p>
            <a:pPr algn="ctr">
              <a:defRPr/>
            </a:pPr>
            <a:r>
              <a:rPr lang="ru-RU" sz="1200" b="1" u="sng" dirty="0">
                <a:cs typeface="Arial" panose="020B0604020202020204" pitchFamily="34" charset="0"/>
              </a:rPr>
              <a:t>Налоговые ставки по налогообложению </a:t>
            </a:r>
          </a:p>
          <a:p>
            <a:pPr algn="ctr">
              <a:defRPr/>
            </a:pPr>
            <a:r>
              <a:rPr lang="ru-RU" sz="1200" b="1" u="sng" dirty="0">
                <a:cs typeface="Arial" panose="020B0604020202020204" pitchFamily="34" charset="0"/>
              </a:rPr>
              <a:t>подакцизных товаров:</a:t>
            </a:r>
            <a:r>
              <a:rPr lang="ru-RU" sz="1200" dirty="0">
                <a:latin typeface="Arial" panose="020B0604020202020204" pitchFamily="34" charset="0"/>
                <a:cs typeface="Arial" panose="020B0604020202020204" pitchFamily="34" charset="0"/>
              </a:rPr>
              <a:t> </a:t>
            </a:r>
            <a:r>
              <a:rPr lang="ru-RU" sz="1200" dirty="0">
                <a:cs typeface="Arial" panose="020B0604020202020204" pitchFamily="34" charset="0"/>
              </a:rPr>
              <a:t>(</a:t>
            </a:r>
            <a:r>
              <a:rPr lang="ru-RU" sz="1150" dirty="0">
                <a:cs typeface="Arial" panose="020B0604020202020204" pitchFamily="34" charset="0"/>
              </a:rPr>
              <a:t>автомобильный и прямогонный бензин, дизельное топливо, моторные масла для дизельных и (или) карбюраторных (инжекторных) двигателей) устанавливаются статьей 193 Налогового кодекса </a:t>
            </a:r>
          </a:p>
          <a:p>
            <a:pPr algn="ctr">
              <a:defRPr/>
            </a:pPr>
            <a:r>
              <a:rPr lang="ru-RU" sz="1150" dirty="0">
                <a:cs typeface="Arial" panose="020B0604020202020204" pitchFamily="34" charset="0"/>
              </a:rPr>
              <a:t>РФ.</a:t>
            </a:r>
          </a:p>
          <a:p>
            <a:pPr algn="ctr">
              <a:defRPr/>
            </a:pPr>
            <a:r>
              <a:rPr lang="ru-RU" sz="1100" b="1" i="1" dirty="0">
                <a:cs typeface="Arial" panose="020B0604020202020204" pitchFamily="34" charset="0"/>
              </a:rPr>
              <a:t>Дифференцированный норматив отчисления в  бюджет района – 0,3753</a:t>
            </a:r>
          </a:p>
        </p:txBody>
      </p:sp>
      <p:sp>
        <p:nvSpPr>
          <p:cNvPr id="21" name="Скругленный прямоугольник 20"/>
          <p:cNvSpPr/>
          <p:nvPr/>
        </p:nvSpPr>
        <p:spPr>
          <a:xfrm>
            <a:off x="179512" y="221175"/>
            <a:ext cx="8075767" cy="772736"/>
          </a:xfrm>
          <a:prstGeom prst="roundRect">
            <a:avLst/>
          </a:prstGeom>
          <a:solidFill>
            <a:schemeClr val="accent5">
              <a:lumMod val="20000"/>
              <a:lumOff val="80000"/>
            </a:schemeClr>
          </a:solidFill>
          <a:ln w="28575">
            <a:solidFill>
              <a:schemeClr val="accent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lvl="0" algn="ctr"/>
            <a:endParaRPr lang="ru-RU" sz="2000" b="1" dirty="0">
              <a:solidFill>
                <a:schemeClr val="tx1"/>
              </a:solidFill>
              <a:latin typeface="Times New Roman" pitchFamily="18" charset="0"/>
              <a:cs typeface="Times New Roman" pitchFamily="18" charset="0"/>
            </a:endParaRPr>
          </a:p>
          <a:p>
            <a:pPr algn="ctr"/>
            <a:endParaRPr lang="ru-RU" sz="2000" b="1" dirty="0">
              <a:solidFill>
                <a:schemeClr val="tx1"/>
              </a:solidFill>
              <a:latin typeface="Times New Roman" pitchFamily="18" charset="0"/>
              <a:cs typeface="Times New Roman" pitchFamily="18" charset="0"/>
            </a:endParaRPr>
          </a:p>
          <a:p>
            <a:pPr algn="ctr"/>
            <a:endParaRPr lang="ru-RU" sz="2000" b="1" dirty="0">
              <a:solidFill>
                <a:schemeClr val="tx1"/>
              </a:solidFill>
              <a:latin typeface="Times New Roman" pitchFamily="18" charset="0"/>
              <a:cs typeface="Times New Roman" pitchFamily="18" charset="0"/>
            </a:endParaRPr>
          </a:p>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Бюджетообразующие (основные) налоги</a:t>
            </a:r>
          </a:p>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бюджета района в 2020 - 2022 годах</a:t>
            </a:r>
          </a:p>
          <a:p>
            <a:pPr algn="ctr"/>
            <a:endParaRPr lang="ru-RU" sz="2000" dirty="0">
              <a:solidFill>
                <a:schemeClr val="tx1"/>
              </a:solidFill>
              <a:latin typeface="Times New Roman" pitchFamily="18" charset="0"/>
              <a:cs typeface="Times New Roman" pitchFamily="18" charset="0"/>
            </a:endParaRPr>
          </a:p>
          <a:p>
            <a:pPr lvl="0" algn="ctr"/>
            <a:endParaRPr lang="ru-RU" sz="2000" b="1" dirty="0">
              <a:solidFill>
                <a:schemeClr val="tx1"/>
              </a:solidFill>
              <a:latin typeface="Times New Roman" pitchFamily="18" charset="0"/>
              <a:cs typeface="Times New Roman" pitchFamily="18" charset="0"/>
            </a:endParaRPr>
          </a:p>
          <a:p>
            <a:pPr lvl="0" algn="ctr"/>
            <a:r>
              <a:rPr lang="ru-RU" sz="2000" dirty="0">
                <a:solidFill>
                  <a:schemeClr val="tx1"/>
                </a:solidFill>
                <a:latin typeface="Times New Roman" pitchFamily="18" charset="0"/>
                <a:cs typeface="Times New Roman" pitchFamily="18" charset="0"/>
              </a:rPr>
              <a:t>                79,7%</a:t>
            </a: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7945" y="5373216"/>
            <a:ext cx="1008084" cy="921461"/>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4558050"/>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0A08AF67-7F28-4F22-98C6-B144073DC870}" type="slidenum">
              <a:rPr lang="ru-RU" smtClean="0"/>
              <a:t>41</a:t>
            </a:fld>
            <a:endParaRPr lang="ru-RU" dirty="0"/>
          </a:p>
        </p:txBody>
      </p:sp>
      <p:graphicFrame>
        <p:nvGraphicFramePr>
          <p:cNvPr id="9" name="Объект 8"/>
          <p:cNvGraphicFramePr>
            <a:graphicFrameLocks noChangeAspect="1"/>
          </p:cNvGraphicFramePr>
          <p:nvPr>
            <p:extLst>
              <p:ext uri="{D42A27DB-BD31-4B8C-83A1-F6EECF244321}">
                <p14:modId xmlns:p14="http://schemas.microsoft.com/office/powerpoint/2010/main" val="130250808"/>
              </p:ext>
            </p:extLst>
          </p:nvPr>
        </p:nvGraphicFramePr>
        <p:xfrm>
          <a:off x="122672" y="4149081"/>
          <a:ext cx="8877300" cy="2592287"/>
        </p:xfrm>
        <a:graphic>
          <a:graphicData uri="http://schemas.openxmlformats.org/presentationml/2006/ole">
            <mc:AlternateContent xmlns:mc="http://schemas.openxmlformats.org/markup-compatibility/2006">
              <mc:Choice xmlns:v="urn:schemas-microsoft-com:vml" Requires="v">
                <p:oleObj spid="_x0000_s42420" name="Лист" r:id="rId4" imgW="5800835" imgH="1924020" progId="Excel.Sheet.12">
                  <p:embed/>
                </p:oleObj>
              </mc:Choice>
              <mc:Fallback>
                <p:oleObj name="Лист" r:id="rId4" imgW="5800835" imgH="1924020" progId="Excel.Sheet.12">
                  <p:embed/>
                  <p:pic>
                    <p:nvPicPr>
                      <p:cNvPr id="0" name=""/>
                      <p:cNvPicPr>
                        <a:picLocks noChangeAspect="1" noChangeArrowheads="1"/>
                      </p:cNvPicPr>
                      <p:nvPr/>
                    </p:nvPicPr>
                    <p:blipFill>
                      <a:blip r:embed="rId5"/>
                      <a:srcRect/>
                      <a:stretch>
                        <a:fillRect/>
                      </a:stretch>
                    </p:blipFill>
                    <p:spPr bwMode="auto">
                      <a:xfrm>
                        <a:off x="122672" y="4149081"/>
                        <a:ext cx="8877300" cy="2592287"/>
                      </a:xfrm>
                      <a:prstGeom prst="rect">
                        <a:avLst/>
                      </a:prstGeom>
                      <a:noFill/>
                      <a:ln>
                        <a:noFill/>
                      </a:ln>
                    </p:spPr>
                  </p:pic>
                </p:oleObj>
              </mc:Fallback>
            </mc:AlternateContent>
          </a:graphicData>
        </a:graphic>
      </p:graphicFrame>
      <p:sp>
        <p:nvSpPr>
          <p:cNvPr id="7" name="AutoShape 6"/>
          <p:cNvSpPr>
            <a:spLocks noChangeArrowheads="1"/>
          </p:cNvSpPr>
          <p:nvPr/>
        </p:nvSpPr>
        <p:spPr bwMode="auto">
          <a:xfrm>
            <a:off x="151247" y="170258"/>
            <a:ext cx="8165167"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Налоговые доходы бюджета района в 2019-2020 годах, </a:t>
            </a:r>
            <a:r>
              <a:rPr lang="ru-RU" sz="14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тыс.руб.</a:t>
            </a:r>
            <a:endParaRPr lang="ru-RU" sz="1400" b="1" dirty="0">
              <a:solidFill>
                <a:schemeClr val="accent1">
                  <a:lumMod val="50000"/>
                </a:schemeClr>
              </a:solidFill>
              <a:latin typeface="Times New Roman" pitchFamily="18" charset="0"/>
              <a:cs typeface="Times New Roman" pitchFamily="18" charset="0"/>
            </a:endParaRPr>
          </a:p>
        </p:txBody>
      </p:sp>
      <p:graphicFrame>
        <p:nvGraphicFramePr>
          <p:cNvPr id="5" name="Объект 2"/>
          <p:cNvGraphicFramePr>
            <a:graphicFrameLocks/>
          </p:cNvGraphicFramePr>
          <p:nvPr>
            <p:extLst>
              <p:ext uri="{D42A27DB-BD31-4B8C-83A1-F6EECF244321}">
                <p14:modId xmlns:p14="http://schemas.microsoft.com/office/powerpoint/2010/main" val="2667499670"/>
              </p:ext>
            </p:extLst>
          </p:nvPr>
        </p:nvGraphicFramePr>
        <p:xfrm>
          <a:off x="142913" y="635314"/>
          <a:ext cx="8839310" cy="3464140"/>
        </p:xfrm>
        <a:graphic>
          <a:graphicData uri="http://schemas.openxmlformats.org/drawingml/2006/chart">
            <c:chart xmlns:c="http://schemas.openxmlformats.org/drawingml/2006/chart" xmlns:r="http://schemas.openxmlformats.org/officeDocument/2006/relationships" r:id="rId6"/>
          </a:graphicData>
        </a:graphic>
      </p:graphicFrame>
      <p:pic>
        <p:nvPicPr>
          <p:cNvPr id="8" name="Picture 5" descr="герб Ярково утв"/>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52777" y="9243"/>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Объект 3"/>
          <p:cNvGraphicFramePr>
            <a:graphicFrameLocks/>
          </p:cNvGraphicFramePr>
          <p:nvPr>
            <p:extLst>
              <p:ext uri="{D42A27DB-BD31-4B8C-83A1-F6EECF244321}">
                <p14:modId xmlns:p14="http://schemas.microsoft.com/office/powerpoint/2010/main" val="3638911737"/>
              </p:ext>
            </p:extLst>
          </p:nvPr>
        </p:nvGraphicFramePr>
        <p:xfrm>
          <a:off x="5076056" y="908720"/>
          <a:ext cx="3610744" cy="2736304"/>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25518306"/>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t>42</a:t>
            </a:fld>
            <a:endParaRPr lang="ru-RU" dirty="0"/>
          </a:p>
        </p:txBody>
      </p:sp>
      <p:sp>
        <p:nvSpPr>
          <p:cNvPr id="8" name="Рамка 7"/>
          <p:cNvSpPr/>
          <p:nvPr/>
        </p:nvSpPr>
        <p:spPr>
          <a:xfrm>
            <a:off x="22739" y="692696"/>
            <a:ext cx="9121261" cy="477053"/>
          </a:xfrm>
          <a:prstGeom prst="fram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70C0"/>
                </a:solidFill>
                <a:latin typeface="Arial Black" panose="020B0A04020102020204" pitchFamily="34" charset="0"/>
              </a:rPr>
              <a:t>Налоговые доходы: ст. 61.1 БК РФ</a:t>
            </a:r>
            <a:endParaRPr lang="ru-RU" sz="1600" dirty="0">
              <a:solidFill>
                <a:srgbClr val="0070C0"/>
              </a:solidFill>
              <a:latin typeface="Arial Black" panose="020B0A04020102020204" pitchFamily="34"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809627724"/>
              </p:ext>
            </p:extLst>
          </p:nvPr>
        </p:nvGraphicFramePr>
        <p:xfrm>
          <a:off x="119543" y="1196753"/>
          <a:ext cx="8856661" cy="4876800"/>
        </p:xfrm>
        <a:graphic>
          <a:graphicData uri="http://schemas.openxmlformats.org/drawingml/2006/table">
            <a:tbl>
              <a:tblPr firstRow="1" bandRow="1">
                <a:tableStyleId>{5C22544A-7EE6-4342-B048-85BDC9FD1C3A}</a:tableStyleId>
              </a:tblPr>
              <a:tblGrid>
                <a:gridCol w="5910967">
                  <a:extLst>
                    <a:ext uri="{9D8B030D-6E8A-4147-A177-3AD203B41FA5}">
                      <a16:colId xmlns:a16="http://schemas.microsoft.com/office/drawing/2014/main" xmlns="" val="20000"/>
                    </a:ext>
                  </a:extLst>
                </a:gridCol>
                <a:gridCol w="1539078">
                  <a:extLst>
                    <a:ext uri="{9D8B030D-6E8A-4147-A177-3AD203B41FA5}">
                      <a16:colId xmlns:a16="http://schemas.microsoft.com/office/drawing/2014/main" xmlns="" val="20001"/>
                    </a:ext>
                  </a:extLst>
                </a:gridCol>
                <a:gridCol w="1406616">
                  <a:extLst>
                    <a:ext uri="{9D8B030D-6E8A-4147-A177-3AD203B41FA5}">
                      <a16:colId xmlns:a16="http://schemas.microsoft.com/office/drawing/2014/main" xmlns="" val="20002"/>
                    </a:ext>
                  </a:extLst>
                </a:gridCol>
              </a:tblGrid>
              <a:tr h="329412">
                <a:tc>
                  <a:txBody>
                    <a:bodyPr/>
                    <a:lstStyle/>
                    <a:p>
                      <a:pPr algn="ctr"/>
                      <a:r>
                        <a:rPr lang="ru-RU" sz="1600" b="1" dirty="0">
                          <a:latin typeface="Arial" panose="020B0604020202020204" pitchFamily="34" charset="0"/>
                          <a:cs typeface="Arial" panose="020B0604020202020204" pitchFamily="34" charset="0"/>
                        </a:rPr>
                        <a:t>Основные</a:t>
                      </a:r>
                      <a:r>
                        <a:rPr lang="ru-RU" sz="1600" b="1" baseline="0" dirty="0">
                          <a:latin typeface="Arial" panose="020B0604020202020204" pitchFamily="34" charset="0"/>
                          <a:cs typeface="Arial" panose="020B0604020202020204" pitchFamily="34" charset="0"/>
                        </a:rPr>
                        <a:t> налоговые доходы</a:t>
                      </a:r>
                      <a:endParaRPr lang="ru-RU" sz="1600" b="1" dirty="0">
                        <a:latin typeface="Arial" panose="020B0604020202020204" pitchFamily="34" charset="0"/>
                        <a:cs typeface="Arial" panose="020B0604020202020204" pitchFamily="34" charset="0"/>
                      </a:endParaRPr>
                    </a:p>
                  </a:txBody>
                  <a:tcPr/>
                </a:tc>
                <a:tc>
                  <a:txBody>
                    <a:bodyPr/>
                    <a:lstStyle/>
                    <a:p>
                      <a:pPr algn="ctr"/>
                      <a:r>
                        <a:rPr lang="ru-RU" sz="1600" b="1" dirty="0">
                          <a:latin typeface="Arial" panose="020B0604020202020204" pitchFamily="34" charset="0"/>
                          <a:cs typeface="Arial" panose="020B0604020202020204" pitchFamily="34" charset="0"/>
                        </a:rPr>
                        <a:t>2019 год</a:t>
                      </a:r>
                    </a:p>
                  </a:txBody>
                  <a:tcPr/>
                </a:tc>
                <a:tc>
                  <a:txBody>
                    <a:bodyPr/>
                    <a:lstStyle/>
                    <a:p>
                      <a:pPr algn="ctr"/>
                      <a:r>
                        <a:rPr lang="ru-RU" sz="1600" b="1" dirty="0">
                          <a:solidFill>
                            <a:schemeClr val="bg1"/>
                          </a:solidFill>
                          <a:latin typeface="Arial" panose="020B0604020202020204" pitchFamily="34" charset="0"/>
                          <a:cs typeface="Arial" panose="020B0604020202020204" pitchFamily="34" charset="0"/>
                        </a:rPr>
                        <a:t>2020 год</a:t>
                      </a:r>
                    </a:p>
                  </a:txBody>
                  <a:tcPr/>
                </a:tc>
                <a:extLst>
                  <a:ext uri="{0D108BD9-81ED-4DB2-BD59-A6C34878D82A}">
                    <a16:rowId xmlns:a16="http://schemas.microsoft.com/office/drawing/2014/main" xmlns="" val="10000"/>
                  </a:ext>
                </a:extLst>
              </a:tr>
              <a:tr h="568985">
                <a:tc>
                  <a:txBody>
                    <a:bodyPr/>
                    <a:lstStyle/>
                    <a:p>
                      <a:r>
                        <a:rPr lang="ru-RU" sz="1600" b="1" dirty="0">
                          <a:latin typeface="Arial" panose="020B0604020202020204" pitchFamily="34" charset="0"/>
                          <a:cs typeface="Arial" panose="020B0604020202020204" pitchFamily="34" charset="0"/>
                        </a:rPr>
                        <a:t>Налог на доходы физических лиц, в т.ч. дополнительный норматив</a:t>
                      </a: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13+85</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13+61</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1"/>
                  </a:ext>
                </a:extLst>
              </a:tr>
              <a:tr h="5913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a:latin typeface="Arial" panose="020B0604020202020204" pitchFamily="34" charset="0"/>
                          <a:cs typeface="Arial" panose="020B0604020202020204" pitchFamily="34" charset="0"/>
                        </a:rPr>
                        <a:t>Налог,</a:t>
                      </a:r>
                      <a:r>
                        <a:rPr lang="ru-RU" sz="1600" b="1" baseline="0" dirty="0">
                          <a:latin typeface="Arial" panose="020B0604020202020204" pitchFamily="34" charset="0"/>
                          <a:cs typeface="Arial" panose="020B0604020202020204" pitchFamily="34" charset="0"/>
                        </a:rPr>
                        <a:t> взимаемый в связи с применением упрощенной системы налогообложения, </a:t>
                      </a:r>
                      <a:r>
                        <a:rPr lang="ru-RU" sz="1600" b="1" dirty="0">
                          <a:latin typeface="Arial" panose="020B0604020202020204" pitchFamily="34" charset="0"/>
                          <a:cs typeface="Arial" panose="020B0604020202020204" pitchFamily="34" charset="0"/>
                        </a:rPr>
                        <a:t>в т. ч. дополнительный норматив</a:t>
                      </a: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+50</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ru-RU" sz="1600" b="1" dirty="0">
                          <a:latin typeface="Arial" panose="020B0604020202020204" pitchFamily="34" charset="0"/>
                          <a:cs typeface="Arial" panose="020B0604020202020204" pitchFamily="34" charset="0"/>
                        </a:rPr>
                        <a:t>0+50</a:t>
                      </a:r>
                    </a:p>
                  </a:txBody>
                  <a:tcPr/>
                </a:tc>
                <a:extLst>
                  <a:ext uri="{0D108BD9-81ED-4DB2-BD59-A6C34878D82A}">
                    <a16:rowId xmlns:a16="http://schemas.microsoft.com/office/drawing/2014/main" xmlns="" val="10002"/>
                  </a:ext>
                </a:extLst>
              </a:tr>
              <a:tr h="568985">
                <a:tc>
                  <a:txBody>
                    <a:bodyPr/>
                    <a:lstStyle/>
                    <a:p>
                      <a:r>
                        <a:rPr lang="ru-RU" sz="1600" b="1" dirty="0">
                          <a:latin typeface="Arial" panose="020B0604020202020204" pitchFamily="34" charset="0"/>
                          <a:cs typeface="Arial" panose="020B0604020202020204" pitchFamily="34" charset="0"/>
                        </a:rPr>
                        <a:t>Единый налог на вмененный доход для отдельных видов деятельности (ЕНВД)</a:t>
                      </a: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3"/>
                  </a:ext>
                </a:extLst>
              </a:tr>
              <a:tr h="449199">
                <a:tc>
                  <a:txBody>
                    <a:bodyPr/>
                    <a:lstStyle/>
                    <a:p>
                      <a:r>
                        <a:rPr lang="ru-RU" sz="1600" b="1" dirty="0">
                          <a:latin typeface="Arial" panose="020B0604020202020204" pitchFamily="34" charset="0"/>
                          <a:cs typeface="Arial" panose="020B0604020202020204" pitchFamily="34" charset="0"/>
                        </a:rPr>
                        <a:t>Единый сельскохозяйственный налог</a:t>
                      </a: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70</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70 </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4"/>
                  </a:ext>
                </a:extLst>
              </a:tr>
              <a:tr h="568985">
                <a:tc>
                  <a:txBody>
                    <a:bodyPr/>
                    <a:lstStyle/>
                    <a:p>
                      <a:r>
                        <a:rPr lang="ru-RU" sz="1600" b="1" dirty="0">
                          <a:latin typeface="Arial" panose="020B0604020202020204" pitchFamily="34" charset="0"/>
                          <a:cs typeface="Arial" panose="020B0604020202020204" pitchFamily="34" charset="0"/>
                        </a:rPr>
                        <a:t>Налог, взимаемый в связи с применением</a:t>
                      </a:r>
                      <a:r>
                        <a:rPr lang="ru-RU" sz="1600" b="1" baseline="0" dirty="0">
                          <a:latin typeface="Arial" panose="020B0604020202020204" pitchFamily="34" charset="0"/>
                          <a:cs typeface="Arial" panose="020B0604020202020204" pitchFamily="34" charset="0"/>
                        </a:rPr>
                        <a:t> патентной системы налогообложения</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5"/>
                  </a:ext>
                </a:extLst>
              </a:tr>
              <a:tr h="380934">
                <a:tc>
                  <a:txBody>
                    <a:bodyPr/>
                    <a:lstStyle/>
                    <a:p>
                      <a:r>
                        <a:rPr lang="ru-RU" sz="1600" b="1" dirty="0">
                          <a:latin typeface="Arial" panose="020B0604020202020204" pitchFamily="34" charset="0"/>
                          <a:cs typeface="Arial" panose="020B0604020202020204" pitchFamily="34" charset="0"/>
                        </a:rPr>
                        <a:t>Государственная пошлина</a:t>
                      </a: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100 </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6"/>
                  </a:ext>
                </a:extLst>
              </a:tr>
              <a:tr h="1048130">
                <a:tc>
                  <a:txBody>
                    <a:bodyPr/>
                    <a:lstStyle/>
                    <a:p>
                      <a:r>
                        <a:rPr lang="ru-RU" sz="1600" b="1" dirty="0">
                          <a:latin typeface="Arial" panose="020B0604020202020204" pitchFamily="34" charset="0"/>
                          <a:cs typeface="Arial" panose="020B0604020202020204" pitchFamily="34" charset="0"/>
                        </a:rPr>
                        <a:t>Акцизы </a:t>
                      </a:r>
                      <a:r>
                        <a:rPr lang="ru-RU" sz="1600" b="1" i="1" dirty="0">
                          <a:latin typeface="Arial" panose="020B0604020202020204" pitchFamily="34" charset="0"/>
                          <a:cs typeface="Arial" panose="020B0604020202020204" pitchFamily="34" charset="0"/>
                        </a:rPr>
                        <a:t>на автомобильный и прямогонный бензин, дизельное топливо, моторные масла для дизельных и (или) карбюраторных (инжекторных) двигателей, производимые на территории РФ</a:t>
                      </a:r>
                    </a:p>
                  </a:txBody>
                  <a:tcPr/>
                </a:tc>
                <a:tc>
                  <a:txBody>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0,4126</a:t>
                      </a:r>
                    </a:p>
                  </a:txBody>
                  <a:tcPr/>
                </a:tc>
                <a:tc>
                  <a:txBody>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0,3753</a:t>
                      </a:r>
                      <a:endParaRPr lang="ru-RU" sz="16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7"/>
                  </a:ext>
                </a:extLst>
              </a:tr>
            </a:tbl>
          </a:graphicData>
        </a:graphic>
      </p:graphicFrame>
      <p:sp>
        <p:nvSpPr>
          <p:cNvPr id="7" name="AutoShape 6"/>
          <p:cNvSpPr>
            <a:spLocks noChangeArrowheads="1"/>
          </p:cNvSpPr>
          <p:nvPr/>
        </p:nvSpPr>
        <p:spPr bwMode="auto">
          <a:xfrm>
            <a:off x="179512" y="200202"/>
            <a:ext cx="7920879"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latin typeface="Times New Roman" pitchFamily="18" charset="0"/>
                <a:cs typeface="Times New Roman" pitchFamily="18" charset="0"/>
              </a:rPr>
              <a:t>      </a:t>
            </a: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Нормативы отчислений по налоговым доходам</a:t>
            </a:r>
          </a:p>
        </p:txBody>
      </p:sp>
      <p:pic>
        <p:nvPicPr>
          <p:cNvPr id="10" name="Picture 5" descr="герб Ярково ут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416" y="39187"/>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9373689"/>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0A08AF67-7F28-4F22-98C6-B144073DC870}" type="slidenum">
              <a:rPr lang="ru-RU" smtClean="0"/>
              <a:t>43</a:t>
            </a:fld>
            <a:endParaRPr lang="ru-RU" dirty="0"/>
          </a:p>
        </p:txBody>
      </p:sp>
      <p:graphicFrame>
        <p:nvGraphicFramePr>
          <p:cNvPr id="9" name="Объект 8"/>
          <p:cNvGraphicFramePr>
            <a:graphicFrameLocks noChangeAspect="1"/>
          </p:cNvGraphicFramePr>
          <p:nvPr>
            <p:extLst>
              <p:ext uri="{D42A27DB-BD31-4B8C-83A1-F6EECF244321}">
                <p14:modId xmlns:p14="http://schemas.microsoft.com/office/powerpoint/2010/main" val="1592841304"/>
              </p:ext>
            </p:extLst>
          </p:nvPr>
        </p:nvGraphicFramePr>
        <p:xfrm>
          <a:off x="179512" y="3717032"/>
          <a:ext cx="8834437" cy="3006725"/>
        </p:xfrm>
        <a:graphic>
          <a:graphicData uri="http://schemas.openxmlformats.org/presentationml/2006/ole">
            <mc:AlternateContent xmlns:mc="http://schemas.openxmlformats.org/markup-compatibility/2006">
              <mc:Choice xmlns:v="urn:schemas-microsoft-com:vml" Requires="v">
                <p:oleObj spid="_x0000_s43443" name="Лист" r:id="rId4" imgW="5877012" imgH="2047950" progId="Excel.Sheet.12">
                  <p:embed/>
                </p:oleObj>
              </mc:Choice>
              <mc:Fallback>
                <p:oleObj name="Лист" r:id="rId4" imgW="5877012" imgH="2047950" progId="Excel.Sheet.12">
                  <p:embed/>
                  <p:pic>
                    <p:nvPicPr>
                      <p:cNvPr id="0" name=""/>
                      <p:cNvPicPr>
                        <a:picLocks noChangeAspect="1" noChangeArrowheads="1"/>
                      </p:cNvPicPr>
                      <p:nvPr/>
                    </p:nvPicPr>
                    <p:blipFill>
                      <a:blip r:embed="rId5"/>
                      <a:srcRect/>
                      <a:stretch>
                        <a:fillRect/>
                      </a:stretch>
                    </p:blipFill>
                    <p:spPr bwMode="auto">
                      <a:xfrm>
                        <a:off x="179512" y="3717032"/>
                        <a:ext cx="8834437" cy="3006725"/>
                      </a:xfrm>
                      <a:prstGeom prst="rect">
                        <a:avLst/>
                      </a:prstGeom>
                      <a:noFill/>
                      <a:ln>
                        <a:noFill/>
                      </a:ln>
                    </p:spPr>
                  </p:pic>
                </p:oleObj>
              </mc:Fallback>
            </mc:AlternateContent>
          </a:graphicData>
        </a:graphic>
      </p:graphicFrame>
      <p:graphicFrame>
        <p:nvGraphicFramePr>
          <p:cNvPr id="7" name="Диаграмма 6"/>
          <p:cNvGraphicFramePr>
            <a:graphicFrameLocks/>
          </p:cNvGraphicFramePr>
          <p:nvPr>
            <p:extLst>
              <p:ext uri="{D42A27DB-BD31-4B8C-83A1-F6EECF244321}">
                <p14:modId xmlns:p14="http://schemas.microsoft.com/office/powerpoint/2010/main" val="4019536048"/>
              </p:ext>
            </p:extLst>
          </p:nvPr>
        </p:nvGraphicFramePr>
        <p:xfrm>
          <a:off x="107504" y="785238"/>
          <a:ext cx="4533950" cy="2913140"/>
        </p:xfrm>
        <a:graphic>
          <a:graphicData uri="http://schemas.openxmlformats.org/drawingml/2006/chart">
            <c:chart xmlns:c="http://schemas.openxmlformats.org/drawingml/2006/chart" xmlns:r="http://schemas.openxmlformats.org/officeDocument/2006/relationships" r:id="rId6"/>
          </a:graphicData>
        </a:graphic>
      </p:graphicFrame>
      <p:sp>
        <p:nvSpPr>
          <p:cNvPr id="10" name="AutoShape 6"/>
          <p:cNvSpPr>
            <a:spLocks noChangeArrowheads="1"/>
          </p:cNvSpPr>
          <p:nvPr/>
        </p:nvSpPr>
        <p:spPr bwMode="auto">
          <a:xfrm>
            <a:off x="179512" y="150480"/>
            <a:ext cx="8165167"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Неналоговые доходы бюджета района в 2019-2020 годах, </a:t>
            </a:r>
            <a:r>
              <a:rPr lang="ru-RU" sz="14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тыс.руб.</a:t>
            </a:r>
          </a:p>
        </p:txBody>
      </p:sp>
      <p:pic>
        <p:nvPicPr>
          <p:cNvPr id="12" name="Picture 5" descr="герб Ярково утв"/>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9187"/>
            <a:ext cx="683568"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Диаграмма 7"/>
          <p:cNvGraphicFramePr/>
          <p:nvPr>
            <p:extLst>
              <p:ext uri="{D42A27DB-BD31-4B8C-83A1-F6EECF244321}">
                <p14:modId xmlns:p14="http://schemas.microsoft.com/office/powerpoint/2010/main" val="1937832396"/>
              </p:ext>
            </p:extLst>
          </p:nvPr>
        </p:nvGraphicFramePr>
        <p:xfrm>
          <a:off x="4735860" y="784841"/>
          <a:ext cx="4032448" cy="2832413"/>
        </p:xfrm>
        <a:graphic>
          <a:graphicData uri="http://schemas.openxmlformats.org/drawingml/2006/chart">
            <c:chart xmlns:c="http://schemas.openxmlformats.org/drawingml/2006/chart" xmlns:r="http://schemas.openxmlformats.org/officeDocument/2006/relationships" r:id="rId8"/>
          </a:graphicData>
        </a:graphic>
      </p:graphicFrame>
      <p:pic>
        <p:nvPicPr>
          <p:cNvPr id="11" name="chart"/>
          <p:cNvPicPr>
            <a:picLocks noChangeAspect="1"/>
          </p:cNvPicPr>
          <p:nvPr/>
        </p:nvPicPr>
        <p:blipFill>
          <a:blip r:embed="rId9"/>
          <a:stretch>
            <a:fillRect/>
          </a:stretch>
        </p:blipFill>
        <p:spPr>
          <a:xfrm>
            <a:off x="5292080" y="832466"/>
            <a:ext cx="1080009" cy="288032"/>
          </a:xfrm>
          <a:prstGeom prst="rect">
            <a:avLst/>
          </a:prstGeom>
        </p:spPr>
      </p:pic>
    </p:spTree>
    <p:extLst>
      <p:ext uri="{BB962C8B-B14F-4D97-AF65-F5344CB8AC3E}">
        <p14:creationId xmlns:p14="http://schemas.microsoft.com/office/powerpoint/2010/main" val="1939285156"/>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t>44</a:t>
            </a:fld>
            <a:endParaRPr lang="ru-RU" dirty="0"/>
          </a:p>
        </p:txBody>
      </p:sp>
      <p:sp>
        <p:nvSpPr>
          <p:cNvPr id="8" name="Рамка 7"/>
          <p:cNvSpPr/>
          <p:nvPr/>
        </p:nvSpPr>
        <p:spPr>
          <a:xfrm>
            <a:off x="22739" y="503675"/>
            <a:ext cx="9121261" cy="477053"/>
          </a:xfrm>
          <a:prstGeom prst="fram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70C0"/>
                </a:solidFill>
                <a:latin typeface="Arial Black" panose="020B0A04020102020204" pitchFamily="34" charset="0"/>
              </a:rPr>
              <a:t>Неналоговые доходы: ст. 62 БК Р</a:t>
            </a:r>
            <a:r>
              <a:rPr lang="ru-RU" sz="1600" b="1" dirty="0">
                <a:solidFill>
                  <a:srgbClr val="0070C0"/>
                </a:solidFill>
              </a:rPr>
              <a:t>Ф</a:t>
            </a:r>
            <a:endParaRPr lang="ru-RU" sz="1600" dirty="0">
              <a:solidFill>
                <a:srgbClr val="0070C0"/>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326890250"/>
              </p:ext>
            </p:extLst>
          </p:nvPr>
        </p:nvGraphicFramePr>
        <p:xfrm>
          <a:off x="30948" y="1014135"/>
          <a:ext cx="9085768" cy="5431061"/>
        </p:xfrm>
        <a:graphic>
          <a:graphicData uri="http://schemas.openxmlformats.org/drawingml/2006/table">
            <a:tbl>
              <a:tblPr firstRow="1" bandRow="1">
                <a:tableStyleId>{5C22544A-7EE6-4342-B048-85BDC9FD1C3A}</a:tableStyleId>
              </a:tblPr>
              <a:tblGrid>
                <a:gridCol w="6638907">
                  <a:extLst>
                    <a:ext uri="{9D8B030D-6E8A-4147-A177-3AD203B41FA5}">
                      <a16:colId xmlns:a16="http://schemas.microsoft.com/office/drawing/2014/main" xmlns="" val="20000"/>
                    </a:ext>
                  </a:extLst>
                </a:gridCol>
                <a:gridCol w="1222725">
                  <a:extLst>
                    <a:ext uri="{9D8B030D-6E8A-4147-A177-3AD203B41FA5}">
                      <a16:colId xmlns:a16="http://schemas.microsoft.com/office/drawing/2014/main" xmlns="" val="20001"/>
                    </a:ext>
                  </a:extLst>
                </a:gridCol>
                <a:gridCol w="1224136">
                  <a:extLst>
                    <a:ext uri="{9D8B030D-6E8A-4147-A177-3AD203B41FA5}">
                      <a16:colId xmlns:a16="http://schemas.microsoft.com/office/drawing/2014/main" xmlns="" val="20002"/>
                    </a:ext>
                  </a:extLst>
                </a:gridCol>
              </a:tblGrid>
              <a:tr h="335871">
                <a:tc>
                  <a:txBody>
                    <a:bodyPr/>
                    <a:lstStyle/>
                    <a:p>
                      <a:pPr algn="ctr"/>
                      <a:r>
                        <a:rPr lang="ru-RU" sz="1600" b="1" dirty="0">
                          <a:latin typeface="Arial" panose="020B0604020202020204" pitchFamily="34" charset="0"/>
                          <a:cs typeface="Arial" panose="020B0604020202020204" pitchFamily="34" charset="0"/>
                        </a:rPr>
                        <a:t>Основные</a:t>
                      </a:r>
                      <a:r>
                        <a:rPr lang="ru-RU" sz="1600" b="1" baseline="0" dirty="0">
                          <a:latin typeface="Arial" panose="020B0604020202020204" pitchFamily="34" charset="0"/>
                          <a:cs typeface="Arial" panose="020B0604020202020204" pitchFamily="34" charset="0"/>
                        </a:rPr>
                        <a:t> неналоговые доходы</a:t>
                      </a:r>
                      <a:endParaRPr lang="ru-RU" sz="1600" b="1" dirty="0">
                        <a:latin typeface="Arial" panose="020B0604020202020204" pitchFamily="34" charset="0"/>
                        <a:cs typeface="Arial" panose="020B0604020202020204" pitchFamily="34" charset="0"/>
                      </a:endParaRPr>
                    </a:p>
                  </a:txBody>
                  <a:tcPr/>
                </a:tc>
                <a:tc>
                  <a:txBody>
                    <a:bodyPr/>
                    <a:lstStyle/>
                    <a:p>
                      <a:pPr algn="ctr"/>
                      <a:r>
                        <a:rPr lang="ru-RU" sz="1600" b="1" dirty="0">
                          <a:latin typeface="Arial" panose="020B0604020202020204" pitchFamily="34" charset="0"/>
                          <a:cs typeface="Arial" panose="020B0604020202020204" pitchFamily="34" charset="0"/>
                        </a:rPr>
                        <a:t>2018 год</a:t>
                      </a:r>
                    </a:p>
                  </a:txBody>
                  <a:tcPr/>
                </a:tc>
                <a:tc>
                  <a:txBody>
                    <a:bodyPr/>
                    <a:lstStyle/>
                    <a:p>
                      <a:pPr algn="ctr"/>
                      <a:r>
                        <a:rPr lang="ru-RU" sz="1600" b="1" dirty="0">
                          <a:latin typeface="Arial" panose="020B0604020202020204" pitchFamily="34" charset="0"/>
                          <a:cs typeface="Arial" panose="020B0604020202020204" pitchFamily="34" charset="0"/>
                        </a:rPr>
                        <a:t>2019 год</a:t>
                      </a:r>
                    </a:p>
                  </a:txBody>
                  <a:tcPr/>
                </a:tc>
                <a:extLst>
                  <a:ext uri="{0D108BD9-81ED-4DB2-BD59-A6C34878D82A}">
                    <a16:rowId xmlns:a16="http://schemas.microsoft.com/office/drawing/2014/main" xmlns="" val="10000"/>
                  </a:ext>
                </a:extLst>
              </a:tr>
              <a:tr h="1264293">
                <a:tc>
                  <a:txBody>
                    <a:bodyPr/>
                    <a:lstStyle/>
                    <a:p>
                      <a:pPr algn="l"/>
                      <a:r>
                        <a:rPr lang="ru-RU" sz="1400" b="1" dirty="0">
                          <a:latin typeface="Arial" panose="020B0604020202020204" pitchFamily="34" charset="0"/>
                          <a:cs typeface="Arial" panose="020B0604020202020204" pitchFamily="34" charset="0"/>
                        </a:rPr>
                        <a:t>Доходы от использования имущества. </a:t>
                      </a:r>
                    </a:p>
                    <a:p>
                      <a:r>
                        <a:rPr lang="ru-RU" sz="1400" b="1" i="1" dirty="0">
                          <a:latin typeface="Arial" panose="020B0604020202020204" pitchFamily="34" charset="0"/>
                          <a:cs typeface="Arial" panose="020B0604020202020204" pitchFamily="34" charset="0"/>
                        </a:rPr>
                        <a:t>Арендная плата за использование:</a:t>
                      </a:r>
                      <a:r>
                        <a:rPr lang="ru-RU" sz="1400" b="1" i="1" baseline="0" dirty="0">
                          <a:latin typeface="Arial" panose="020B0604020202020204" pitchFamily="34" charset="0"/>
                          <a:cs typeface="Arial" panose="020B0604020202020204" pitchFamily="34" charset="0"/>
                        </a:rPr>
                        <a:t> </a:t>
                      </a:r>
                    </a:p>
                    <a:p>
                      <a:r>
                        <a:rPr lang="ru-RU" sz="1400" b="1" i="1" baseline="0" dirty="0">
                          <a:latin typeface="Arial" panose="020B0604020202020204" pitchFamily="34" charset="0"/>
                          <a:cs typeface="Arial" panose="020B0604020202020204" pitchFamily="34" charset="0"/>
                        </a:rPr>
                        <a:t>-</a:t>
                      </a:r>
                      <a:r>
                        <a:rPr lang="ru-RU" sz="1400" b="1" i="1" dirty="0">
                          <a:latin typeface="Arial" panose="020B0604020202020204" pitchFamily="34" charset="0"/>
                          <a:cs typeface="Arial" panose="020B0604020202020204" pitchFamily="34" charset="0"/>
                        </a:rPr>
                        <a:t>имущества находящегося в муниципальной собственности,</a:t>
                      </a:r>
                      <a:r>
                        <a:rPr lang="ru-RU" sz="1400" b="1" i="1" baseline="0" dirty="0">
                          <a:latin typeface="Arial" panose="020B0604020202020204" pitchFamily="34" charset="0"/>
                          <a:cs typeface="Arial" panose="020B0604020202020204" pitchFamily="34" charset="0"/>
                        </a:rPr>
                        <a:t> </a:t>
                      </a:r>
                    </a:p>
                    <a:p>
                      <a:r>
                        <a:rPr lang="ru-RU" sz="1400" b="1" i="1" baseline="0" dirty="0">
                          <a:latin typeface="Arial" panose="020B0604020202020204" pitchFamily="34" charset="0"/>
                          <a:cs typeface="Arial" panose="020B0604020202020204" pitchFamily="34" charset="0"/>
                        </a:rPr>
                        <a:t>-земельных участков, государственная собственность на которые не разграничена</a:t>
                      </a:r>
                      <a:endParaRPr lang="ru-RU" sz="1400" b="1" i="1" dirty="0">
                        <a:latin typeface="Arial" panose="020B0604020202020204" pitchFamily="34" charset="0"/>
                        <a:cs typeface="Arial" panose="020B0604020202020204" pitchFamily="34" charset="0"/>
                      </a:endParaRPr>
                    </a:p>
                  </a:txBody>
                  <a:tcPr/>
                </a:tc>
                <a:tc>
                  <a:txBody>
                    <a:bodyPr/>
                    <a:lstStyle/>
                    <a:p>
                      <a:pPr algn="ctr">
                        <a:lnSpc>
                          <a:spcPct val="150000"/>
                        </a:lnSpc>
                      </a:pPr>
                      <a:endParaRPr lang="ru-RU" sz="1400" b="1" dirty="0">
                        <a:latin typeface="Arial" panose="020B0604020202020204" pitchFamily="34" charset="0"/>
                        <a:cs typeface="Arial" panose="020B0604020202020204" pitchFamily="34" charset="0"/>
                      </a:endParaRPr>
                    </a:p>
                    <a:p>
                      <a:pPr algn="ctr">
                        <a:lnSpc>
                          <a:spcPct val="150000"/>
                        </a:lnSpc>
                      </a:pPr>
                      <a:r>
                        <a:rPr lang="ru-RU" sz="1400" b="1" dirty="0">
                          <a:latin typeface="Arial" panose="020B0604020202020204" pitchFamily="34" charset="0"/>
                          <a:cs typeface="Arial" panose="020B0604020202020204" pitchFamily="34" charset="0"/>
                        </a:rPr>
                        <a:t>100 </a:t>
                      </a:r>
                    </a:p>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txBody>
                  <a:tcPr/>
                </a:tc>
                <a:tc>
                  <a:txBody>
                    <a:bodyPr/>
                    <a:lstStyle/>
                    <a:p>
                      <a:pPr algn="ctr">
                        <a:lnSpc>
                          <a:spcPct val="150000"/>
                        </a:lnSpc>
                      </a:pPr>
                      <a:endParaRPr lang="ru-RU" sz="1400" b="1" dirty="0">
                        <a:latin typeface="Arial" panose="020B0604020202020204" pitchFamily="34" charset="0"/>
                        <a:cs typeface="Arial" panose="020B0604020202020204" pitchFamily="34" charset="0"/>
                      </a:endParaRPr>
                    </a:p>
                    <a:p>
                      <a:pPr algn="ctr">
                        <a:lnSpc>
                          <a:spcPct val="150000"/>
                        </a:lnSpc>
                      </a:pPr>
                      <a:r>
                        <a:rPr lang="ru-RU" sz="1400" b="1" dirty="0">
                          <a:latin typeface="Arial" panose="020B0604020202020204" pitchFamily="34" charset="0"/>
                          <a:cs typeface="Arial" panose="020B0604020202020204" pitchFamily="34" charset="0"/>
                        </a:rPr>
                        <a:t>100 </a:t>
                      </a:r>
                    </a:p>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txBody>
                  <a:tcPr/>
                </a:tc>
                <a:extLst>
                  <a:ext uri="{0D108BD9-81ED-4DB2-BD59-A6C34878D82A}">
                    <a16:rowId xmlns:a16="http://schemas.microsoft.com/office/drawing/2014/main" xmlns="" val="10001"/>
                  </a:ext>
                </a:extLst>
              </a:tr>
              <a:tr h="10344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a:solidFill>
                            <a:schemeClr val="dk1"/>
                          </a:solidFill>
                          <a:latin typeface="Arial" panose="020B0604020202020204" pitchFamily="34" charset="0"/>
                          <a:ea typeface="+mn-ea"/>
                          <a:cs typeface="Arial" panose="020B0604020202020204" pitchFamily="34" charset="0"/>
                        </a:rPr>
                        <a:t>Доходы от продажи имущества: </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dirty="0">
                          <a:solidFill>
                            <a:schemeClr val="dk1"/>
                          </a:solidFill>
                          <a:latin typeface="Arial" panose="020B0604020202020204" pitchFamily="34" charset="0"/>
                          <a:ea typeface="+mn-ea"/>
                          <a:cs typeface="Arial" panose="020B0604020202020204" pitchFamily="34" charset="0"/>
                        </a:rPr>
                        <a:t>- находящегося в муниципальной собственности </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dirty="0">
                          <a:solidFill>
                            <a:schemeClr val="dk1"/>
                          </a:solidFill>
                          <a:latin typeface="Arial" panose="020B0604020202020204" pitchFamily="34" charset="0"/>
                          <a:ea typeface="+mn-ea"/>
                          <a:cs typeface="Arial" panose="020B0604020202020204" pitchFamily="34" charset="0"/>
                        </a:rPr>
                        <a:t>- земельных участков, государственная собственность на которые не разграничена</a:t>
                      </a:r>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txBody>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p>
                      <a:pPr marL="0" marR="0" indent="0" algn="ctr" defTabSz="914400" rtl="0" eaLnBrk="1" fontAlgn="auto" latinLnBrk="0" hangingPunct="1">
                        <a:lnSpc>
                          <a:spcPct val="150000"/>
                        </a:lnSpc>
                        <a:spcBef>
                          <a:spcPts val="0"/>
                        </a:spcBef>
                        <a:spcAft>
                          <a:spcPts val="0"/>
                        </a:spcAft>
                        <a:buClrTx/>
                        <a:buSzTx/>
                        <a:buFontTx/>
                        <a:buNone/>
                        <a:tabLst/>
                        <a:defRPr/>
                      </a:pPr>
                      <a:r>
                        <a:rPr lang="ru-RU" sz="1400" b="1" dirty="0">
                          <a:latin typeface="Arial" panose="020B0604020202020204" pitchFamily="34" charset="0"/>
                          <a:cs typeface="Arial" panose="020B0604020202020204" pitchFamily="34" charset="0"/>
                        </a:rPr>
                        <a:t>100 </a:t>
                      </a:r>
                    </a:p>
                  </a:txBody>
                  <a:tcPr/>
                </a:tc>
                <a:extLst>
                  <a:ext uri="{0D108BD9-81ED-4DB2-BD59-A6C34878D82A}">
                    <a16:rowId xmlns:a16="http://schemas.microsoft.com/office/drawing/2014/main" xmlns="" val="10002"/>
                  </a:ext>
                </a:extLst>
              </a:tr>
              <a:tr h="603413">
                <a:tc>
                  <a:txBody>
                    <a:bodyPr/>
                    <a:lstStyle/>
                    <a:p>
                      <a:r>
                        <a:rPr lang="ru-RU" sz="1400" b="1" dirty="0">
                          <a:latin typeface="Arial" panose="020B0604020202020204" pitchFamily="34" charset="0"/>
                          <a:cs typeface="Arial" panose="020B0604020202020204" pitchFamily="34" charset="0"/>
                        </a:rPr>
                        <a:t>Отчисления части прибыли МУПов, остающейся после уплаты налогов и иных обязательных платежей</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100 </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100 </a:t>
                      </a:r>
                    </a:p>
                  </a:txBody>
                  <a:tcPr/>
                </a:tc>
                <a:extLst>
                  <a:ext uri="{0D108BD9-81ED-4DB2-BD59-A6C34878D82A}">
                    <a16:rowId xmlns:a16="http://schemas.microsoft.com/office/drawing/2014/main" xmlns="" val="10003"/>
                  </a:ext>
                </a:extLst>
              </a:tr>
              <a:tr h="6890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a:solidFill>
                            <a:schemeClr val="dk1"/>
                          </a:solidFill>
                          <a:latin typeface="Arial" panose="020B0604020202020204" pitchFamily="34" charset="0"/>
                          <a:ea typeface="+mn-ea"/>
                          <a:cs typeface="Arial" panose="020B0604020202020204" pitchFamily="34" charset="0"/>
                        </a:rPr>
                        <a:t>Платежи за пользование природными ресурсами:</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dirty="0">
                          <a:solidFill>
                            <a:schemeClr val="dk1"/>
                          </a:solidFill>
                          <a:latin typeface="Arial" panose="020B0604020202020204" pitchFamily="34" charset="0"/>
                          <a:ea typeface="+mn-ea"/>
                          <a:cs typeface="Arial" panose="020B0604020202020204" pitchFamily="34" charset="0"/>
                        </a:rPr>
                        <a:t>-</a:t>
                      </a:r>
                      <a:r>
                        <a:rPr lang="ru-RU" sz="1400" b="1" i="1" kern="1200" baseline="0" dirty="0">
                          <a:solidFill>
                            <a:schemeClr val="dk1"/>
                          </a:solidFill>
                          <a:latin typeface="Arial" panose="020B0604020202020204" pitchFamily="34" charset="0"/>
                          <a:ea typeface="+mn-ea"/>
                          <a:cs typeface="Arial" panose="020B0604020202020204" pitchFamily="34" charset="0"/>
                        </a:rPr>
                        <a:t> </a:t>
                      </a:r>
                      <a:r>
                        <a:rPr lang="ru-RU" sz="1400" b="1" i="1" kern="1200" dirty="0">
                          <a:solidFill>
                            <a:schemeClr val="dk1"/>
                          </a:solidFill>
                          <a:latin typeface="Arial" panose="020B0604020202020204" pitchFamily="34" charset="0"/>
                          <a:ea typeface="+mn-ea"/>
                          <a:cs typeface="Arial" panose="020B0604020202020204" pitchFamily="34" charset="0"/>
                        </a:rPr>
                        <a:t>плата за негативное воздействие на окружающую среду</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60</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60</a:t>
                      </a:r>
                    </a:p>
                  </a:txBody>
                  <a:tcPr/>
                </a:tc>
                <a:extLst>
                  <a:ext uri="{0D108BD9-81ED-4DB2-BD59-A6C34878D82A}">
                    <a16:rowId xmlns:a16="http://schemas.microsoft.com/office/drawing/2014/main" xmlns="" val="10004"/>
                  </a:ext>
                </a:extLst>
              </a:tr>
              <a:tr h="1073116">
                <a:tc>
                  <a:txBody>
                    <a:bodyPr/>
                    <a:lstStyle/>
                    <a:p>
                      <a:r>
                        <a:rPr lang="ru-RU" sz="1400" b="1" kern="1200" dirty="0">
                          <a:solidFill>
                            <a:schemeClr val="dk1"/>
                          </a:solidFill>
                          <a:latin typeface="Arial" panose="020B0604020202020204" pitchFamily="34" charset="0"/>
                          <a:ea typeface="+mn-ea"/>
                          <a:cs typeface="Arial" panose="020B0604020202020204" pitchFamily="34" charset="0"/>
                        </a:rPr>
                        <a:t>Доходы от оказания платных услуг и компенсации затрат государства </a:t>
                      </a:r>
                      <a:r>
                        <a:rPr lang="ru-RU" sz="1400" b="1" i="1" dirty="0">
                          <a:latin typeface="Arial" panose="020B0604020202020204" pitchFamily="34" charset="0"/>
                          <a:cs typeface="Arial" panose="020B0604020202020204" pitchFamily="34" charset="0"/>
                        </a:rPr>
                        <a:t> (возврат дебиторской задолженности, плата за  предоставление копии документа, содержащегося в  информационной системе обеспечения градостроительной деятельности)</a:t>
                      </a:r>
                    </a:p>
                  </a:txBody>
                  <a:tcPr/>
                </a:tc>
                <a:tc>
                  <a:txBody>
                    <a:bodyPr/>
                    <a:lstStyle/>
                    <a:p>
                      <a:pPr algn="ctr">
                        <a:lnSpc>
                          <a:spcPct val="250000"/>
                        </a:lnSpc>
                      </a:pPr>
                      <a:r>
                        <a:rPr lang="ru-RU" sz="1400" b="1" dirty="0">
                          <a:latin typeface="Arial" panose="020B0604020202020204" pitchFamily="34" charset="0"/>
                          <a:cs typeface="Arial" panose="020B0604020202020204" pitchFamily="34" charset="0"/>
                        </a:rPr>
                        <a:t>100 </a:t>
                      </a:r>
                    </a:p>
                  </a:txBody>
                  <a:tcPr/>
                </a:tc>
                <a:tc>
                  <a:txBody>
                    <a:bodyPr/>
                    <a:lstStyle/>
                    <a:p>
                      <a:pPr algn="ctr">
                        <a:lnSpc>
                          <a:spcPct val="250000"/>
                        </a:lnSpc>
                      </a:pPr>
                      <a:r>
                        <a:rPr lang="ru-RU" sz="1400" b="1" dirty="0">
                          <a:latin typeface="Arial" panose="020B0604020202020204" pitchFamily="34" charset="0"/>
                          <a:cs typeface="Arial" panose="020B0604020202020204" pitchFamily="34" charset="0"/>
                        </a:rPr>
                        <a:t>100 </a:t>
                      </a:r>
                    </a:p>
                  </a:txBody>
                  <a:tcPr/>
                </a:tc>
                <a:extLst>
                  <a:ext uri="{0D108BD9-81ED-4DB2-BD59-A6C34878D82A}">
                    <a16:rowId xmlns:a16="http://schemas.microsoft.com/office/drawing/2014/main" xmlns="" val="10005"/>
                  </a:ext>
                </a:extLst>
              </a:tr>
              <a:tr h="430912">
                <a:tc>
                  <a:txBody>
                    <a:bodyPr/>
                    <a:lstStyle/>
                    <a:p>
                      <a:r>
                        <a:rPr lang="ru-RU" sz="1400" b="1" kern="1200" dirty="0">
                          <a:solidFill>
                            <a:schemeClr val="dk1"/>
                          </a:solidFill>
                          <a:latin typeface="Arial" panose="020B0604020202020204" pitchFamily="34" charset="0"/>
                          <a:ea typeface="+mn-ea"/>
                          <a:cs typeface="Arial" panose="020B0604020202020204" pitchFamily="34" charset="0"/>
                        </a:rPr>
                        <a:t>Штрафы, санкции, возмещение ущерба</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100 </a:t>
                      </a:r>
                    </a:p>
                  </a:txBody>
                  <a:tcPr/>
                </a:tc>
                <a:tc>
                  <a:txBody>
                    <a:bodyPr/>
                    <a:lstStyle/>
                    <a:p>
                      <a:pPr algn="ctr">
                        <a:lnSpc>
                          <a:spcPct val="150000"/>
                        </a:lnSpc>
                      </a:pPr>
                      <a:r>
                        <a:rPr lang="ru-RU" sz="1400" b="1" dirty="0">
                          <a:latin typeface="Arial" panose="020B0604020202020204" pitchFamily="34" charset="0"/>
                          <a:cs typeface="Arial" panose="020B0604020202020204" pitchFamily="34" charset="0"/>
                        </a:rPr>
                        <a:t>100 </a:t>
                      </a:r>
                    </a:p>
                  </a:txBody>
                  <a:tcPr/>
                </a:tc>
                <a:extLst>
                  <a:ext uri="{0D108BD9-81ED-4DB2-BD59-A6C34878D82A}">
                    <a16:rowId xmlns:a16="http://schemas.microsoft.com/office/drawing/2014/main" xmlns="" val="10006"/>
                  </a:ext>
                </a:extLst>
              </a:tr>
            </a:tbl>
          </a:graphicData>
        </a:graphic>
      </p:graphicFrame>
      <p:sp>
        <p:nvSpPr>
          <p:cNvPr id="7" name="AutoShape 6"/>
          <p:cNvSpPr>
            <a:spLocks noChangeArrowheads="1"/>
          </p:cNvSpPr>
          <p:nvPr/>
        </p:nvSpPr>
        <p:spPr bwMode="auto">
          <a:xfrm>
            <a:off x="179511" y="36885"/>
            <a:ext cx="8136906"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Нормативы отчислений по неналоговым доходам</a:t>
            </a:r>
          </a:p>
        </p:txBody>
      </p:sp>
      <p:pic>
        <p:nvPicPr>
          <p:cNvPr id="9" name="Picture 5" descr="герб Ярково утв"/>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52777" y="9243"/>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7232241"/>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4310" y="2957446"/>
            <a:ext cx="2550752" cy="1586854"/>
          </a:xfrm>
          <a:prstGeom prst="rect">
            <a:avLst/>
          </a:prstGeom>
        </p:spPr>
      </p:pic>
      <p:sp>
        <p:nvSpPr>
          <p:cNvPr id="4" name="Скругленный прямоугольник 3"/>
          <p:cNvSpPr/>
          <p:nvPr/>
        </p:nvSpPr>
        <p:spPr>
          <a:xfrm>
            <a:off x="323528" y="2098406"/>
            <a:ext cx="2446049" cy="1696366"/>
          </a:xfrm>
          <a:prstGeom prst="roundRect">
            <a:avLst/>
          </a:prstGeom>
          <a:solidFill>
            <a:schemeClr val="bg1">
              <a:lumMod val="95000"/>
            </a:schemeClr>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Получил доход, заплати</a:t>
            </a:r>
          </a:p>
          <a:p>
            <a:pPr algn="ctr"/>
            <a:r>
              <a:rPr lang="ru-RU" sz="1400" b="1" dirty="0">
                <a:solidFill>
                  <a:schemeClr val="tx1"/>
                </a:solidFill>
                <a:latin typeface="Calibri" panose="020F0502020204030204" pitchFamily="34" charset="0"/>
                <a:hlinkClick r:id="rId3" action="ppaction://hlinksldjump"/>
              </a:rPr>
              <a:t>Налог на доходы физических лиц</a:t>
            </a:r>
            <a:endParaRPr lang="ru-RU" sz="1400" b="1" dirty="0">
              <a:solidFill>
                <a:schemeClr val="tx1"/>
              </a:solidFill>
              <a:latin typeface="Calibri" panose="020F0502020204030204" pitchFamily="34" charset="0"/>
            </a:endParaRPr>
          </a:p>
        </p:txBody>
      </p:sp>
      <p:sp>
        <p:nvSpPr>
          <p:cNvPr id="5" name="Скругленный прямоугольник 4"/>
          <p:cNvSpPr/>
          <p:nvPr/>
        </p:nvSpPr>
        <p:spPr>
          <a:xfrm>
            <a:off x="2634310" y="761216"/>
            <a:ext cx="2795767" cy="2165996"/>
          </a:xfrm>
          <a:prstGeom prst="roundRect">
            <a:avLst/>
          </a:prstGeom>
          <a:solidFill>
            <a:schemeClr val="bg1">
              <a:lumMod val="95000"/>
            </a:schemeClr>
          </a:solidFill>
          <a:ln>
            <a:solidFill>
              <a:schemeClr val="accent1">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Владеешь недвижимым имуществом, являешься плательщиком</a:t>
            </a:r>
          </a:p>
          <a:p>
            <a:pPr algn="ctr"/>
            <a:r>
              <a:rPr lang="ru-RU" sz="1400" b="1" dirty="0">
                <a:solidFill>
                  <a:schemeClr val="tx1"/>
                </a:solidFill>
                <a:latin typeface="Calibri" panose="020F0502020204030204" pitchFamily="34" charset="0"/>
                <a:hlinkClick r:id="rId4" action="ppaction://hlinksldjump"/>
              </a:rPr>
              <a:t>Налога на имущество физических лиц</a:t>
            </a:r>
            <a:endParaRPr lang="ru-RU" sz="1400" b="1" dirty="0">
              <a:solidFill>
                <a:schemeClr val="tx1"/>
              </a:solidFill>
              <a:latin typeface="Calibri" panose="020F0502020204030204" pitchFamily="34" charset="0"/>
            </a:endParaRPr>
          </a:p>
        </p:txBody>
      </p:sp>
      <p:sp>
        <p:nvSpPr>
          <p:cNvPr id="6" name="Скругленный прямоугольник 5"/>
          <p:cNvSpPr/>
          <p:nvPr/>
        </p:nvSpPr>
        <p:spPr>
          <a:xfrm>
            <a:off x="5217030" y="2017856"/>
            <a:ext cx="3494317" cy="1371444"/>
          </a:xfrm>
          <a:prstGeom prst="roundRect">
            <a:avLst/>
          </a:prstGeom>
          <a:solidFill>
            <a:schemeClr val="bg1">
              <a:lumMod val="95000"/>
            </a:schemeClr>
          </a:solidFill>
          <a:ln>
            <a:solidFill>
              <a:schemeClr val="accent3"/>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Имеешь транспорт, уплачиваешь</a:t>
            </a:r>
          </a:p>
          <a:p>
            <a:pPr algn="ctr"/>
            <a:r>
              <a:rPr lang="ru-RU" sz="1400" b="1" u="sng" dirty="0">
                <a:solidFill>
                  <a:srgbClr val="002060"/>
                </a:solidFill>
                <a:latin typeface="Calibri" panose="020F0502020204030204" pitchFamily="34" charset="0"/>
              </a:rPr>
              <a:t>Транспортный налог</a:t>
            </a:r>
          </a:p>
        </p:txBody>
      </p:sp>
      <p:sp>
        <p:nvSpPr>
          <p:cNvPr id="7" name="Скругленный прямоугольник 6"/>
          <p:cNvSpPr/>
          <p:nvPr/>
        </p:nvSpPr>
        <p:spPr>
          <a:xfrm>
            <a:off x="5393128" y="761216"/>
            <a:ext cx="2923288" cy="1256640"/>
          </a:xfrm>
          <a:prstGeom prst="roundRect">
            <a:avLst/>
          </a:prstGeom>
          <a:solidFill>
            <a:schemeClr val="bg1">
              <a:lumMod val="95000"/>
            </a:schemeClr>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В собственности земельный участок, платишь </a:t>
            </a:r>
          </a:p>
          <a:p>
            <a:pPr algn="ctr"/>
            <a:r>
              <a:rPr lang="ru-RU" sz="1400" b="1" dirty="0">
                <a:solidFill>
                  <a:schemeClr val="tx1"/>
                </a:solidFill>
                <a:latin typeface="Calibri" panose="020F0502020204030204" pitchFamily="34" charset="0"/>
                <a:hlinkClick r:id="rId5" action="ppaction://hlinksldjump"/>
              </a:rPr>
              <a:t>Земельный налог</a:t>
            </a:r>
            <a:endParaRPr lang="ru-RU" sz="1400" b="1" dirty="0">
              <a:solidFill>
                <a:schemeClr val="tx1"/>
              </a:solidFill>
              <a:latin typeface="Calibri" panose="020F0502020204030204" pitchFamily="34" charset="0"/>
            </a:endParaRPr>
          </a:p>
        </p:txBody>
      </p:sp>
      <p:sp>
        <p:nvSpPr>
          <p:cNvPr id="8" name="Скругленный прямоугольник 7"/>
          <p:cNvSpPr/>
          <p:nvPr/>
        </p:nvSpPr>
        <p:spPr>
          <a:xfrm>
            <a:off x="2726224" y="4633539"/>
            <a:ext cx="3403517" cy="1973771"/>
          </a:xfrm>
          <a:prstGeom prst="roundRect">
            <a:avLst/>
          </a:prstGeom>
          <a:solidFill>
            <a:schemeClr val="bg1">
              <a:lumMod val="95000"/>
            </a:schemeClr>
          </a:solidFill>
          <a:ln>
            <a:solidFill>
              <a:srgbClr val="FFC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Если ты охотник или рыбак - уплати </a:t>
            </a:r>
          </a:p>
          <a:p>
            <a:pPr algn="ctr"/>
            <a:r>
              <a:rPr lang="ru-RU" sz="1400" b="1" u="sng" dirty="0">
                <a:solidFill>
                  <a:srgbClr val="002060"/>
                </a:solidFill>
                <a:latin typeface="Calibri" panose="020F0502020204030204" pitchFamily="34" charset="0"/>
              </a:rPr>
              <a:t>Сбор за пользование объектами животного мира и водных биологических ресурсов</a:t>
            </a:r>
          </a:p>
        </p:txBody>
      </p:sp>
      <p:sp>
        <p:nvSpPr>
          <p:cNvPr id="9" name="Скругленный прямоугольник 8"/>
          <p:cNvSpPr/>
          <p:nvPr/>
        </p:nvSpPr>
        <p:spPr>
          <a:xfrm>
            <a:off x="5292356" y="3295162"/>
            <a:ext cx="3672132" cy="1810214"/>
          </a:xfrm>
          <a:prstGeom prst="roundRect">
            <a:avLst/>
          </a:prstGeom>
          <a:solidFill>
            <a:schemeClr val="bg1">
              <a:lumMod val="95000"/>
            </a:schemeClr>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Нужен документ, имеющий юридическую силу – необходимо заплатить  </a:t>
            </a:r>
            <a:r>
              <a:rPr lang="ru-RU" sz="1400" b="1" u="sng" dirty="0">
                <a:solidFill>
                  <a:srgbClr val="002060"/>
                </a:solidFill>
                <a:latin typeface="Calibri" panose="020F0502020204030204" pitchFamily="34" charset="0"/>
              </a:rPr>
              <a:t>Государственную пошлину</a:t>
            </a:r>
          </a:p>
        </p:txBody>
      </p:sp>
      <p:sp>
        <p:nvSpPr>
          <p:cNvPr id="11" name="AutoShape 6"/>
          <p:cNvSpPr>
            <a:spLocks noChangeArrowheads="1"/>
          </p:cNvSpPr>
          <p:nvPr/>
        </p:nvSpPr>
        <p:spPr bwMode="auto">
          <a:xfrm>
            <a:off x="467544" y="116632"/>
            <a:ext cx="8243803" cy="442674"/>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Налоги, уплачиваемые гражданами</a:t>
            </a:r>
          </a:p>
        </p:txBody>
      </p:sp>
      <p:sp>
        <p:nvSpPr>
          <p:cNvPr id="12" name="Скругленный прямоугольник 11"/>
          <p:cNvSpPr/>
          <p:nvPr/>
        </p:nvSpPr>
        <p:spPr>
          <a:xfrm>
            <a:off x="208656" y="3645023"/>
            <a:ext cx="2675792" cy="2344639"/>
          </a:xfrm>
          <a:prstGeom prst="roundRect">
            <a:avLst/>
          </a:prstGeom>
          <a:solidFill>
            <a:schemeClr val="bg1">
              <a:lumMod val="95000"/>
            </a:schemeClr>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chemeClr val="tx1"/>
                </a:solidFill>
                <a:latin typeface="Calibri" panose="020F0502020204030204" pitchFamily="34" charset="0"/>
              </a:rPr>
              <a:t>Занимаешься предпринимательской деятельностью – купи </a:t>
            </a:r>
            <a:r>
              <a:rPr lang="ru-RU" sz="1400" b="1" dirty="0">
                <a:solidFill>
                  <a:schemeClr val="tx1"/>
                </a:solidFill>
                <a:latin typeface="Calibri" panose="020F0502020204030204" pitchFamily="34" charset="0"/>
                <a:hlinkClick r:id="rId6" action="ppaction://hlinksldjump"/>
              </a:rPr>
              <a:t>Патент</a:t>
            </a:r>
            <a:endParaRPr lang="ru-RU" sz="1400" b="1" dirty="0">
              <a:solidFill>
                <a:srgbClr val="002060"/>
              </a:solidFill>
              <a:latin typeface="Calibri" panose="020F0502020204030204" pitchFamily="34" charset="0"/>
            </a:endParaRPr>
          </a:p>
        </p:txBody>
      </p:sp>
      <p:pic>
        <p:nvPicPr>
          <p:cNvPr id="13" name="chart"/>
          <p:cNvPicPr>
            <a:picLocks noChangeAspect="1"/>
          </p:cNvPicPr>
          <p:nvPr/>
        </p:nvPicPr>
        <p:blipFill>
          <a:blip r:embed="rId7"/>
          <a:stretch>
            <a:fillRect/>
          </a:stretch>
        </p:blipFill>
        <p:spPr>
          <a:xfrm>
            <a:off x="7775848" y="5668455"/>
            <a:ext cx="1368152" cy="1203434"/>
          </a:xfrm>
          <a:prstGeom prst="rect">
            <a:avLst/>
          </a:prstGeom>
        </p:spPr>
      </p:pic>
      <p:pic>
        <p:nvPicPr>
          <p:cNvPr id="14" name="Рисунок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0468" y="836712"/>
            <a:ext cx="1512168" cy="1007502"/>
          </a:xfrm>
          <a:prstGeom prst="rect">
            <a:avLst/>
          </a:prstGeom>
        </p:spPr>
      </p:pic>
    </p:spTree>
    <p:extLst>
      <p:ext uri="{BB962C8B-B14F-4D97-AF65-F5344CB8AC3E}">
        <p14:creationId xmlns:p14="http://schemas.microsoft.com/office/powerpoint/2010/main" val="2018355008"/>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ChangeArrowheads="1"/>
          </p:cNvSpPr>
          <p:nvPr/>
        </p:nvSpPr>
        <p:spPr bwMode="auto">
          <a:xfrm>
            <a:off x="6372200" y="1419225"/>
            <a:ext cx="2664296" cy="1152525"/>
          </a:xfrm>
          <a:prstGeom prst="rect">
            <a:avLst/>
          </a:prstGeom>
          <a:solidFill>
            <a:schemeClr val="accent2">
              <a:lumMod val="20000"/>
              <a:lumOff val="80000"/>
            </a:schemeClr>
          </a:solidFill>
          <a:ln>
            <a:solidFill>
              <a:schemeClr val="accent1"/>
            </a:solidFill>
          </a:ln>
          <a:effectLst/>
        </p:spPr>
        <p:txBody>
          <a:bodyPr wrap="none" anchor="ctr"/>
          <a:lstStyle/>
          <a:p>
            <a:pPr algn="ctr"/>
            <a:endParaRPr lang="ru-RU" dirty="0">
              <a:solidFill>
                <a:schemeClr val="tx1"/>
              </a:solidFill>
            </a:endParaRPr>
          </a:p>
          <a:p>
            <a:pPr algn="ctr"/>
            <a:endParaRPr lang="ru-RU" dirty="0">
              <a:solidFill>
                <a:schemeClr val="tx1"/>
              </a:solidFill>
            </a:endParaRPr>
          </a:p>
          <a:p>
            <a:pPr algn="ctr"/>
            <a:endParaRPr lang="ru-RU" dirty="0">
              <a:solidFill>
                <a:schemeClr val="tx1"/>
              </a:solidFill>
            </a:endParaRPr>
          </a:p>
          <a:p>
            <a:pPr algn="ctr"/>
            <a:endParaRPr lang="ru-RU" dirty="0">
              <a:solidFill>
                <a:schemeClr val="tx1"/>
              </a:solidFill>
            </a:endParaRPr>
          </a:p>
          <a:p>
            <a:pPr algn="ctr"/>
            <a:r>
              <a:rPr lang="ru-RU" dirty="0">
                <a:solidFill>
                  <a:schemeClr val="tx1"/>
                </a:solidFill>
              </a:rPr>
              <a:t>Налог на имущество</a:t>
            </a:r>
          </a:p>
          <a:p>
            <a:pPr algn="ctr"/>
            <a:r>
              <a:rPr lang="ru-RU" dirty="0">
                <a:solidFill>
                  <a:schemeClr val="tx1"/>
                </a:solidFill>
              </a:rPr>
              <a:t> физических лиц</a:t>
            </a:r>
          </a:p>
          <a:p>
            <a:pPr algn="ctr"/>
            <a:r>
              <a:rPr lang="ru-RU" sz="1200" b="0" dirty="0">
                <a:solidFill>
                  <a:schemeClr val="tx1"/>
                </a:solidFill>
              </a:rPr>
              <a:t>(гл.32 Налогового кодекса РФ)</a:t>
            </a:r>
          </a:p>
          <a:p>
            <a:pPr algn="ctr">
              <a:spcBef>
                <a:spcPts val="538"/>
              </a:spcBef>
              <a:spcAft>
                <a:spcPts val="538"/>
              </a:spcAft>
            </a:pPr>
            <a:r>
              <a:rPr lang="ru-RU" sz="1000" dirty="0">
                <a:solidFill>
                  <a:schemeClr val="tx1"/>
                </a:solidFill>
              </a:rPr>
              <a:t>.</a:t>
            </a:r>
          </a:p>
          <a:p>
            <a:pPr algn="ctr">
              <a:spcBef>
                <a:spcPts val="538"/>
              </a:spcBef>
              <a:spcAft>
                <a:spcPts val="538"/>
              </a:spcAft>
            </a:pPr>
            <a:endParaRPr lang="ru-RU" sz="1000" dirty="0">
              <a:solidFill>
                <a:schemeClr val="tx1"/>
              </a:solidFill>
            </a:endParaRPr>
          </a:p>
          <a:p>
            <a:pPr algn="ctr"/>
            <a:endParaRPr lang="ru-RU" sz="1000" b="0" dirty="0">
              <a:solidFill>
                <a:schemeClr val="tx1"/>
              </a:solidFill>
            </a:endParaRPr>
          </a:p>
          <a:p>
            <a:pPr algn="ctr"/>
            <a:endParaRPr lang="ru-RU" sz="1000" b="0" dirty="0">
              <a:solidFill>
                <a:schemeClr val="tx1"/>
              </a:solidFill>
            </a:endParaRPr>
          </a:p>
        </p:txBody>
      </p:sp>
      <p:pic>
        <p:nvPicPr>
          <p:cNvPr id="1434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475" y="2571750"/>
            <a:ext cx="2392363" cy="179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3" name="Rectangle 7"/>
          <p:cNvSpPr>
            <a:spLocks noChangeArrowheads="1"/>
          </p:cNvSpPr>
          <p:nvPr/>
        </p:nvSpPr>
        <p:spPr bwMode="auto">
          <a:xfrm>
            <a:off x="3708400" y="3500438"/>
            <a:ext cx="1655763" cy="64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ru-RU" dirty="0">
                <a:solidFill>
                  <a:schemeClr val="tx1"/>
                </a:solidFill>
              </a:rPr>
              <a:t>Консолидированный </a:t>
            </a:r>
          </a:p>
          <a:p>
            <a:r>
              <a:rPr lang="ru-RU" dirty="0">
                <a:solidFill>
                  <a:schemeClr val="tx1"/>
                </a:solidFill>
              </a:rPr>
              <a:t>бюджет района</a:t>
            </a:r>
          </a:p>
        </p:txBody>
      </p:sp>
      <p:sp>
        <p:nvSpPr>
          <p:cNvPr id="14349" name="Rectangle 13"/>
          <p:cNvSpPr>
            <a:spLocks noChangeArrowheads="1"/>
          </p:cNvSpPr>
          <p:nvPr/>
        </p:nvSpPr>
        <p:spPr bwMode="auto">
          <a:xfrm>
            <a:off x="179513" y="1484313"/>
            <a:ext cx="2523758" cy="1296615"/>
          </a:xfrm>
          <a:prstGeom prst="rect">
            <a:avLst/>
          </a:prstGeom>
          <a:solidFill>
            <a:schemeClr val="accent2">
              <a:lumMod val="20000"/>
              <a:lumOff val="80000"/>
            </a:schemeClr>
          </a:solidFill>
          <a:ln>
            <a:solidFill>
              <a:schemeClr val="accent1"/>
            </a:solidFill>
          </a:ln>
          <a:effectLst/>
        </p:spPr>
        <p:txBody>
          <a:bodyPr wrap="none" anchor="ctr"/>
          <a:lstStyle/>
          <a:p>
            <a:pPr algn="ctr"/>
            <a:r>
              <a:rPr lang="ru-RU" dirty="0">
                <a:solidFill>
                  <a:schemeClr val="tx1"/>
                </a:solidFill>
              </a:rPr>
              <a:t>Налог на доходы </a:t>
            </a:r>
          </a:p>
          <a:p>
            <a:pPr algn="ctr"/>
            <a:r>
              <a:rPr lang="ru-RU" dirty="0">
                <a:solidFill>
                  <a:schemeClr val="tx1"/>
                </a:solidFill>
              </a:rPr>
              <a:t>физических лиц  </a:t>
            </a:r>
          </a:p>
          <a:p>
            <a:pPr algn="ctr"/>
            <a:r>
              <a:rPr lang="ru-RU" sz="1200" b="0" dirty="0">
                <a:solidFill>
                  <a:schemeClr val="tx1"/>
                </a:solidFill>
              </a:rPr>
              <a:t>(гл.23 Налогового кодекса РФ)</a:t>
            </a:r>
          </a:p>
        </p:txBody>
      </p:sp>
      <p:sp>
        <p:nvSpPr>
          <p:cNvPr id="14350" name="Rectangle 14"/>
          <p:cNvSpPr>
            <a:spLocks noChangeArrowheads="1"/>
          </p:cNvSpPr>
          <p:nvPr/>
        </p:nvSpPr>
        <p:spPr bwMode="auto">
          <a:xfrm>
            <a:off x="179512" y="2924944"/>
            <a:ext cx="2592288" cy="3855994"/>
          </a:xfrm>
          <a:prstGeom prst="rect">
            <a:avLst/>
          </a:prstGeom>
          <a:solidFill>
            <a:schemeClr val="accent2">
              <a:lumMod val="20000"/>
              <a:lumOff val="80000"/>
            </a:schemeClr>
          </a:solidFill>
          <a:ln>
            <a:solidFill>
              <a:schemeClr val="accent1"/>
            </a:solidFill>
          </a:ln>
          <a:effectLst/>
        </p:spPr>
        <p:txBody>
          <a:bodyPr wrap="none" anchor="ctr"/>
          <a:lstStyle/>
          <a:p>
            <a:r>
              <a:rPr lang="ru-RU" dirty="0">
                <a:solidFill>
                  <a:schemeClr val="tx1"/>
                </a:solidFill>
              </a:rPr>
              <a:t>Налоги, </a:t>
            </a:r>
          </a:p>
          <a:p>
            <a:r>
              <a:rPr lang="ru-RU" dirty="0">
                <a:solidFill>
                  <a:schemeClr val="tx1"/>
                </a:solidFill>
              </a:rPr>
              <a:t>предусмотренные </a:t>
            </a:r>
          </a:p>
          <a:p>
            <a:r>
              <a:rPr lang="ru-RU" dirty="0">
                <a:solidFill>
                  <a:schemeClr val="tx1"/>
                </a:solidFill>
              </a:rPr>
              <a:t>специальными </a:t>
            </a:r>
          </a:p>
          <a:p>
            <a:r>
              <a:rPr lang="ru-RU" dirty="0">
                <a:solidFill>
                  <a:schemeClr val="tx1"/>
                </a:solidFill>
              </a:rPr>
              <a:t>налоговыми </a:t>
            </a:r>
          </a:p>
          <a:p>
            <a:r>
              <a:rPr lang="ru-RU" dirty="0">
                <a:solidFill>
                  <a:schemeClr val="tx1"/>
                </a:solidFill>
              </a:rPr>
              <a:t>режимами </a:t>
            </a:r>
          </a:p>
          <a:p>
            <a:r>
              <a:rPr lang="ru-RU" sz="1200" b="0" dirty="0">
                <a:solidFill>
                  <a:schemeClr val="tx1"/>
                </a:solidFill>
              </a:rPr>
              <a:t>(гл.26.1, 26.2, 26.3, 26.5 </a:t>
            </a:r>
          </a:p>
          <a:p>
            <a:r>
              <a:rPr lang="ru-RU" sz="1200" b="0" dirty="0">
                <a:solidFill>
                  <a:schemeClr val="tx1"/>
                </a:solidFill>
              </a:rPr>
              <a:t>Налогового кодекса РФ):</a:t>
            </a:r>
          </a:p>
          <a:p>
            <a:r>
              <a:rPr lang="ru-RU" sz="1200" b="0" dirty="0">
                <a:solidFill>
                  <a:schemeClr val="tx1"/>
                </a:solidFill>
              </a:rPr>
              <a:t>Единый сельскохозяйственный </a:t>
            </a:r>
          </a:p>
          <a:p>
            <a:r>
              <a:rPr lang="ru-RU" sz="1200" b="0" dirty="0">
                <a:solidFill>
                  <a:schemeClr val="tx1"/>
                </a:solidFill>
              </a:rPr>
              <a:t>налог; </a:t>
            </a:r>
          </a:p>
          <a:p>
            <a:r>
              <a:rPr lang="ru-RU" sz="1200" dirty="0"/>
              <a:t>Единый налог, взимаемый  в связи </a:t>
            </a:r>
          </a:p>
          <a:p>
            <a:r>
              <a:rPr lang="ru-RU" sz="1200" dirty="0"/>
              <a:t>с применением </a:t>
            </a:r>
            <a:r>
              <a:rPr lang="ru-RU" sz="1200" b="0" dirty="0">
                <a:solidFill>
                  <a:schemeClr val="tx1"/>
                </a:solidFill>
              </a:rPr>
              <a:t>упрощенной системы  </a:t>
            </a:r>
          </a:p>
          <a:p>
            <a:r>
              <a:rPr lang="ru-RU" sz="1200" b="0" dirty="0">
                <a:solidFill>
                  <a:schemeClr val="tx1"/>
                </a:solidFill>
              </a:rPr>
              <a:t>налогообложения; </a:t>
            </a:r>
          </a:p>
          <a:p>
            <a:r>
              <a:rPr lang="ru-RU" sz="1200" b="0" dirty="0">
                <a:solidFill>
                  <a:schemeClr val="tx1"/>
                </a:solidFill>
              </a:rPr>
              <a:t>Единый налог на </a:t>
            </a:r>
          </a:p>
          <a:p>
            <a:r>
              <a:rPr lang="ru-RU" sz="1200" b="0" dirty="0">
                <a:solidFill>
                  <a:schemeClr val="tx1"/>
                </a:solidFill>
              </a:rPr>
              <a:t>вмененный доход;  </a:t>
            </a:r>
          </a:p>
          <a:p>
            <a:r>
              <a:rPr lang="ru-RU" sz="1200" b="0" dirty="0">
                <a:solidFill>
                  <a:schemeClr val="tx1"/>
                </a:solidFill>
              </a:rPr>
              <a:t>Налог, взимаемый </a:t>
            </a:r>
            <a:r>
              <a:rPr lang="ru-RU" sz="1200" dirty="0"/>
              <a:t>в связи с</a:t>
            </a:r>
          </a:p>
          <a:p>
            <a:r>
              <a:rPr lang="ru-RU" sz="1200" dirty="0"/>
              <a:t>применением  патентной системы </a:t>
            </a:r>
          </a:p>
          <a:p>
            <a:r>
              <a:rPr lang="ru-RU" sz="1200" dirty="0"/>
              <a:t>налогообложения</a:t>
            </a:r>
            <a:endParaRPr lang="ru-RU" dirty="0">
              <a:solidFill>
                <a:schemeClr val="tx1"/>
              </a:solidFill>
            </a:endParaRPr>
          </a:p>
          <a:p>
            <a:endParaRPr lang="ru-RU" dirty="0">
              <a:solidFill>
                <a:schemeClr val="tx1"/>
              </a:solidFill>
            </a:endParaRPr>
          </a:p>
        </p:txBody>
      </p:sp>
      <p:sp>
        <p:nvSpPr>
          <p:cNvPr id="14351" name="Rectangle 15"/>
          <p:cNvSpPr>
            <a:spLocks noChangeArrowheads="1"/>
          </p:cNvSpPr>
          <p:nvPr/>
        </p:nvSpPr>
        <p:spPr bwMode="auto">
          <a:xfrm>
            <a:off x="6496103" y="3700325"/>
            <a:ext cx="2520242" cy="1330600"/>
          </a:xfrm>
          <a:prstGeom prst="rect">
            <a:avLst/>
          </a:prstGeom>
          <a:solidFill>
            <a:schemeClr val="accent2">
              <a:lumMod val="20000"/>
              <a:lumOff val="80000"/>
            </a:schemeClr>
          </a:solidFill>
          <a:ln>
            <a:solidFill>
              <a:schemeClr val="accent1"/>
            </a:solidFill>
          </a:ln>
          <a:effectLst/>
        </p:spPr>
        <p:txBody>
          <a:bodyPr wrap="none" anchor="ctr"/>
          <a:lstStyle/>
          <a:p>
            <a:pPr algn="ctr"/>
            <a:r>
              <a:rPr lang="ru-RU" dirty="0">
                <a:solidFill>
                  <a:schemeClr val="tx1"/>
                </a:solidFill>
              </a:rPr>
              <a:t>Земельный </a:t>
            </a:r>
          </a:p>
          <a:p>
            <a:pPr algn="ctr"/>
            <a:r>
              <a:rPr lang="ru-RU" dirty="0">
                <a:solidFill>
                  <a:schemeClr val="tx1"/>
                </a:solidFill>
              </a:rPr>
              <a:t>налог </a:t>
            </a:r>
          </a:p>
          <a:p>
            <a:pPr algn="ctr"/>
            <a:r>
              <a:rPr lang="ru-RU" sz="1200" b="0" dirty="0">
                <a:solidFill>
                  <a:schemeClr val="tx1"/>
                </a:solidFill>
              </a:rPr>
              <a:t>(гл.31 Налогового кодекса РФ</a:t>
            </a:r>
            <a:r>
              <a:rPr lang="ru-RU" sz="1200" dirty="0"/>
              <a:t>)</a:t>
            </a:r>
            <a:r>
              <a:rPr lang="ru-RU" sz="1200" b="0" dirty="0">
                <a:solidFill>
                  <a:schemeClr val="tx1"/>
                </a:solidFill>
              </a:rPr>
              <a:t> </a:t>
            </a:r>
          </a:p>
        </p:txBody>
      </p:sp>
      <p:pic>
        <p:nvPicPr>
          <p:cNvPr id="14" name="Рисунок 13" descr="1.jpg"/>
          <p:cNvPicPr>
            <a:picLocks noChangeAspect="1"/>
          </p:cNvPicPr>
          <p:nvPr/>
        </p:nvPicPr>
        <p:blipFill>
          <a:blip r:embed="rId4" cstate="print"/>
          <a:stretch>
            <a:fillRect/>
          </a:stretch>
        </p:blipFill>
        <p:spPr>
          <a:xfrm>
            <a:off x="3152029" y="5340778"/>
            <a:ext cx="3005276" cy="144016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5" name="AutoShape 6"/>
          <p:cNvSpPr>
            <a:spLocks noChangeArrowheads="1"/>
          </p:cNvSpPr>
          <p:nvPr/>
        </p:nvSpPr>
        <p:spPr bwMode="auto">
          <a:xfrm>
            <a:off x="467544" y="89486"/>
            <a:ext cx="8136903" cy="783193"/>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lvl="0" algn="ctr">
              <a:spcBef>
                <a:spcPct val="0"/>
              </a:spcBef>
              <a:defRPr/>
            </a:pPr>
            <a:r>
              <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Какие налоги уплачиваются жителями Ярковского района в местный бюджет</a:t>
            </a:r>
            <a:r>
              <a:rPr lang="en-US"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0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6" name="chart"/>
          <p:cNvPicPr>
            <a:picLocks noChangeAspect="1"/>
          </p:cNvPicPr>
          <p:nvPr/>
        </p:nvPicPr>
        <p:blipFill>
          <a:blip r:embed="rId5"/>
          <a:stretch>
            <a:fillRect/>
          </a:stretch>
        </p:blipFill>
        <p:spPr>
          <a:xfrm>
            <a:off x="6563159" y="5286333"/>
            <a:ext cx="2386129" cy="1459463"/>
          </a:xfrm>
          <a:prstGeom prst="rect">
            <a:avLst/>
          </a:prstGeom>
        </p:spPr>
      </p:pic>
      <p:sp>
        <p:nvSpPr>
          <p:cNvPr id="14344" name="AutoShape 8"/>
          <p:cNvSpPr>
            <a:spLocks noChangeArrowheads="1"/>
          </p:cNvSpPr>
          <p:nvPr/>
        </p:nvSpPr>
        <p:spPr bwMode="auto">
          <a:xfrm rot="1607654">
            <a:off x="2788384" y="2220528"/>
            <a:ext cx="719137" cy="792163"/>
          </a:xfrm>
          <a:prstGeom prst="rightArrow">
            <a:avLst>
              <a:gd name="adj1" fmla="val 50000"/>
              <a:gd name="adj2" fmla="val 25000"/>
            </a:avLst>
          </a:prstGeom>
          <a:solidFill>
            <a:schemeClr val="accent6">
              <a:lumMod val="40000"/>
              <a:lumOff val="60000"/>
            </a:schemeClr>
          </a:solidFill>
          <a:ln w="9525">
            <a:solidFill>
              <a:schemeClr val="tx1"/>
            </a:solidFill>
            <a:miter lim="800000"/>
            <a:headEnd/>
            <a:tailEnd/>
          </a:ln>
          <a:effectLst/>
        </p:spPr>
        <p:txBody>
          <a:bodyPr wrap="none" anchor="ctr"/>
          <a:lstStyle/>
          <a:p>
            <a:endParaRPr lang="ru-RU"/>
          </a:p>
        </p:txBody>
      </p:sp>
      <p:sp>
        <p:nvSpPr>
          <p:cNvPr id="14345" name="AutoShape 9"/>
          <p:cNvSpPr>
            <a:spLocks noChangeArrowheads="1"/>
          </p:cNvSpPr>
          <p:nvPr/>
        </p:nvSpPr>
        <p:spPr bwMode="auto">
          <a:xfrm rot="-1336935">
            <a:off x="2771775" y="4076700"/>
            <a:ext cx="719138" cy="792163"/>
          </a:xfrm>
          <a:prstGeom prst="rightArrow">
            <a:avLst>
              <a:gd name="adj1" fmla="val 50000"/>
              <a:gd name="adj2" fmla="val 25000"/>
            </a:avLst>
          </a:prstGeom>
          <a:solidFill>
            <a:schemeClr val="accent6">
              <a:lumMod val="40000"/>
              <a:lumOff val="60000"/>
            </a:schemeClr>
          </a:solidFill>
          <a:ln w="9525">
            <a:solidFill>
              <a:schemeClr val="tx1"/>
            </a:solidFill>
            <a:miter lim="800000"/>
            <a:headEnd/>
            <a:tailEnd/>
          </a:ln>
          <a:effectLst/>
        </p:spPr>
        <p:txBody>
          <a:bodyPr wrap="none" anchor="ctr"/>
          <a:lstStyle/>
          <a:p>
            <a:endParaRPr lang="ru-RU"/>
          </a:p>
        </p:txBody>
      </p:sp>
      <p:sp>
        <p:nvSpPr>
          <p:cNvPr id="14346" name="AutoShape 10"/>
          <p:cNvSpPr>
            <a:spLocks noChangeArrowheads="1"/>
          </p:cNvSpPr>
          <p:nvPr/>
        </p:nvSpPr>
        <p:spPr bwMode="auto">
          <a:xfrm rot="8949947">
            <a:off x="5651500" y="2205038"/>
            <a:ext cx="719138" cy="792162"/>
          </a:xfrm>
          <a:prstGeom prst="rightArrow">
            <a:avLst>
              <a:gd name="adj1" fmla="val 50000"/>
              <a:gd name="adj2" fmla="val 25000"/>
            </a:avLst>
          </a:prstGeom>
          <a:solidFill>
            <a:schemeClr val="accent6">
              <a:lumMod val="40000"/>
              <a:lumOff val="60000"/>
            </a:schemeClr>
          </a:solidFill>
          <a:ln w="9525">
            <a:solidFill>
              <a:schemeClr val="tx1"/>
            </a:solidFill>
            <a:miter lim="800000"/>
            <a:headEnd/>
            <a:tailEnd/>
          </a:ln>
          <a:effectLst/>
        </p:spPr>
        <p:txBody>
          <a:bodyPr wrap="none" anchor="ctr"/>
          <a:lstStyle/>
          <a:p>
            <a:endParaRPr lang="ru-RU"/>
          </a:p>
        </p:txBody>
      </p:sp>
      <p:sp>
        <p:nvSpPr>
          <p:cNvPr id="14347" name="AutoShape 11"/>
          <p:cNvSpPr>
            <a:spLocks noChangeArrowheads="1"/>
          </p:cNvSpPr>
          <p:nvPr/>
        </p:nvSpPr>
        <p:spPr bwMode="auto">
          <a:xfrm rot="-9086196">
            <a:off x="5797736" y="4005263"/>
            <a:ext cx="719138" cy="792162"/>
          </a:xfrm>
          <a:prstGeom prst="rightArrow">
            <a:avLst>
              <a:gd name="adj1" fmla="val 50000"/>
              <a:gd name="adj2" fmla="val 25000"/>
            </a:avLst>
          </a:prstGeom>
          <a:solidFill>
            <a:schemeClr val="accent6">
              <a:lumMod val="40000"/>
              <a:lumOff val="60000"/>
            </a:schemeClr>
          </a:solidFill>
          <a:ln w="9525">
            <a:solidFill>
              <a:schemeClr val="tx1"/>
            </a:solidFill>
            <a:miter lim="800000"/>
            <a:headEnd/>
            <a:tailEnd/>
          </a:ln>
          <a:effectLst/>
        </p:spPr>
        <p:txBody>
          <a:bodyPr wrap="none" anchor="ctr"/>
          <a:lstStyle/>
          <a:p>
            <a:endParaRPr lang="ru-RU"/>
          </a:p>
        </p:txBody>
      </p:sp>
    </p:spTree>
    <p:extLst>
      <p:ext uri="{BB962C8B-B14F-4D97-AF65-F5344CB8AC3E}">
        <p14:creationId xmlns:p14="http://schemas.microsoft.com/office/powerpoint/2010/main" val="4056782678"/>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721135" y="-147234"/>
            <a:ext cx="7914706" cy="724942"/>
          </a:xfrm>
          <a:prstGeom prst="rect">
            <a:avLst/>
          </a:prstGeom>
        </p:spPr>
        <p:txBody>
          <a:bodyPr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sz="1800" b="1" dirty="0">
                <a:solidFill>
                  <a:srgbClr val="FF0000"/>
                </a:solidFill>
                <a:latin typeface="Calibri" panose="020F0502020204030204" pitchFamily="34" charset="0"/>
                <a:ea typeface="+mn-ea"/>
                <a:cs typeface="Arial" panose="020B0604020202020204" pitchFamily="34" charset="0"/>
              </a:rPr>
              <a:t>Налог на доходы физических лиц</a:t>
            </a:r>
          </a:p>
          <a:p>
            <a:pPr algn="ctr">
              <a:defRPr/>
            </a:pPr>
            <a:r>
              <a:rPr lang="ru-RU" sz="1200" b="1" dirty="0">
                <a:solidFill>
                  <a:schemeClr val="tx1"/>
                </a:solidFill>
                <a:latin typeface="Calibri" panose="020F0502020204030204" pitchFamily="34" charset="0"/>
                <a:ea typeface="+mn-ea"/>
                <a:cs typeface="Arial" panose="020B0604020202020204" pitchFamily="34" charset="0"/>
              </a:rPr>
              <a:t>Глава 23 налогового кодекса  РФ</a:t>
            </a:r>
          </a:p>
        </p:txBody>
      </p:sp>
      <p:sp>
        <p:nvSpPr>
          <p:cNvPr id="3" name="Объект 2"/>
          <p:cNvSpPr txBox="1">
            <a:spLocks/>
          </p:cNvSpPr>
          <p:nvPr/>
        </p:nvSpPr>
        <p:spPr>
          <a:xfrm>
            <a:off x="302456" y="570974"/>
            <a:ext cx="8532055" cy="5882362"/>
          </a:xfrm>
          <a:prstGeom prst="rect">
            <a:avLst/>
          </a:prstGeom>
        </p:spPr>
        <p:txBody>
          <a:bodyP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Налогоплательщиками налога </a:t>
            </a:r>
            <a:r>
              <a:rPr lang="ru-RU" sz="1200" b="1" dirty="0">
                <a:solidFill>
                  <a:schemeClr val="tx1"/>
                </a:solidFill>
                <a:latin typeface="Calibri" panose="020F0502020204030204" pitchFamily="34" charset="0"/>
                <a:cs typeface="Arial" panose="020B0604020202020204" pitchFamily="34" charset="0"/>
              </a:rPr>
              <a:t>(ст. 207 Налогового кодекса  РФ)  </a:t>
            </a:r>
            <a:r>
              <a:rPr lang="ru-RU" sz="1200" dirty="0">
                <a:solidFill>
                  <a:schemeClr val="tx1"/>
                </a:solidFill>
                <a:latin typeface="Calibri" panose="020F0502020204030204" pitchFamily="34" charset="0"/>
                <a:cs typeface="Arial" panose="020B0604020202020204" pitchFamily="34" charset="0"/>
              </a:rPr>
              <a:t>признаются физические лица – резиденты РФ, а также физические лица – не резиденты РФ. </a:t>
            </a:r>
          </a:p>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Объектом налогообложения </a:t>
            </a:r>
            <a:r>
              <a:rPr lang="ru-RU" sz="1200" b="1" dirty="0">
                <a:solidFill>
                  <a:schemeClr val="tx1"/>
                </a:solidFill>
                <a:latin typeface="Calibri" panose="020F0502020204030204" pitchFamily="34" charset="0"/>
                <a:cs typeface="Arial" panose="020B0604020202020204" pitchFamily="34" charset="0"/>
              </a:rPr>
              <a:t>(ст. 209 Налогового кодекса РФ) признается</a:t>
            </a:r>
            <a:r>
              <a:rPr lang="ru-RU" sz="1200" dirty="0">
                <a:solidFill>
                  <a:schemeClr val="tx1"/>
                </a:solidFill>
                <a:latin typeface="Calibri" panose="020F0502020204030204" pitchFamily="34" charset="0"/>
                <a:cs typeface="Arial" panose="020B0604020202020204" pitchFamily="34" charset="0"/>
              </a:rPr>
              <a:t>:</a:t>
            </a:r>
          </a:p>
          <a:p>
            <a:pPr algn="just">
              <a:spcAft>
                <a:spcPts val="0"/>
              </a:spcAft>
            </a:pPr>
            <a:r>
              <a:rPr lang="ru-RU" sz="1200" b="1" i="1" dirty="0">
                <a:solidFill>
                  <a:schemeClr val="tx1"/>
                </a:solidFill>
                <a:latin typeface="Calibri" panose="020F0502020204030204" pitchFamily="34" charset="0"/>
                <a:cs typeface="Arial" panose="020B0604020202020204" pitchFamily="34" charset="0"/>
              </a:rPr>
              <a:t>Для физических лиц – резидентов РФ </a:t>
            </a:r>
            <a:r>
              <a:rPr lang="ru-RU" sz="1200" dirty="0">
                <a:solidFill>
                  <a:schemeClr val="tx1"/>
                </a:solidFill>
                <a:latin typeface="Calibri" panose="020F0502020204030204" pitchFamily="34" charset="0"/>
                <a:cs typeface="Arial" panose="020B0604020202020204" pitchFamily="34" charset="0"/>
              </a:rPr>
              <a:t>- доход, полученный налогоплательщиками от источников в РФ и (или) от источников за пределами РФ</a:t>
            </a:r>
            <a:r>
              <a:rPr lang="ru-RU" sz="1200" b="1" dirty="0">
                <a:solidFill>
                  <a:schemeClr val="tx1"/>
                </a:solidFill>
                <a:latin typeface="Calibri" panose="020F0502020204030204" pitchFamily="34" charset="0"/>
                <a:cs typeface="Arial" panose="020B0604020202020204" pitchFamily="34" charset="0"/>
              </a:rPr>
              <a:t>;</a:t>
            </a:r>
          </a:p>
          <a:p>
            <a:pPr algn="just">
              <a:spcAft>
                <a:spcPts val="0"/>
              </a:spcAft>
            </a:pPr>
            <a:r>
              <a:rPr lang="ru-RU" sz="1200" b="1" i="1" dirty="0">
                <a:solidFill>
                  <a:schemeClr val="tx1"/>
                </a:solidFill>
                <a:latin typeface="Calibri" panose="020F0502020204030204" pitchFamily="34" charset="0"/>
                <a:cs typeface="Arial" panose="020B0604020202020204" pitchFamily="34" charset="0"/>
              </a:rPr>
              <a:t>Для физических лиц – нерезидентов РФ </a:t>
            </a:r>
            <a:r>
              <a:rPr lang="ru-RU" sz="1200" b="1" dirty="0">
                <a:solidFill>
                  <a:schemeClr val="tx1"/>
                </a:solidFill>
                <a:latin typeface="Calibri" panose="020F0502020204030204" pitchFamily="34" charset="0"/>
                <a:cs typeface="Arial" panose="020B0604020202020204" pitchFamily="34" charset="0"/>
              </a:rPr>
              <a:t>- </a:t>
            </a:r>
            <a:r>
              <a:rPr lang="ru-RU" sz="1200" dirty="0">
                <a:solidFill>
                  <a:schemeClr val="tx1"/>
                </a:solidFill>
                <a:latin typeface="Calibri" panose="020F0502020204030204" pitchFamily="34" charset="0"/>
                <a:cs typeface="Arial" panose="020B0604020202020204" pitchFamily="34" charset="0"/>
              </a:rPr>
              <a:t>доход, полученный налогоплательщиками от источников в РФ</a:t>
            </a:r>
          </a:p>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Налоговая база </a:t>
            </a:r>
            <a:r>
              <a:rPr lang="ru-RU" sz="1200" b="1" dirty="0">
                <a:solidFill>
                  <a:schemeClr val="tx1"/>
                </a:solidFill>
                <a:latin typeface="Calibri" panose="020F0502020204030204" pitchFamily="34" charset="0"/>
                <a:cs typeface="Arial" panose="020B0604020202020204" pitchFamily="34" charset="0"/>
              </a:rPr>
              <a:t>(ст. 210 Налогового кодекса РФ): </a:t>
            </a:r>
            <a:r>
              <a:rPr lang="ru-RU" sz="1200" dirty="0">
                <a:solidFill>
                  <a:schemeClr val="tx1"/>
                </a:solidFill>
                <a:latin typeface="Calibri" panose="020F0502020204030204" pitchFamily="34" charset="0"/>
              </a:rPr>
              <a:t> </a:t>
            </a:r>
            <a:r>
              <a:rPr lang="ru-RU" sz="1200" dirty="0">
                <a:solidFill>
                  <a:schemeClr val="tx1"/>
                </a:solidFill>
                <a:latin typeface="Calibri" panose="020F0502020204030204" pitchFamily="34" charset="0"/>
                <a:cs typeface="Arial" panose="020B0604020202020204" pitchFamily="34" charset="0"/>
              </a:rPr>
              <a:t>При определении налоговой базы учитываются все доходы налогоплательщика, полученные им как в денежной, так и в натуральной формах, или право на распоряжение которыми у него возникло, а также доходы в виде материальной выгоды.</a:t>
            </a:r>
            <a:endParaRPr lang="ru-RU" sz="1200" b="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Налоговый период </a:t>
            </a:r>
            <a:r>
              <a:rPr lang="ru-RU" sz="1200" b="1" dirty="0">
                <a:solidFill>
                  <a:schemeClr val="tx1"/>
                </a:solidFill>
                <a:latin typeface="Calibri" panose="020F0502020204030204" pitchFamily="34" charset="0"/>
                <a:cs typeface="Arial" panose="020B0604020202020204" pitchFamily="34" charset="0"/>
              </a:rPr>
              <a:t>(ст. 216 Налогового кодекса РФ) -  календарный год.</a:t>
            </a:r>
          </a:p>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Налоговые ставки </a:t>
            </a:r>
            <a:r>
              <a:rPr lang="ru-RU" sz="1200" b="1" dirty="0">
                <a:solidFill>
                  <a:schemeClr val="tx1"/>
                </a:solidFill>
                <a:latin typeface="Calibri" panose="020F0502020204030204" pitchFamily="34" charset="0"/>
                <a:cs typeface="Arial" panose="020B0604020202020204" pitchFamily="34" charset="0"/>
              </a:rPr>
              <a:t>(ст. 224 Налогового кодекса РФ)  </a:t>
            </a:r>
            <a:r>
              <a:rPr lang="ru-RU" sz="1200" dirty="0">
                <a:solidFill>
                  <a:schemeClr val="tx1"/>
                </a:solidFill>
                <a:latin typeface="Calibri" panose="020F0502020204030204" pitchFamily="34" charset="0"/>
                <a:cs typeface="Arial" panose="020B0604020202020204" pitchFamily="34" charset="0"/>
              </a:rPr>
              <a:t>для резидентов РФ и нерезидентов РФ смотри здесь</a:t>
            </a:r>
            <a:r>
              <a:rPr lang="ru-RU" sz="1200" dirty="0">
                <a:solidFill>
                  <a:schemeClr val="tx1"/>
                </a:solidFill>
                <a:latin typeface="Calibri" panose="020F0502020204030204" pitchFamily="34" charset="0"/>
              </a:rPr>
              <a:t>  </a:t>
            </a:r>
            <a:r>
              <a:rPr lang="ru-RU" sz="1200" u="sng" dirty="0">
                <a:solidFill>
                  <a:schemeClr val="tx1"/>
                </a:solidFill>
                <a:latin typeface="Calibri" panose="020F0502020204030204" pitchFamily="34" charset="0"/>
                <a:hlinkClick r:id="rId2"/>
              </a:rPr>
              <a:t>(https://www.nalog.ru/rn72/taxation/taxes/ndfl/#t2</a:t>
            </a:r>
            <a:r>
              <a:rPr lang="ru-RU" sz="1200" u="sng" dirty="0">
                <a:solidFill>
                  <a:schemeClr val="tx1"/>
                </a:solidFill>
                <a:latin typeface="Calibri" panose="020F0502020204030204" pitchFamily="34" charset="0"/>
              </a:rPr>
              <a:t>)</a:t>
            </a:r>
          </a:p>
          <a:p>
            <a:pPr marL="0" indent="0" algn="just">
              <a:spcAft>
                <a:spcPts val="0"/>
              </a:spcAft>
              <a:buNone/>
            </a:pPr>
            <a:r>
              <a:rPr lang="ru-RU" sz="1200" b="1" u="sng" dirty="0">
                <a:solidFill>
                  <a:schemeClr val="tx1"/>
                </a:solidFill>
                <a:latin typeface="Calibri" panose="020F0502020204030204" pitchFamily="34" charset="0"/>
                <a:cs typeface="Arial" panose="020B0604020202020204" pitchFamily="34" charset="0"/>
              </a:rPr>
              <a:t>Порядок исчисления налога: </a:t>
            </a:r>
            <a:r>
              <a:rPr lang="ru-RU" sz="1200" b="1" dirty="0">
                <a:solidFill>
                  <a:schemeClr val="tx1"/>
                </a:solidFill>
                <a:latin typeface="Calibri" panose="020F0502020204030204" pitchFamily="34" charset="0"/>
                <a:cs typeface="Arial" panose="020B0604020202020204" pitchFamily="34" charset="0"/>
              </a:rPr>
              <a:t>.ст. 225 Налогового кодекса РФ</a:t>
            </a:r>
          </a:p>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Сроки уплаты: </a:t>
            </a:r>
            <a:r>
              <a:rPr lang="ru-RU" sz="1200" i="1" dirty="0">
                <a:solidFill>
                  <a:schemeClr val="tx1"/>
                </a:solidFill>
                <a:latin typeface="Calibri" panose="020F0502020204030204" pitchFamily="34" charset="0"/>
                <a:cs typeface="Arial" panose="020B0604020202020204" pitchFamily="34" charset="0"/>
              </a:rPr>
              <a:t>для индивидуальных предпринимателей  (ст. 227 Налогового кодекса РФ) </a:t>
            </a:r>
            <a:r>
              <a:rPr lang="ru-RU" sz="1200" dirty="0">
                <a:solidFill>
                  <a:schemeClr val="tx1"/>
                </a:solidFill>
                <a:latin typeface="Calibri" panose="020F0502020204030204" pitchFamily="34" charset="0"/>
                <a:cs typeface="Arial" panose="020B0604020202020204" pitchFamily="34" charset="0"/>
              </a:rPr>
              <a:t>смотри здесь (</a:t>
            </a:r>
            <a:r>
              <a:rPr lang="en-US" sz="1200" dirty="0">
                <a:solidFill>
                  <a:schemeClr val="tx1"/>
                </a:solidFill>
                <a:latin typeface="Calibri" panose="020F0502020204030204" pitchFamily="34" charset="0"/>
                <a:cs typeface="Arial" panose="020B0604020202020204" pitchFamily="34" charset="0"/>
                <a:hlinkClick r:id="rId3"/>
              </a:rPr>
              <a:t>https://www.nalog.ru/rn72/ip/ip_pay_taxes/ndfl/</a:t>
            </a:r>
            <a:r>
              <a:rPr lang="ru-RU" sz="1200" dirty="0">
                <a:solidFill>
                  <a:schemeClr val="tx1"/>
                </a:solidFill>
                <a:latin typeface="Calibri" panose="020F0502020204030204" pitchFamily="34" charset="0"/>
                <a:cs typeface="Arial" panose="020B0604020202020204" pitchFamily="34" charset="0"/>
              </a:rPr>
              <a:t>)</a:t>
            </a:r>
            <a:endParaRPr lang="ru-RU" sz="1200" b="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Font typeface="Wingdings 2" panose="05020102010507070707" pitchFamily="18" charset="2"/>
              <a:buNone/>
            </a:pPr>
            <a:r>
              <a:rPr lang="ru-RU" sz="1200" i="1" dirty="0">
                <a:solidFill>
                  <a:schemeClr val="tx1"/>
                </a:solidFill>
                <a:latin typeface="Calibri" panose="020F0502020204030204" pitchFamily="34" charset="0"/>
                <a:cs typeface="Arial" panose="020B0604020202020204" pitchFamily="34" charset="0"/>
              </a:rPr>
              <a:t>декларация для физических лиц (ст. 228 Налогового кодекса РФ) </a:t>
            </a:r>
            <a:r>
              <a:rPr lang="ru-RU" sz="1200" dirty="0">
                <a:solidFill>
                  <a:schemeClr val="tx1"/>
                </a:solidFill>
                <a:latin typeface="Calibri" panose="020F0502020204030204" pitchFamily="34" charset="0"/>
                <a:cs typeface="Arial" panose="020B0604020202020204" pitchFamily="34" charset="0"/>
              </a:rPr>
              <a:t>смотри здесь (</a:t>
            </a:r>
            <a:r>
              <a:rPr lang="en-US" sz="1200" dirty="0">
                <a:solidFill>
                  <a:schemeClr val="tx1"/>
                </a:solidFill>
                <a:latin typeface="Calibri" panose="020F0502020204030204" pitchFamily="34" charset="0"/>
                <a:cs typeface="Arial" panose="020B0604020202020204" pitchFamily="34" charset="0"/>
                <a:hlinkClick r:id="rId4"/>
              </a:rPr>
              <a:t>https://www.nalog.ru/rn72/fl/pay_taxes/income/pay_taxes/#t2</a:t>
            </a:r>
            <a:r>
              <a:rPr lang="ru-RU" sz="1200" dirty="0">
                <a:solidFill>
                  <a:schemeClr val="tx1"/>
                </a:solidFill>
                <a:latin typeface="Calibri" panose="020F0502020204030204" pitchFamily="34" charset="0"/>
                <a:cs typeface="Arial" panose="020B0604020202020204" pitchFamily="34" charset="0"/>
              </a:rPr>
              <a:t>)</a:t>
            </a:r>
            <a:endParaRPr lang="ru-RU" sz="1200" b="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Срок подачи декларации для физических лиц  </a:t>
            </a:r>
            <a:r>
              <a:rPr lang="ru-RU" sz="1200" b="1" dirty="0">
                <a:solidFill>
                  <a:schemeClr val="tx1"/>
                </a:solidFill>
                <a:latin typeface="Calibri" panose="020F0502020204030204" pitchFamily="34" charset="0"/>
                <a:cs typeface="Arial" panose="020B0604020202020204" pitchFamily="34" charset="0"/>
              </a:rPr>
              <a:t>(ст. 229 Налогового кодекса РФ) – </a:t>
            </a:r>
            <a:r>
              <a:rPr lang="ru-RU" sz="1200" dirty="0">
                <a:solidFill>
                  <a:schemeClr val="tx1"/>
                </a:solidFill>
                <a:latin typeface="Calibri" panose="020F0502020204030204" pitchFamily="34" charset="0"/>
                <a:cs typeface="Arial" panose="020B0604020202020204" pitchFamily="34" charset="0"/>
              </a:rPr>
              <a:t>не позднее 30 апреля</a:t>
            </a:r>
          </a:p>
          <a:p>
            <a:pPr marL="0" indent="0" algn="just">
              <a:spcAft>
                <a:spcPts val="0"/>
              </a:spcAft>
              <a:buFont typeface="Wingdings 2" panose="05020102010507070707" pitchFamily="18" charset="2"/>
              <a:buNone/>
            </a:pPr>
            <a:r>
              <a:rPr lang="ru-RU" sz="1200" b="1" u="sng" dirty="0">
                <a:solidFill>
                  <a:schemeClr val="tx1"/>
                </a:solidFill>
                <a:latin typeface="Calibri" panose="020F0502020204030204" pitchFamily="34" charset="0"/>
                <a:cs typeface="Arial" panose="020B0604020202020204" pitchFamily="34" charset="0"/>
              </a:rPr>
              <a:t>Налоговые вычеты:</a:t>
            </a:r>
            <a:r>
              <a:rPr lang="ru-RU" sz="1200" b="1" dirty="0">
                <a:solidFill>
                  <a:schemeClr val="tx1"/>
                </a:solidFill>
                <a:latin typeface="Calibri" panose="020F0502020204030204" pitchFamily="34" charset="0"/>
                <a:cs typeface="Arial" panose="020B0604020202020204" pitchFamily="34" charset="0"/>
              </a:rPr>
              <a:t>  смотри здесь </a:t>
            </a:r>
            <a:r>
              <a:rPr lang="ru-RU" sz="1200" dirty="0">
                <a:solidFill>
                  <a:schemeClr val="tx1"/>
                </a:solidFill>
                <a:latin typeface="Calibri" panose="020F0502020204030204" pitchFamily="34" charset="0"/>
                <a:cs typeface="Arial" panose="020B0604020202020204" pitchFamily="34" charset="0"/>
              </a:rPr>
              <a:t>(</a:t>
            </a:r>
            <a:r>
              <a:rPr lang="en-US" sz="1200" dirty="0">
                <a:solidFill>
                  <a:schemeClr val="tx1"/>
                </a:solidFill>
                <a:latin typeface="Calibri" panose="020F0502020204030204" pitchFamily="34" charset="0"/>
                <a:cs typeface="Arial" panose="020B0604020202020204" pitchFamily="34" charset="0"/>
                <a:hlinkClick r:id="rId5"/>
              </a:rPr>
              <a:t>https://www.nalog.ru/rn72/taxation/taxes/ndfl/nalog_vichet/</a:t>
            </a:r>
            <a:r>
              <a:rPr lang="ru-RU" sz="1200" u="sng" dirty="0">
                <a:solidFill>
                  <a:schemeClr val="tx1"/>
                </a:solidFill>
                <a:latin typeface="Calibri" panose="020F0502020204030204" pitchFamily="34" charset="0"/>
              </a:rPr>
              <a:t>)</a:t>
            </a:r>
            <a:endParaRPr lang="ru-RU" sz="1200"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None/>
            </a:pPr>
            <a:r>
              <a:rPr lang="ru-RU" sz="1200" i="1" dirty="0">
                <a:solidFill>
                  <a:schemeClr val="tx1"/>
                </a:solidFill>
                <a:latin typeface="Calibri" panose="020F0502020204030204" pitchFamily="34" charset="0"/>
                <a:cs typeface="Arial" panose="020B0604020202020204" pitchFamily="34" charset="0"/>
              </a:rPr>
              <a:t>1)Стандартный налоговый вычет (</a:t>
            </a:r>
            <a:r>
              <a:rPr lang="ru-RU" sz="1200" b="1" i="1" dirty="0">
                <a:solidFill>
                  <a:schemeClr val="tx1"/>
                </a:solidFill>
                <a:latin typeface="Calibri" panose="020F0502020204030204" pitchFamily="34" charset="0"/>
                <a:cs typeface="Arial" panose="020B0604020202020204" pitchFamily="34" charset="0"/>
              </a:rPr>
              <a:t>ст. 218 Налогового кодекса РФ</a:t>
            </a:r>
            <a:r>
              <a:rPr lang="ru-RU" sz="1200" i="1" dirty="0">
                <a:solidFill>
                  <a:schemeClr val="tx1"/>
                </a:solidFill>
                <a:latin typeface="Calibri" panose="020F0502020204030204" pitchFamily="34" charset="0"/>
                <a:cs typeface="Arial" panose="020B0604020202020204" pitchFamily="34" charset="0"/>
              </a:rPr>
              <a:t>):</a:t>
            </a:r>
            <a:r>
              <a:rPr lang="ru-RU" sz="1200" dirty="0">
                <a:cs typeface="Arial" panose="020B0604020202020204" pitchFamily="34" charset="0"/>
              </a:rPr>
              <a:t>отдельным категориям физических лиц и на детей</a:t>
            </a:r>
            <a:endParaRPr lang="ru-RU" sz="1200" i="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None/>
            </a:pPr>
            <a:r>
              <a:rPr lang="ru-RU" sz="1200" i="1" dirty="0">
                <a:solidFill>
                  <a:schemeClr val="tx1"/>
                </a:solidFill>
                <a:latin typeface="Calibri" panose="020F0502020204030204" pitchFamily="34" charset="0"/>
                <a:cs typeface="Arial" panose="020B0604020202020204" pitchFamily="34" charset="0"/>
              </a:rPr>
              <a:t>2)Социальный налоговый вычет (</a:t>
            </a:r>
            <a:r>
              <a:rPr lang="ru-RU" sz="1200" b="1" i="1" dirty="0">
                <a:solidFill>
                  <a:schemeClr val="tx1"/>
                </a:solidFill>
                <a:latin typeface="Calibri" panose="020F0502020204030204" pitchFamily="34" charset="0"/>
                <a:cs typeface="Arial" panose="020B0604020202020204" pitchFamily="34" charset="0"/>
              </a:rPr>
              <a:t>ст. 219 Налогового кодекса РФ</a:t>
            </a:r>
            <a:r>
              <a:rPr lang="ru-RU" sz="1200" i="1" dirty="0">
                <a:solidFill>
                  <a:schemeClr val="tx1"/>
                </a:solidFill>
                <a:latin typeface="Calibri" panose="020F0502020204030204" pitchFamily="34" charset="0"/>
                <a:cs typeface="Arial" panose="020B0604020202020204" pitchFamily="34" charset="0"/>
              </a:rPr>
              <a:t>):</a:t>
            </a:r>
            <a:r>
              <a:rPr lang="ru-RU" sz="1200" dirty="0">
                <a:cs typeface="Arial" panose="020B0604020202020204" pitchFamily="34" charset="0"/>
              </a:rPr>
              <a:t> обучение, лечение, добровольное страхование, суммы пожертвований</a:t>
            </a:r>
            <a:endParaRPr lang="ru-RU" sz="1200" i="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None/>
            </a:pPr>
            <a:r>
              <a:rPr lang="ru-RU" sz="1200" i="1" dirty="0">
                <a:solidFill>
                  <a:schemeClr val="tx1"/>
                </a:solidFill>
                <a:latin typeface="Calibri" panose="020F0502020204030204" pitchFamily="34" charset="0"/>
                <a:cs typeface="Arial" panose="020B0604020202020204" pitchFamily="34" charset="0"/>
              </a:rPr>
              <a:t>3)Инвестиционный налоговый вычет (</a:t>
            </a:r>
            <a:r>
              <a:rPr lang="ru-RU" sz="1200" b="1" i="1" dirty="0">
                <a:solidFill>
                  <a:schemeClr val="tx1"/>
                </a:solidFill>
                <a:latin typeface="Calibri" panose="020F0502020204030204" pitchFamily="34" charset="0"/>
                <a:cs typeface="Arial" panose="020B0604020202020204" pitchFamily="34" charset="0"/>
              </a:rPr>
              <a:t>ст. 219.1 Налогового кодекса РФ</a:t>
            </a:r>
            <a:r>
              <a:rPr lang="ru-RU" sz="1200" i="1" dirty="0">
                <a:solidFill>
                  <a:schemeClr val="tx1"/>
                </a:solidFill>
                <a:latin typeface="Calibri" panose="020F0502020204030204" pitchFamily="34" charset="0"/>
                <a:cs typeface="Arial" panose="020B0604020202020204" pitchFamily="34" charset="0"/>
              </a:rPr>
              <a:t>):</a:t>
            </a:r>
            <a:r>
              <a:rPr lang="ru-RU" sz="1200" dirty="0">
                <a:cs typeface="Arial" panose="020B0604020202020204" pitchFamily="34" charset="0"/>
              </a:rPr>
              <a:t> реализация долгосрочных ц/б, по операциям на индивидуальном инвестиционном счете</a:t>
            </a:r>
            <a:endParaRPr lang="ru-RU" sz="1200" i="1" dirty="0">
              <a:solidFill>
                <a:schemeClr val="tx1"/>
              </a:solidFill>
              <a:latin typeface="Calibri" panose="020F0502020204030204" pitchFamily="34" charset="0"/>
              <a:cs typeface="Arial" panose="020B0604020202020204" pitchFamily="34" charset="0"/>
            </a:endParaRPr>
          </a:p>
          <a:p>
            <a:pPr marL="0" indent="0" algn="just">
              <a:spcBef>
                <a:spcPts val="0"/>
              </a:spcBef>
              <a:spcAft>
                <a:spcPts val="0"/>
              </a:spcAft>
              <a:buNone/>
            </a:pPr>
            <a:r>
              <a:rPr lang="ru-RU" sz="1200" i="1" dirty="0">
                <a:solidFill>
                  <a:schemeClr val="tx1"/>
                </a:solidFill>
                <a:latin typeface="Calibri" panose="020F0502020204030204" pitchFamily="34" charset="0"/>
                <a:cs typeface="Arial" panose="020B0604020202020204" pitchFamily="34" charset="0"/>
              </a:rPr>
              <a:t>4)Имущественный налоговый вычет  (</a:t>
            </a:r>
            <a:r>
              <a:rPr lang="ru-RU" sz="1200" b="1" i="1" dirty="0">
                <a:solidFill>
                  <a:schemeClr val="tx1"/>
                </a:solidFill>
                <a:latin typeface="Calibri" panose="020F0502020204030204" pitchFamily="34" charset="0"/>
                <a:cs typeface="Arial" panose="020B0604020202020204" pitchFamily="34" charset="0"/>
              </a:rPr>
              <a:t>ст. 220 Налогового кодекса РФ</a:t>
            </a:r>
            <a:r>
              <a:rPr lang="ru-RU" sz="1200" i="1" dirty="0">
                <a:solidFill>
                  <a:schemeClr val="tx1"/>
                </a:solidFill>
                <a:latin typeface="Calibri" panose="020F0502020204030204" pitchFamily="34" charset="0"/>
                <a:cs typeface="Arial" panose="020B0604020202020204" pitchFamily="34" charset="0"/>
              </a:rPr>
              <a:t>): </a:t>
            </a:r>
            <a:r>
              <a:rPr lang="ru-RU" sz="1200" dirty="0">
                <a:cs typeface="Arial" panose="020B0604020202020204" pitchFamily="34" charset="0"/>
              </a:rPr>
              <a:t>продажа имущества,  строительство или покупка жилья</a:t>
            </a:r>
          </a:p>
          <a:p>
            <a:pPr marL="0" indent="0" algn="just">
              <a:spcBef>
                <a:spcPts val="0"/>
              </a:spcBef>
              <a:spcAft>
                <a:spcPts val="0"/>
              </a:spcAft>
              <a:buFont typeface="Wingdings 2" panose="05020102010507070707" pitchFamily="18" charset="2"/>
              <a:buNone/>
            </a:pPr>
            <a:r>
              <a:rPr lang="ru-RU" sz="1200" i="1" dirty="0">
                <a:solidFill>
                  <a:schemeClr val="tx1"/>
                </a:solidFill>
                <a:latin typeface="Calibri" panose="020F0502020204030204" pitchFamily="34" charset="0"/>
                <a:cs typeface="Arial" panose="020B0604020202020204" pitchFamily="34" charset="0"/>
              </a:rPr>
              <a:t>5)  При переносе на будущие периоды убытков от операций с ценными бумагами и операций с ПФИ (</a:t>
            </a:r>
            <a:r>
              <a:rPr lang="ru-RU" sz="1200" b="1" i="1" dirty="0">
                <a:solidFill>
                  <a:schemeClr val="tx1"/>
                </a:solidFill>
                <a:latin typeface="Calibri" panose="020F0502020204030204" pitchFamily="34" charset="0"/>
                <a:cs typeface="Arial" panose="020B0604020202020204" pitchFamily="34" charset="0"/>
              </a:rPr>
              <a:t>ст. 220.1 Налогового кодекса РФ</a:t>
            </a:r>
            <a:r>
              <a:rPr lang="ru-RU" sz="1200" i="1" dirty="0">
                <a:solidFill>
                  <a:schemeClr val="tx1"/>
                </a:solidFill>
                <a:latin typeface="Calibri" panose="020F0502020204030204" pitchFamily="34" charset="0"/>
                <a:cs typeface="Arial" panose="020B0604020202020204" pitchFamily="34" charset="0"/>
              </a:rPr>
              <a:t>);</a:t>
            </a:r>
          </a:p>
          <a:p>
            <a:pPr marL="0" indent="0" algn="just">
              <a:spcBef>
                <a:spcPts val="0"/>
              </a:spcBef>
              <a:spcAft>
                <a:spcPts val="0"/>
              </a:spcAft>
              <a:buFont typeface="Wingdings 2" panose="05020102010507070707" pitchFamily="18" charset="2"/>
              <a:buNone/>
            </a:pPr>
            <a:r>
              <a:rPr lang="ru-RU" sz="1200" i="1" dirty="0">
                <a:solidFill>
                  <a:schemeClr val="tx1"/>
                </a:solidFill>
                <a:latin typeface="Calibri" panose="020F0502020204030204" pitchFamily="34" charset="0"/>
                <a:cs typeface="Arial" panose="020B0604020202020204" pitchFamily="34" charset="0"/>
              </a:rPr>
              <a:t>6)  При переносе на будущие периоды убытков от участия в инвестиционном товариществе  (</a:t>
            </a:r>
            <a:r>
              <a:rPr lang="ru-RU" sz="1200" b="1" i="1" dirty="0">
                <a:solidFill>
                  <a:schemeClr val="tx1"/>
                </a:solidFill>
                <a:latin typeface="Calibri" panose="020F0502020204030204" pitchFamily="34" charset="0"/>
                <a:cs typeface="Arial" panose="020B0604020202020204" pitchFamily="34" charset="0"/>
              </a:rPr>
              <a:t>ст. 220.2 Налогового кодекса РФ</a:t>
            </a:r>
            <a:r>
              <a:rPr lang="ru-RU" sz="1200" i="1" dirty="0">
                <a:solidFill>
                  <a:schemeClr val="tx1"/>
                </a:solidFill>
                <a:latin typeface="Calibri" panose="020F0502020204030204" pitchFamily="34" charset="0"/>
                <a:cs typeface="Arial" panose="020B0604020202020204" pitchFamily="34" charset="0"/>
              </a:rPr>
              <a:t>);</a:t>
            </a:r>
          </a:p>
          <a:p>
            <a:pPr marL="0" indent="0" algn="just">
              <a:spcBef>
                <a:spcPts val="0"/>
              </a:spcBef>
              <a:spcAft>
                <a:spcPts val="0"/>
              </a:spcAft>
              <a:buFont typeface="Wingdings 2" panose="05020102010507070707" pitchFamily="18" charset="2"/>
              <a:buNone/>
            </a:pPr>
            <a:r>
              <a:rPr lang="ru-RU" sz="1200" i="1" dirty="0">
                <a:solidFill>
                  <a:schemeClr val="tx1"/>
                </a:solidFill>
                <a:latin typeface="Calibri" panose="020F0502020204030204" pitchFamily="34" charset="0"/>
                <a:cs typeface="Arial" panose="020B0604020202020204" pitchFamily="34" charset="0"/>
              </a:rPr>
              <a:t>7)  Профессиональные налоговые вычеты  (</a:t>
            </a:r>
            <a:r>
              <a:rPr lang="ru-RU" sz="1200" b="1" i="1" dirty="0">
                <a:solidFill>
                  <a:schemeClr val="tx1"/>
                </a:solidFill>
                <a:latin typeface="Calibri" panose="020F0502020204030204" pitchFamily="34" charset="0"/>
                <a:cs typeface="Arial" panose="020B0604020202020204" pitchFamily="34" charset="0"/>
              </a:rPr>
              <a:t>ст. 221 Налогового кодекса РФ</a:t>
            </a:r>
            <a:r>
              <a:rPr lang="ru-RU" sz="1200" i="1" dirty="0">
                <a:solidFill>
                  <a:schemeClr val="tx1"/>
                </a:solidFill>
                <a:latin typeface="Calibri" panose="020F0502020204030204" pitchFamily="34" charset="0"/>
                <a:cs typeface="Arial" panose="020B0604020202020204" pitchFamily="34" charset="0"/>
              </a:rPr>
              <a:t>).</a:t>
            </a:r>
          </a:p>
          <a:p>
            <a:pPr marL="0" indent="0">
              <a:spcAft>
                <a:spcPts val="0"/>
              </a:spcAft>
              <a:buFont typeface="Wingdings 2" panose="05020102010507070707" pitchFamily="18" charset="2"/>
              <a:buNone/>
            </a:pPr>
            <a:r>
              <a:rPr lang="ru-RU" sz="1200" b="1" i="1" dirty="0">
                <a:solidFill>
                  <a:schemeClr val="tx1"/>
                </a:solidFill>
                <a:latin typeface="Calibri" panose="020F0502020204030204" pitchFamily="34" charset="0"/>
                <a:cs typeface="Arial" panose="020B0604020202020204" pitchFamily="34" charset="0"/>
              </a:rPr>
              <a:t>	                                                       Бюджет</a:t>
            </a:r>
            <a:r>
              <a:rPr lang="en-US" sz="1200" b="1" i="1" dirty="0">
                <a:solidFill>
                  <a:schemeClr val="tx1"/>
                </a:solidFill>
                <a:latin typeface="Calibri" panose="020F0502020204030204" pitchFamily="34" charset="0"/>
                <a:cs typeface="Arial" panose="020B0604020202020204" pitchFamily="34" charset="0"/>
              </a:rPr>
              <a:t>:</a:t>
            </a:r>
            <a:r>
              <a:rPr lang="ru-RU" sz="1200" b="1" i="1" dirty="0">
                <a:solidFill>
                  <a:schemeClr val="tx1"/>
                </a:solidFill>
                <a:latin typeface="Calibri" panose="020F0502020204030204" pitchFamily="34" charset="0"/>
                <a:cs typeface="Arial" panose="020B0604020202020204" pitchFamily="34" charset="0"/>
              </a:rPr>
              <a:t>  74% в бюджет района и 2% в бюджет поселения</a:t>
            </a:r>
          </a:p>
          <a:p>
            <a:pPr marL="0" indent="0" algn="ctr">
              <a:spcAft>
                <a:spcPts val="0"/>
              </a:spcAft>
              <a:buFont typeface="Wingdings 2" panose="05020102010507070707" pitchFamily="18" charset="2"/>
              <a:buNone/>
            </a:pPr>
            <a:endParaRPr lang="ru-RU" sz="1200" b="1" dirty="0">
              <a:solidFill>
                <a:schemeClr val="tx1"/>
              </a:solidFill>
              <a:latin typeface="Calibri" panose="020F0502020204030204" pitchFamily="34" charset="0"/>
              <a:cs typeface="Arial" panose="020B0604020202020204" pitchFamily="34" charset="0"/>
            </a:endParaRPr>
          </a:p>
        </p:txBody>
      </p:sp>
      <p:pic>
        <p:nvPicPr>
          <p:cNvPr id="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92363" y="6137921"/>
            <a:ext cx="712204" cy="72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0493673"/>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385893" y="1"/>
            <a:ext cx="8434579" cy="1052735"/>
          </a:xfrm>
          <a:prstGeom prst="rect">
            <a:avLst/>
          </a:prstGeom>
        </p:spPr>
        <p:txBody>
          <a:bodyP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sz="1800" b="1" dirty="0">
                <a:solidFill>
                  <a:srgbClr val="FF0000"/>
                </a:solidFill>
                <a:latin typeface="Calibri" panose="020F0502020204030204" pitchFamily="34" charset="0"/>
                <a:ea typeface="+mn-ea"/>
                <a:cs typeface="Arial" panose="020B0604020202020204" pitchFamily="34" charset="0"/>
              </a:rPr>
              <a:t>Налог на имущество физических лиц</a:t>
            </a:r>
          </a:p>
          <a:p>
            <a:pPr algn="ctr">
              <a:defRPr/>
            </a:pPr>
            <a:r>
              <a:rPr lang="ru-RU" sz="1200" b="1" dirty="0">
                <a:solidFill>
                  <a:schemeClr val="tx1"/>
                </a:solidFill>
                <a:latin typeface="Calibri" panose="020F0502020204030204" pitchFamily="34" charset="0"/>
                <a:cs typeface="Arial" panose="020B0604020202020204" pitchFamily="34" charset="0"/>
              </a:rPr>
              <a:t>Глава 32 налогового кодекса  РФ</a:t>
            </a:r>
          </a:p>
          <a:p>
            <a:pPr algn="ctr">
              <a:defRPr/>
            </a:pPr>
            <a:r>
              <a:rPr lang="ru-RU" sz="1200" b="1" dirty="0">
                <a:solidFill>
                  <a:schemeClr val="tx1"/>
                </a:solidFill>
                <a:latin typeface="Calibri" panose="020F0502020204030204" pitchFamily="34" charset="0"/>
                <a:cs typeface="Arial" panose="020B0604020202020204" pitchFamily="34" charset="0"/>
              </a:rPr>
              <a:t>Решение Думы Ярковского Муниципального района от 27.10.2017 года №161 «О налоге на имущество физических лиц»</a:t>
            </a:r>
          </a:p>
          <a:p>
            <a:pPr algn="ctr">
              <a:defRPr/>
            </a:pPr>
            <a:endParaRPr lang="ru-RU" sz="1200" b="1" dirty="0">
              <a:solidFill>
                <a:schemeClr val="tx1"/>
              </a:solidFill>
              <a:latin typeface="Calibri" panose="020F0502020204030204" pitchFamily="34" charset="0"/>
              <a:cs typeface="Arial" panose="020B0604020202020204" pitchFamily="34" charset="0"/>
            </a:endParaRPr>
          </a:p>
          <a:p>
            <a:pPr algn="ctr">
              <a:defRPr/>
            </a:pPr>
            <a:endParaRPr lang="ru-RU" sz="2000" b="1" dirty="0">
              <a:solidFill>
                <a:schemeClr val="tx1"/>
              </a:solidFill>
              <a:latin typeface="Calibri" panose="020F0502020204030204" pitchFamily="34" charset="0"/>
              <a:ea typeface="+mn-ea"/>
              <a:cs typeface="Arial" panose="020B0604020202020204" pitchFamily="34" charset="0"/>
            </a:endParaRPr>
          </a:p>
        </p:txBody>
      </p:sp>
      <p:sp>
        <p:nvSpPr>
          <p:cNvPr id="3" name="TextBox 2"/>
          <p:cNvSpPr txBox="1"/>
          <p:nvPr/>
        </p:nvSpPr>
        <p:spPr>
          <a:xfrm>
            <a:off x="385893" y="526368"/>
            <a:ext cx="8516229" cy="6318653"/>
          </a:xfrm>
          <a:prstGeom prst="rect">
            <a:avLst/>
          </a:prstGeom>
          <a:noFill/>
        </p:spPr>
        <p:txBody>
          <a:bodyPr wrap="square" rtlCol="0">
            <a:spAutoFit/>
          </a:bodyPr>
          <a:lstStyle/>
          <a:p>
            <a:pPr algn="just" defTabSz="361950"/>
            <a:endParaRPr lang="ru-RU" sz="1200" b="1" u="sng" dirty="0">
              <a:latin typeface="Calibri" panose="020F0502020204030204" pitchFamily="34" charset="0"/>
              <a:cs typeface="Arial" panose="020B0604020202020204" pitchFamily="34" charset="0"/>
            </a:endParaRPr>
          </a:p>
          <a:p>
            <a:pPr algn="just" defTabSz="361950"/>
            <a:endParaRPr lang="ru-RU" sz="1200" b="1" u="sng" dirty="0">
              <a:latin typeface="Calibri" panose="020F0502020204030204" pitchFamily="34" charset="0"/>
              <a:cs typeface="Arial" panose="020B0604020202020204" pitchFamily="34" charset="0"/>
            </a:endParaRPr>
          </a:p>
          <a:p>
            <a:pPr algn="just" defTabSz="361950"/>
            <a:r>
              <a:rPr lang="ru-RU" sz="1100" b="1" u="sng" dirty="0">
                <a:latin typeface="Calibri" panose="020F0502020204030204" pitchFamily="34" charset="0"/>
                <a:cs typeface="Arial" panose="020B0604020202020204" pitchFamily="34" charset="0"/>
              </a:rPr>
              <a:t>Налогоплательщиками налога</a:t>
            </a:r>
            <a:r>
              <a:rPr lang="ru-RU" sz="1100" u="sng" dirty="0">
                <a:latin typeface="Calibri" panose="020F0502020204030204" pitchFamily="34" charset="0"/>
                <a:cs typeface="Arial" panose="020B0604020202020204" pitchFamily="34" charset="0"/>
              </a:rPr>
              <a:t> </a:t>
            </a:r>
            <a:r>
              <a:rPr lang="ru-RU" sz="1100" dirty="0">
                <a:latin typeface="Calibri" panose="020F0502020204030204" pitchFamily="34" charset="0"/>
                <a:cs typeface="Arial" panose="020B0604020202020204" pitchFamily="34" charset="0"/>
              </a:rPr>
              <a:t>признаются физические лица, обладающие правом собственности на имущество, признаваемое объектом налогообложения в соответствии со статьей 400 Налогового кодекса РФ.</a:t>
            </a:r>
          </a:p>
          <a:p>
            <a:pPr algn="just" defTabSz="361950"/>
            <a:r>
              <a:rPr lang="ru-RU" sz="1100" b="1" u="sng" dirty="0">
                <a:latin typeface="Calibri" panose="020F0502020204030204" pitchFamily="34" charset="0"/>
                <a:cs typeface="Arial" panose="020B0604020202020204" pitchFamily="34" charset="0"/>
              </a:rPr>
              <a:t>Объекты налогообложения</a:t>
            </a:r>
            <a:r>
              <a:rPr lang="ru-RU" sz="1100" u="sng" dirty="0">
                <a:latin typeface="Calibri" panose="020F0502020204030204" pitchFamily="34" charset="0"/>
                <a:cs typeface="Arial" panose="020B0604020202020204" pitchFamily="34" charset="0"/>
              </a:rPr>
              <a:t>: </a:t>
            </a:r>
            <a:r>
              <a:rPr lang="ru-RU" sz="1100" dirty="0">
                <a:solidFill>
                  <a:srgbClr val="002060"/>
                </a:solidFill>
              </a:rPr>
              <a:t>жилой дом; часть жилого дома. квартира, часть квартиры, комната; гараж, машино-место; единый недвижимый комплекс; объект незавершенного строительства; иные здание, строение, сооружение, помещение.</a:t>
            </a:r>
          </a:p>
          <a:p>
            <a:r>
              <a:rPr lang="ru-RU" sz="1100" b="1" u="sng" dirty="0">
                <a:latin typeface="Calibri" panose="020F0502020204030204" pitchFamily="34" charset="0"/>
                <a:cs typeface="Arial" panose="020B0604020202020204" pitchFamily="34" charset="0"/>
              </a:rPr>
              <a:t>Налоговая база </a:t>
            </a:r>
            <a:r>
              <a:rPr lang="ru-RU" sz="1100" dirty="0">
                <a:latin typeface="Calibri" panose="020F0502020204030204" pitchFamily="34" charset="0"/>
                <a:cs typeface="Arial" panose="020B0604020202020204" pitchFamily="34" charset="0"/>
              </a:rPr>
              <a:t>определяется в отношении каждого объекта налогообложения как  его кадастровая стоимость (ст. 402,403  НК РФ),  смотри здесь (</a:t>
            </a:r>
            <a:r>
              <a:rPr lang="en-US" sz="1100" dirty="0">
                <a:latin typeface="Calibri" panose="020F0502020204030204" pitchFamily="34" charset="0"/>
                <a:cs typeface="Arial" panose="020B0604020202020204" pitchFamily="34" charset="0"/>
                <a:hlinkClick r:id="rId2"/>
              </a:rPr>
              <a:t>https://www.nalog.ru/rn72/taxation/taxes/imuch2016/</a:t>
            </a:r>
            <a:r>
              <a:rPr lang="ru-RU" sz="1100" dirty="0">
                <a:latin typeface="Calibri" panose="020F0502020204030204" pitchFamily="34" charset="0"/>
                <a:cs typeface="Arial" panose="020B0604020202020204" pitchFamily="34" charset="0"/>
              </a:rPr>
              <a:t>)</a:t>
            </a:r>
          </a:p>
          <a:p>
            <a:pPr defTabSz="361950"/>
            <a:r>
              <a:rPr lang="ru-RU" sz="1100" b="1" u="sng" dirty="0">
                <a:latin typeface="Calibri" panose="020F0502020204030204" pitchFamily="34" charset="0"/>
                <a:cs typeface="Arial" panose="020B0604020202020204" pitchFamily="34" charset="0"/>
              </a:rPr>
              <a:t>Налоговым периодом </a:t>
            </a:r>
            <a:r>
              <a:rPr lang="ru-RU" sz="1100" dirty="0">
                <a:latin typeface="Calibri" panose="020F0502020204030204" pitchFamily="34" charset="0"/>
                <a:cs typeface="Arial" panose="020B0604020202020204" pitchFamily="34" charset="0"/>
              </a:rPr>
              <a:t>признается календарный год, налог подлежит </a:t>
            </a:r>
            <a:r>
              <a:rPr lang="ru-RU" sz="1100" b="1" u="sng" dirty="0">
                <a:latin typeface="Calibri" panose="020F0502020204030204" pitchFamily="34" charset="0"/>
                <a:cs typeface="Arial" panose="020B0604020202020204" pitchFamily="34" charset="0"/>
              </a:rPr>
              <a:t>уплате в срок не позднее   1 декабря года</a:t>
            </a:r>
            <a:r>
              <a:rPr lang="ru-RU" sz="1100" dirty="0">
                <a:latin typeface="Calibri" panose="020F0502020204030204" pitchFamily="34" charset="0"/>
                <a:cs typeface="Arial" panose="020B0604020202020204" pitchFamily="34" charset="0"/>
              </a:rPr>
              <a:t>, следующего за истекшим налоговым периодом. </a:t>
            </a:r>
          </a:p>
          <a:p>
            <a:pPr algn="just" defTabSz="361950"/>
            <a:r>
              <a:rPr lang="ru-RU" sz="1100" b="1" u="sng" dirty="0">
                <a:latin typeface="Calibri" panose="020F0502020204030204" pitchFamily="34" charset="0"/>
                <a:cs typeface="Arial" panose="020B0604020202020204" pitchFamily="34" charset="0"/>
              </a:rPr>
              <a:t>Налоговые ставки: у</a:t>
            </a:r>
            <a:r>
              <a:rPr lang="ru-RU" sz="1100" dirty="0">
                <a:latin typeface="Calibri" panose="020F0502020204030204" pitchFamily="34" charset="0"/>
                <a:cs typeface="Arial" panose="020B0604020202020204" pitchFamily="34" charset="0"/>
              </a:rPr>
              <a:t>станавливаются нормативными правовыми актами представительных органов муниципальных образований, учитывая положения ст. 406 Налогового кодекса РФ,</a:t>
            </a:r>
          </a:p>
          <a:p>
            <a:pPr algn="just" defTabSz="361950"/>
            <a:r>
              <a:rPr lang="ru-RU" sz="1100" dirty="0">
                <a:effectLst>
                  <a:outerShdw blurRad="38100" dist="38100" dir="2700000" algn="tl">
                    <a:srgbClr val="000000">
                      <a:alpha val="43137"/>
                    </a:srgbClr>
                  </a:outerShdw>
                </a:effectLst>
                <a:latin typeface="Calibri" panose="020F0502020204030204" pitchFamily="34" charset="0"/>
                <a:cs typeface="Arial" panose="020B0604020202020204" pitchFamily="34" charset="0"/>
              </a:rPr>
              <a:t> </a:t>
            </a:r>
            <a:r>
              <a:rPr lang="ru-RU" sz="1100" dirty="0">
                <a:latin typeface="Calibri" panose="020F0502020204030204" pitchFamily="34" charset="0"/>
                <a:cs typeface="Arial" panose="020B0604020202020204" pitchFamily="34" charset="0"/>
              </a:rPr>
              <a:t>смотри здесь  (</a:t>
            </a:r>
            <a:r>
              <a:rPr lang="en-US" sz="1100" dirty="0">
                <a:latin typeface="Calibri" panose="020F0502020204030204" pitchFamily="34" charset="0"/>
                <a:cs typeface="Arial" panose="020B0604020202020204" pitchFamily="34" charset="0"/>
                <a:hlinkClick r:id="rId3"/>
              </a:rPr>
              <a:t>https://www.nalog.ru/rn72/service/tax/?nalog=propertyFL&amp;year=2015</a:t>
            </a:r>
            <a:r>
              <a:rPr lang="ru-RU" sz="1100" dirty="0">
                <a:latin typeface="Calibri" panose="020F0502020204030204" pitchFamily="34" charset="0"/>
                <a:cs typeface="Arial" panose="020B0604020202020204" pitchFamily="34" charset="0"/>
              </a:rPr>
              <a:t>):</a:t>
            </a:r>
          </a:p>
          <a:p>
            <a:pPr algn="just">
              <a:lnSpc>
                <a:spcPct val="80000"/>
              </a:lnSpc>
              <a:defRPr/>
            </a:pPr>
            <a:r>
              <a:rPr lang="ru-RU" sz="1100" dirty="0">
                <a:solidFill>
                  <a:srgbClr val="002060"/>
                </a:solidFill>
              </a:rPr>
              <a:t>0,1% в отношении комнат, гаражей, машино-мест, хозяйственных сооружений;</a:t>
            </a:r>
          </a:p>
          <a:p>
            <a:pPr algn="just">
              <a:lnSpc>
                <a:spcPct val="80000"/>
              </a:lnSpc>
              <a:defRPr/>
            </a:pPr>
            <a:r>
              <a:rPr lang="ru-RU" sz="1100" dirty="0">
                <a:solidFill>
                  <a:srgbClr val="002060"/>
                </a:solidFill>
              </a:rPr>
              <a:t>0,15% в отношении квартир; частей квартир;</a:t>
            </a:r>
          </a:p>
          <a:p>
            <a:pPr algn="just">
              <a:lnSpc>
                <a:spcPct val="80000"/>
              </a:lnSpc>
              <a:defRPr/>
            </a:pPr>
            <a:r>
              <a:rPr lang="ru-RU" sz="1100" dirty="0">
                <a:solidFill>
                  <a:srgbClr val="002060"/>
                </a:solidFill>
              </a:rPr>
              <a:t>0,2% в отношении жилых домов; частей жилых домов;</a:t>
            </a:r>
          </a:p>
          <a:p>
            <a:pPr algn="just">
              <a:lnSpc>
                <a:spcPct val="80000"/>
              </a:lnSpc>
              <a:defRPr/>
            </a:pPr>
            <a:r>
              <a:rPr lang="ru-RU" sz="1100" dirty="0">
                <a:solidFill>
                  <a:srgbClr val="002060"/>
                </a:solidFill>
              </a:rPr>
              <a:t>0,3% в отношении объектов незавершённого строительства; </a:t>
            </a:r>
          </a:p>
          <a:p>
            <a:pPr algn="just">
              <a:lnSpc>
                <a:spcPct val="80000"/>
              </a:lnSpc>
              <a:defRPr/>
            </a:pPr>
            <a:r>
              <a:rPr lang="ru-RU" sz="1100" dirty="0">
                <a:solidFill>
                  <a:srgbClr val="002060"/>
                </a:solidFill>
              </a:rPr>
              <a:t>0,5% в отношении прочих объектов налогообложения.</a:t>
            </a:r>
          </a:p>
          <a:p>
            <a:pPr algn="just">
              <a:lnSpc>
                <a:spcPct val="80000"/>
              </a:lnSpc>
              <a:defRPr/>
            </a:pPr>
            <a:r>
              <a:rPr lang="ru-RU" sz="1100" b="1" u="sng" dirty="0">
                <a:latin typeface="Calibri" panose="020F0502020204030204" pitchFamily="34" charset="0"/>
                <a:cs typeface="Arial" panose="020B0604020202020204" pitchFamily="34" charset="0"/>
              </a:rPr>
              <a:t>Налоговые льготы: </a:t>
            </a:r>
            <a:r>
              <a:rPr lang="ru-RU" altLang="ru-RU" sz="1100" dirty="0"/>
              <a:t>1.От уплаты налога на имущество физических лиц освобождаются категории граждан, определенные </a:t>
            </a:r>
            <a:r>
              <a:rPr lang="ru-RU" altLang="ru-RU" sz="1100" u="sng" dirty="0"/>
              <a:t>статьей 407 </a:t>
            </a:r>
            <a:r>
              <a:rPr lang="ru-RU" altLang="ru-RU" sz="1100" dirty="0"/>
              <a:t>Налогового кодекса РФ.</a:t>
            </a:r>
          </a:p>
          <a:p>
            <a:pPr algn="just">
              <a:defRPr/>
            </a:pPr>
            <a:r>
              <a:rPr lang="ru-RU" altLang="ru-RU" sz="1100" dirty="0"/>
              <a:t>   2. В д</a:t>
            </a:r>
            <a:r>
              <a:rPr lang="ru-RU" sz="1100" dirty="0"/>
              <a:t>ополнение </a:t>
            </a:r>
            <a:r>
              <a:rPr lang="ru-RU" sz="1100" dirty="0">
                <a:solidFill>
                  <a:srgbClr val="002060"/>
                </a:solidFill>
              </a:rPr>
              <a:t>к льготам, установленным ст.407 НК РФ, от налогообложения решением Думы освобождаются:</a:t>
            </a:r>
          </a:p>
          <a:p>
            <a:pPr algn="just">
              <a:defRPr/>
            </a:pPr>
            <a:r>
              <a:rPr lang="ru-RU" sz="1100" dirty="0">
                <a:solidFill>
                  <a:srgbClr val="002060"/>
                </a:solidFill>
              </a:rPr>
              <a:t>- физические лица, имеющие в собственности строения, помещения и со­оружения, пострадавшие от пожара, наводнения (на основании актов обследо­вания соответствующих органов);</a:t>
            </a:r>
          </a:p>
          <a:p>
            <a:pPr algn="just">
              <a:defRPr/>
            </a:pPr>
            <a:r>
              <a:rPr lang="ru-RU" sz="1100" dirty="0">
                <a:solidFill>
                  <a:srgbClr val="002060"/>
                </a:solidFill>
              </a:rPr>
              <a:t>- дети, оставшиеся без попечения родителей, дети - сироты, а также лица из числа детей - сирот и детей, оставшихся без попечения родителей, обучающихся в общеобразовательных учреждениях, учреждениях начального профессио­нального образования, средних специальных и высших учебных заведениях (очной формы обучения);</a:t>
            </a:r>
          </a:p>
          <a:p>
            <a:pPr marL="171450" indent="-171450" algn="just">
              <a:buFontTx/>
              <a:buChar char="-"/>
              <a:defRPr/>
            </a:pPr>
            <a:r>
              <a:rPr lang="ru-RU" sz="1100" dirty="0">
                <a:solidFill>
                  <a:srgbClr val="002060"/>
                </a:solidFill>
              </a:rPr>
              <a:t>физические лица, имеющие звание «Почетный гражданин Ярковского муниципального района»;</a:t>
            </a:r>
          </a:p>
          <a:p>
            <a:pPr algn="just">
              <a:defRPr/>
            </a:pPr>
            <a:r>
              <a:rPr lang="ru-RU" sz="1100" dirty="0">
                <a:solidFill>
                  <a:srgbClr val="002060"/>
                </a:solidFill>
              </a:rPr>
              <a:t>      Налоговая база в отношение объектов налогообложения, находящихся в собственности физических лиц, имеющих трех и более несовершеннолетних детей, уменьшается на величину кадастровой стоимости 5 кв.м. общей площади квартиры, комнаты  и 7 кв.м общей площади жилого дома в расчете на каждого несовершеннолетнего ребенка.</a:t>
            </a:r>
          </a:p>
          <a:p>
            <a:pPr algn="just">
              <a:defRPr/>
            </a:pPr>
            <a:r>
              <a:rPr lang="ru-RU" sz="1100" dirty="0">
                <a:solidFill>
                  <a:srgbClr val="002060"/>
                </a:solidFill>
              </a:rPr>
              <a:t>     Налоговые льготы, указанные в настоящем пункте, предоставляются в порядке, предусмотренном пунктами 2-7 статьи 407 Налогового кодекса Российской Федерации.</a:t>
            </a:r>
          </a:p>
          <a:p>
            <a:pPr algn="just" defTabSz="361950"/>
            <a:r>
              <a:rPr lang="ru-RU" sz="1100" dirty="0">
                <a:latin typeface="Calibri" panose="020F0502020204030204" pitchFamily="34" charset="0"/>
                <a:cs typeface="Arial" panose="020B0604020202020204" pitchFamily="34" charset="0"/>
              </a:rPr>
              <a:t>Информацию о льготах смотри здесь:(</a:t>
            </a:r>
            <a:r>
              <a:rPr lang="en-US" sz="1100" dirty="0">
                <a:latin typeface="Calibri" panose="020F0502020204030204" pitchFamily="34" charset="0"/>
                <a:cs typeface="Arial" panose="020B0604020202020204" pitchFamily="34" charset="0"/>
                <a:hlinkClick r:id="rId3"/>
              </a:rPr>
              <a:t>https://www.nalog.ru/rn72/service/tax/?nalog=propertyFL&amp;year=2015</a:t>
            </a:r>
            <a:r>
              <a:rPr lang="ru-RU" sz="1100" dirty="0">
                <a:latin typeface="Calibri" panose="020F0502020204030204" pitchFamily="34" charset="0"/>
                <a:cs typeface="Arial" panose="020B0604020202020204" pitchFamily="34" charset="0"/>
              </a:rPr>
              <a:t>)</a:t>
            </a:r>
          </a:p>
          <a:p>
            <a:pPr defTabSz="361950"/>
            <a:r>
              <a:rPr lang="ru-RU" sz="1100" b="1" dirty="0">
                <a:latin typeface="Calibri" panose="020F0502020204030204" pitchFamily="34" charset="0"/>
                <a:cs typeface="Arial" panose="020B0604020202020204" pitchFamily="34" charset="0"/>
              </a:rPr>
              <a:t>Предварительный расчет налога на имущество физических лиц </a:t>
            </a:r>
            <a:r>
              <a:rPr lang="ru-RU" sz="1100" dirty="0">
                <a:latin typeface="Calibri" panose="020F0502020204030204" pitchFamily="34" charset="0"/>
                <a:cs typeface="Arial" panose="020B0604020202020204" pitchFamily="34" charset="0"/>
              </a:rPr>
              <a:t>от кадастровой стоимости смотри здесь: 	(</a:t>
            </a:r>
            <a:r>
              <a:rPr lang="en-US" sz="1100" dirty="0">
                <a:latin typeface="Calibri" panose="020F0502020204030204" pitchFamily="34" charset="0"/>
                <a:cs typeface="Arial" panose="020B0604020202020204" pitchFamily="34" charset="0"/>
                <a:hlinkClick r:id="rId2"/>
              </a:rPr>
              <a:t>https://www.nalog.ru/rn72/taxation/taxes/imuch2016/</a:t>
            </a:r>
            <a:r>
              <a:rPr lang="ru-RU" sz="1100" dirty="0">
                <a:latin typeface="Calibri" panose="020F0502020204030204" pitchFamily="34" charset="0"/>
                <a:cs typeface="Arial" panose="020B0604020202020204" pitchFamily="34" charset="0"/>
              </a:rPr>
              <a:t>)</a:t>
            </a:r>
          </a:p>
          <a:p>
            <a:pPr defTabSz="361950"/>
            <a:r>
              <a:rPr lang="ru-RU" sz="1100" dirty="0">
                <a:latin typeface="Calibri" panose="020F0502020204030204" pitchFamily="34" charset="0"/>
                <a:cs typeface="Arial" panose="020B0604020202020204" pitchFamily="34" charset="0"/>
              </a:rPr>
              <a:t>	</a:t>
            </a:r>
          </a:p>
          <a:p>
            <a:pPr defTabSz="361950"/>
            <a:r>
              <a:rPr lang="ru-RU" sz="1100" b="1" dirty="0">
                <a:latin typeface="Calibri" panose="020F0502020204030204" pitchFamily="34" charset="0"/>
                <a:cs typeface="Arial" panose="020B0604020202020204" pitchFamily="34" charset="0"/>
              </a:rPr>
              <a:t>Налог зачисляется в размере 100% в бюджет сельского  поселения по месту нахождения объекта  налогообложения.</a:t>
            </a: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92363" y="6137921"/>
            <a:ext cx="712204" cy="72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2087407"/>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395536" y="25702"/>
            <a:ext cx="8136904" cy="725184"/>
          </a:xfrm>
          <a:prstGeom prst="rect">
            <a:avLst/>
          </a:prstGeom>
        </p:spPr>
        <p:txBody>
          <a:bodyP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sz="1800" b="1" dirty="0">
                <a:solidFill>
                  <a:srgbClr val="FF0000"/>
                </a:solidFill>
                <a:latin typeface="Calibri" panose="020F0502020204030204" pitchFamily="34" charset="0"/>
                <a:ea typeface="+mn-ea"/>
                <a:cs typeface="Arial" panose="020B0604020202020204" pitchFamily="34" charset="0"/>
              </a:rPr>
              <a:t>Земельный налог</a:t>
            </a:r>
          </a:p>
          <a:p>
            <a:pPr algn="ctr">
              <a:defRPr/>
            </a:pPr>
            <a:r>
              <a:rPr lang="ru-RU" sz="1200" b="1" dirty="0">
                <a:solidFill>
                  <a:schemeClr val="tx1"/>
                </a:solidFill>
                <a:latin typeface="Calibri" panose="020F0502020204030204" pitchFamily="34" charset="0"/>
                <a:cs typeface="Arial" panose="020B0604020202020204" pitchFamily="34" charset="0"/>
              </a:rPr>
              <a:t>Глава 31 налогового кодекса  РФ</a:t>
            </a:r>
          </a:p>
          <a:p>
            <a:pPr algn="ctr">
              <a:defRPr/>
            </a:pPr>
            <a:r>
              <a:rPr lang="ru-RU" sz="1200" b="1" dirty="0">
                <a:solidFill>
                  <a:schemeClr val="tx1"/>
                </a:solidFill>
                <a:latin typeface="Calibri" panose="020F0502020204030204" pitchFamily="34" charset="0"/>
                <a:cs typeface="Arial" panose="020B0604020202020204" pitchFamily="34" charset="0"/>
              </a:rPr>
              <a:t>Решение Думы Ярковского Муниципального района от 26.11.2014 года №517 «О земельном налоге»</a:t>
            </a:r>
            <a:endParaRPr lang="ru-RU" sz="2000" b="1" dirty="0">
              <a:solidFill>
                <a:schemeClr val="tx1"/>
              </a:solidFill>
              <a:latin typeface="Calibri" panose="020F0502020204030204" pitchFamily="34" charset="0"/>
              <a:ea typeface="+mn-ea"/>
              <a:cs typeface="Arial" panose="020B0604020202020204" pitchFamily="34" charset="0"/>
            </a:endParaRPr>
          </a:p>
        </p:txBody>
      </p:sp>
      <p:sp>
        <p:nvSpPr>
          <p:cNvPr id="3" name="TextBox 2"/>
          <p:cNvSpPr txBox="1"/>
          <p:nvPr/>
        </p:nvSpPr>
        <p:spPr>
          <a:xfrm>
            <a:off x="250214" y="731292"/>
            <a:ext cx="8641188" cy="6758773"/>
          </a:xfrm>
          <a:prstGeom prst="rect">
            <a:avLst/>
          </a:prstGeom>
          <a:noFill/>
        </p:spPr>
        <p:txBody>
          <a:bodyPr wrap="square" rtlCol="0">
            <a:spAutoFit/>
          </a:bodyPr>
          <a:lstStyle/>
          <a:p>
            <a:pPr algn="just" defTabSz="355600"/>
            <a:r>
              <a:rPr lang="ru-RU" sz="1100" b="1" u="sng" dirty="0">
                <a:solidFill>
                  <a:srgbClr val="002060"/>
                </a:solidFill>
              </a:rPr>
              <a:t>Налогоплательщики: </a:t>
            </a:r>
            <a:r>
              <a:rPr lang="ru-RU" sz="1100" dirty="0">
                <a:latin typeface="Calibri" panose="020F0502020204030204" pitchFamily="34" charset="0"/>
              </a:rPr>
              <a:t> организации и физические лица, обладающие земельными участками на праве собственности, праве постоянного (бессрочного) пользования или праве пожизненного наследуемого владения. </a:t>
            </a:r>
          </a:p>
          <a:p>
            <a:pPr algn="just" defTabSz="355600"/>
            <a:r>
              <a:rPr lang="ru-RU" sz="1100" b="1" u="sng" dirty="0">
                <a:solidFill>
                  <a:srgbClr val="002060"/>
                </a:solidFill>
              </a:rPr>
              <a:t>Объекты налогообложения: </a:t>
            </a:r>
            <a:r>
              <a:rPr lang="ru-RU" sz="1100" dirty="0">
                <a:solidFill>
                  <a:srgbClr val="002060"/>
                </a:solidFill>
              </a:rPr>
              <a:t>з</a:t>
            </a:r>
            <a:r>
              <a:rPr lang="ru-RU" sz="1100" dirty="0"/>
              <a:t>емельные участки, расположенные в пределах муниципального образования.</a:t>
            </a:r>
          </a:p>
          <a:p>
            <a:pPr algn="just" defTabSz="355600"/>
            <a:r>
              <a:rPr lang="ru-RU" sz="1100" b="1" u="sng" dirty="0">
                <a:solidFill>
                  <a:srgbClr val="002060"/>
                </a:solidFill>
              </a:rPr>
              <a:t>Налоговая база: </a:t>
            </a:r>
            <a:r>
              <a:rPr lang="ru-RU" sz="1100" dirty="0">
                <a:solidFill>
                  <a:srgbClr val="002060"/>
                </a:solidFill>
              </a:rPr>
              <a:t>определяется как кадастровая стоимость </a:t>
            </a:r>
            <a:r>
              <a:rPr lang="ru-RU" sz="1100" dirty="0"/>
              <a:t>земельных участков, признаваемых объектом налогообложения (ст.390 НК РФ)</a:t>
            </a:r>
          </a:p>
          <a:p>
            <a:pPr algn="just" defTabSz="355600"/>
            <a:r>
              <a:rPr lang="ru-RU" sz="1100" b="1" u="sng" dirty="0">
                <a:solidFill>
                  <a:srgbClr val="002060"/>
                </a:solidFill>
              </a:rPr>
              <a:t>Ставки:  (ст.394 НК РФ) </a:t>
            </a:r>
            <a:r>
              <a:rPr lang="ru-RU" sz="1100" dirty="0">
                <a:solidFill>
                  <a:srgbClr val="002060"/>
                </a:solidFill>
              </a:rPr>
              <a:t>в зависимости от категории земель: земли с/х назначения – 0,3%; земли личных подсобных хозяйств – 0,15% во всех поселениях кроме Дубровинского, Покровского, Усальского , Щетковского и  Ярковского с/п, где ставка для ЛПХ составляет 0,2%;</a:t>
            </a:r>
          </a:p>
          <a:p>
            <a:pPr algn="just" defTabSz="355600"/>
            <a:r>
              <a:rPr lang="ru-RU" sz="1100" dirty="0">
                <a:solidFill>
                  <a:srgbClr val="002060"/>
                </a:solidFill>
              </a:rPr>
              <a:t>прочие земельные участки – 1,2%.</a:t>
            </a:r>
          </a:p>
          <a:p>
            <a:pPr algn="just" defTabSz="355600"/>
            <a:r>
              <a:rPr lang="ru-RU" sz="1100" b="1" u="sng" dirty="0">
                <a:latin typeface="Calibri" panose="020F0502020204030204" pitchFamily="34" charset="0"/>
                <a:cs typeface="Arial" panose="020B0604020202020204" pitchFamily="34" charset="0"/>
              </a:rPr>
              <a:t>Налоговым периодом </a:t>
            </a:r>
            <a:r>
              <a:rPr lang="ru-RU" sz="1100" dirty="0">
                <a:latin typeface="Calibri" panose="020F0502020204030204" pitchFamily="34" charset="0"/>
                <a:cs typeface="Arial" panose="020B0604020202020204" pitchFamily="34" charset="0"/>
              </a:rPr>
              <a:t>признается календарный год,</a:t>
            </a:r>
          </a:p>
          <a:p>
            <a:pPr marL="2238375" indent="-2238375" algn="just">
              <a:lnSpc>
                <a:spcPct val="80000"/>
              </a:lnSpc>
              <a:defRPr/>
            </a:pPr>
            <a:r>
              <a:rPr lang="ru-RU" sz="1100" b="1" u="sng" dirty="0">
                <a:solidFill>
                  <a:srgbClr val="002060"/>
                </a:solidFill>
              </a:rPr>
              <a:t>Срок уплаты: </a:t>
            </a:r>
            <a:r>
              <a:rPr lang="ru-RU" sz="1100" dirty="0">
                <a:solidFill>
                  <a:srgbClr val="002060"/>
                </a:solidFill>
              </a:rPr>
              <a:t>Налогоплательщики - физические лица, индивидуальные предприниматели уплачивают налог в срок не позднее                                                                                      </a:t>
            </a:r>
            <a:r>
              <a:rPr lang="ru-RU" sz="1100" b="1" u="sng" dirty="0">
                <a:solidFill>
                  <a:srgbClr val="002060"/>
                </a:solidFill>
              </a:rPr>
              <a:t>1 декабря года</a:t>
            </a:r>
            <a:r>
              <a:rPr lang="ru-RU" sz="1100" dirty="0">
                <a:solidFill>
                  <a:srgbClr val="002060"/>
                </a:solidFill>
              </a:rPr>
              <a:t>, следующего за истекшим налоговым периодом;</a:t>
            </a:r>
          </a:p>
          <a:p>
            <a:pPr algn="just">
              <a:lnSpc>
                <a:spcPct val="80000"/>
              </a:lnSpc>
              <a:defRPr/>
            </a:pPr>
            <a:r>
              <a:rPr lang="ru-RU" sz="1100" dirty="0">
                <a:solidFill>
                  <a:srgbClr val="002060"/>
                </a:solidFill>
              </a:rPr>
              <a:t>Налогоплательщики-организации </a:t>
            </a:r>
            <a:r>
              <a:rPr lang="ru-RU" sz="1100" dirty="0"/>
              <a:t>уплачивают суммы авансовых платежей по налогу по итогам отчётных периодов не позднее 30.04, не позднее 30.07, не позднее 30.10 текущего налогового периода как одну четвертую налоговой ставки процентной доли кадастровой стоимости земельного участка по состоянию на 1 января года, являющегося налоговым периодом. По итогам налогового периода  (год) уплачивается не позднее 1 февраля года, следующего за истекшим налоговым периодом</a:t>
            </a:r>
            <a:endParaRPr lang="ru-RU" sz="1100" dirty="0">
              <a:solidFill>
                <a:srgbClr val="002060"/>
              </a:solidFill>
            </a:endParaRPr>
          </a:p>
          <a:p>
            <a:pPr algn="just">
              <a:lnSpc>
                <a:spcPct val="80000"/>
              </a:lnSpc>
              <a:defRPr/>
            </a:pPr>
            <a:r>
              <a:rPr lang="ru-RU" sz="1100" b="1" u="sng" dirty="0">
                <a:latin typeface="Calibri" panose="020F0502020204030204" pitchFamily="34" charset="0"/>
                <a:cs typeface="Arial" panose="020B0604020202020204" pitchFamily="34" charset="0"/>
              </a:rPr>
              <a:t>Налоговые льготы </a:t>
            </a:r>
            <a:r>
              <a:rPr lang="ru-RU" altLang="ru-RU" sz="1100" dirty="0">
                <a:solidFill>
                  <a:srgbClr val="002060"/>
                </a:solidFill>
              </a:rPr>
              <a:t>1.От уплаты земельного налога освобождаются категории граждан, определенные </a:t>
            </a:r>
            <a:r>
              <a:rPr lang="ru-RU" altLang="ru-RU" sz="1100" u="sng" dirty="0"/>
              <a:t>статьей 395 </a:t>
            </a:r>
            <a:r>
              <a:rPr lang="ru-RU" altLang="ru-RU" sz="1100" dirty="0"/>
              <a:t>Налогового кодекса РФ; </a:t>
            </a:r>
          </a:p>
          <a:p>
            <a:pPr algn="just">
              <a:lnSpc>
                <a:spcPct val="80000"/>
              </a:lnSpc>
              <a:defRPr/>
            </a:pPr>
            <a:r>
              <a:rPr lang="ru-RU" altLang="ru-RU" sz="1100" dirty="0"/>
              <a:t>2. Решением Думы</a:t>
            </a:r>
            <a:r>
              <a:rPr lang="ru-RU" sz="1100" dirty="0"/>
              <a:t> в дополнение </a:t>
            </a:r>
            <a:r>
              <a:rPr lang="ru-RU" sz="1100" dirty="0">
                <a:solidFill>
                  <a:srgbClr val="002060"/>
                </a:solidFill>
              </a:rPr>
              <a:t>к льготам, установленным Налоговым кодексом Российской Федерации, от налогообложения освобождаются (краткий перечень):</a:t>
            </a:r>
          </a:p>
          <a:p>
            <a:pPr algn="just">
              <a:defRPr/>
            </a:pPr>
            <a:r>
              <a:rPr lang="ru-RU" sz="1100" dirty="0"/>
              <a:t>1) граждане, земли которых затапливаются паводковыми и (или) грунтовыми водами (на основании акта обследования, утвержденного администрацией соответствующего сельского поселения);</a:t>
            </a:r>
          </a:p>
          <a:p>
            <a:pPr algn="just">
              <a:defRPr/>
            </a:pPr>
            <a:r>
              <a:rPr lang="ru-RU" sz="1100" dirty="0"/>
              <a:t>8) организации и физические лица в отношении земель общего пользования населенных пунктов;</a:t>
            </a:r>
          </a:p>
          <a:p>
            <a:pPr algn="just">
              <a:defRPr/>
            </a:pPr>
            <a:r>
              <a:rPr lang="ru-RU" sz="1100" dirty="0"/>
              <a:t>9) Герои Социалистического Труда, Трудовой Славы и «За службу Родине в Вооруженных Силах СССР»;</a:t>
            </a:r>
          </a:p>
          <a:p>
            <a:pPr algn="just">
              <a:defRPr/>
            </a:pPr>
            <a:r>
              <a:rPr lang="ru-RU" sz="1100" dirty="0"/>
              <a:t>10) инвалиды I и II групп инвалидности;</a:t>
            </a:r>
          </a:p>
          <a:p>
            <a:pPr algn="just">
              <a:defRPr/>
            </a:pPr>
            <a:r>
              <a:rPr lang="ru-RU" sz="1100" dirty="0"/>
              <a:t>11) дети, оставшиеся без попечения родителей, дети сироты, а также лица из числа детей сирот и детей, оставшихся без попечения родителей, обучающихся в общеобразовательных учреждениях, учреждениях начального профессионального образования, средних специальных и высших учебных заведениях (очной формы обучения);</a:t>
            </a:r>
          </a:p>
          <a:p>
            <a:pPr algn="just">
              <a:defRPr/>
            </a:pPr>
            <a:r>
              <a:rPr lang="ru-RU" sz="1100" dirty="0"/>
              <a:t>12) граждане, впервые организующие крестьянские (фермерские) хозяйства, освобождаются от уплаты земельного налога в течение пяти лет с момента предоставления им земельных участков.</a:t>
            </a:r>
          </a:p>
          <a:p>
            <a:pPr algn="just">
              <a:defRPr/>
            </a:pPr>
            <a:r>
              <a:rPr lang="ru-RU" sz="1100" dirty="0"/>
              <a:t>13) физические лица, имеющие звание «Почетный гражданин Ярковского муниципального района», уплачивают ½ земельного налога;</a:t>
            </a:r>
          </a:p>
          <a:p>
            <a:pPr algn="just">
              <a:defRPr/>
            </a:pPr>
            <a:r>
              <a:rPr lang="ru-RU" sz="1100" dirty="0"/>
              <a:t>14) ветераны и инвалиды Великой Отечественной войны, а также ветераны и инвалиды боевых действий;</a:t>
            </a:r>
          </a:p>
          <a:p>
            <a:pPr algn="just">
              <a:defRPr/>
            </a:pPr>
            <a:r>
              <a:rPr lang="ru-RU" sz="1100" dirty="0"/>
              <a:t>15) инвалиды с детства.</a:t>
            </a:r>
          </a:p>
          <a:p>
            <a:pPr algn="just">
              <a:defRPr/>
            </a:pPr>
            <a:r>
              <a:rPr lang="ru-RU" sz="1100" dirty="0"/>
              <a:t>      В дополнении к налоговым вычетам, установленным п.5 ст.391 НК РФ, налоговая база уменьшается на величину кадастровой стоимости 600кв.м. площади </a:t>
            </a:r>
            <a:r>
              <a:rPr lang="ru-RU" sz="1100" dirty="0" err="1"/>
              <a:t>зем.участка</a:t>
            </a:r>
            <a:r>
              <a:rPr lang="ru-RU" sz="1100" dirty="0"/>
              <a:t>, </a:t>
            </a:r>
            <a:r>
              <a:rPr lang="ru-RU" sz="1100" dirty="0" err="1"/>
              <a:t>наход.в</a:t>
            </a:r>
            <a:r>
              <a:rPr lang="ru-RU" sz="1100" dirty="0"/>
              <a:t> собственности(пользовании) у физических лиц, имеющих трёх и более несовершеннолетних детей.</a:t>
            </a:r>
          </a:p>
          <a:p>
            <a:pPr algn="just">
              <a:defRPr/>
            </a:pPr>
            <a:r>
              <a:rPr lang="ru-RU" sz="1100" dirty="0"/>
              <a:t>     Срок предоставления документов, подтверждающих право на уменьшение налоговой базы – не позднее 01 декабря года, следующего за истекшим налоговым периодом.</a:t>
            </a:r>
          </a:p>
          <a:p>
            <a:pPr algn="just" defTabSz="361950"/>
            <a:r>
              <a:rPr lang="ru-RU" sz="1100" dirty="0">
                <a:effectLst>
                  <a:outerShdw blurRad="38100" dist="38100" dir="2700000" algn="tl">
                    <a:srgbClr val="000000">
                      <a:alpha val="43137"/>
                    </a:srgbClr>
                  </a:outerShdw>
                </a:effectLst>
                <a:latin typeface="Calibri" panose="020F0502020204030204" pitchFamily="34" charset="0"/>
                <a:cs typeface="Arial" panose="020B0604020202020204" pitchFamily="34" charset="0"/>
              </a:rPr>
              <a:t>Информацию о ставках и льготах  смотри:  (</a:t>
            </a:r>
            <a:r>
              <a:rPr lang="ru-RU" sz="1100" u="sng" dirty="0">
                <a:latin typeface="Calibri" panose="020F0502020204030204" pitchFamily="34" charset="0"/>
                <a:cs typeface="Arial" panose="020B0604020202020204" pitchFamily="34" charset="0"/>
                <a:hlinkClick r:id="rId2"/>
              </a:rPr>
              <a:t>https://www.nalog.ru/rn72/service/tax/</a:t>
            </a:r>
            <a:r>
              <a:rPr lang="ru-RU" sz="1100" dirty="0">
                <a:latin typeface="Calibri" panose="020F0502020204030204" pitchFamily="34" charset="0"/>
                <a:cs typeface="Arial" panose="020B0604020202020204" pitchFamily="34" charset="0"/>
              </a:rPr>
              <a:t>)</a:t>
            </a:r>
          </a:p>
          <a:p>
            <a:pPr defTabSz="361950"/>
            <a:r>
              <a:rPr lang="ru-RU" sz="1100" b="1" i="1" u="sng" dirty="0">
                <a:latin typeface="Calibri" panose="020F0502020204030204" pitchFamily="34" charset="0"/>
                <a:cs typeface="Arial" panose="020B0604020202020204" pitchFamily="34" charset="0"/>
              </a:rPr>
              <a:t>Предварительный расчет  налога: смотри здесь:</a:t>
            </a:r>
            <a:r>
              <a:rPr lang="ru-RU" sz="1100" dirty="0">
                <a:latin typeface="Calibri" panose="020F0502020204030204" pitchFamily="34" charset="0"/>
                <a:cs typeface="Arial" panose="020B0604020202020204" pitchFamily="34" charset="0"/>
              </a:rPr>
              <a:t>	(</a:t>
            </a:r>
            <a:r>
              <a:rPr lang="ru-RU" sz="1100" u="sng" dirty="0">
                <a:latin typeface="Calibri" panose="020F0502020204030204" pitchFamily="34" charset="0"/>
                <a:cs typeface="Arial" panose="020B0604020202020204" pitchFamily="34" charset="0"/>
                <a:hlinkClick r:id="rId3"/>
              </a:rPr>
              <a:t>https://www.nalog.ru/rn72/service/nalog_calc/</a:t>
            </a:r>
            <a:r>
              <a:rPr lang="ru-RU" sz="1100" dirty="0">
                <a:latin typeface="Calibri" panose="020F0502020204030204" pitchFamily="34" charset="0"/>
                <a:cs typeface="Arial" panose="020B0604020202020204" pitchFamily="34" charset="0"/>
              </a:rPr>
              <a:t>) </a:t>
            </a:r>
          </a:p>
          <a:p>
            <a:pPr defTabSz="361950"/>
            <a:endParaRPr lang="ru-RU" sz="1100" b="1" dirty="0">
              <a:latin typeface="Calibri" panose="020F0502020204030204" pitchFamily="34" charset="0"/>
              <a:cs typeface="Arial" panose="020B0604020202020204" pitchFamily="34" charset="0"/>
            </a:endParaRPr>
          </a:p>
          <a:p>
            <a:pPr defTabSz="361950"/>
            <a:r>
              <a:rPr lang="ru-RU" sz="1100" b="1" dirty="0">
                <a:latin typeface="Calibri" panose="020F0502020204030204" pitchFamily="34" charset="0"/>
                <a:cs typeface="Arial" panose="020B0604020202020204" pitchFamily="34" charset="0"/>
              </a:rPr>
              <a:t>                </a:t>
            </a:r>
            <a:r>
              <a:rPr lang="ru-RU" sz="1200" b="1" dirty="0">
                <a:latin typeface="Calibri" panose="020F0502020204030204" pitchFamily="34" charset="0"/>
                <a:cs typeface="Arial" panose="020B0604020202020204" pitchFamily="34" charset="0"/>
              </a:rPr>
              <a:t>Налог зачисляется в размере 100% в бюджет сельского  поселения по месту нахождения земельного участка</a:t>
            </a:r>
            <a:endParaRPr lang="ru-RU" sz="1200" dirty="0">
              <a:latin typeface="Calibri" panose="020F0502020204030204" pitchFamily="34" charset="0"/>
              <a:cs typeface="Arial" panose="020B0604020202020204" pitchFamily="34" charset="0"/>
            </a:endParaRPr>
          </a:p>
          <a:p>
            <a:pPr defTabSz="361950"/>
            <a:r>
              <a:rPr lang="ru-RU" sz="1200" b="1" dirty="0">
                <a:latin typeface="Calibri" panose="020F0502020204030204" pitchFamily="34" charset="0"/>
                <a:cs typeface="Arial" panose="020B0604020202020204" pitchFamily="34" charset="0"/>
              </a:rPr>
              <a:t>	</a:t>
            </a:r>
          </a:p>
          <a:p>
            <a:pPr defTabSz="361950"/>
            <a:endParaRPr lang="ru-RU" sz="1100" dirty="0">
              <a:latin typeface="Calibri" panose="020F0502020204030204" pitchFamily="34" charset="0"/>
              <a:cs typeface="Arial" panose="020B0604020202020204" pitchFamily="34" charset="0"/>
            </a:endParaRPr>
          </a:p>
        </p:txBody>
      </p:sp>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92363" y="6137921"/>
            <a:ext cx="712204" cy="72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246326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p:cNvSpPr>
            <a:spLocks noChangeArrowheads="1"/>
          </p:cNvSpPr>
          <p:nvPr/>
        </p:nvSpPr>
        <p:spPr bwMode="auto">
          <a:xfrm>
            <a:off x="395288" y="3357563"/>
            <a:ext cx="8280400" cy="647700"/>
          </a:xfrm>
          <a:prstGeom prst="rect">
            <a:avLst/>
          </a:prstGeom>
          <a:solidFill>
            <a:schemeClr val="accent4">
              <a:lumMod val="40000"/>
              <a:lumOff val="60000"/>
            </a:schemeClr>
          </a:solidFill>
          <a:ln>
            <a:noFill/>
          </a:ln>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1400" b="1" dirty="0">
                <a:solidFill>
                  <a:srgbClr val="000099"/>
                </a:solidFill>
                <a:latin typeface="Tahoma" pitchFamily="34" charset="0"/>
              </a:rPr>
              <a:t>БЮДЖЕТ </a:t>
            </a:r>
            <a:r>
              <a:rPr lang="ru-RU" altLang="ru-RU" sz="1400" b="1" dirty="0">
                <a:solidFill>
                  <a:schemeClr val="accent1">
                    <a:lumMod val="75000"/>
                  </a:schemeClr>
                </a:solidFill>
                <a:latin typeface="Tahoma" pitchFamily="34" charset="0"/>
              </a:rPr>
              <a:t>(от старонормандского </a:t>
            </a:r>
            <a:r>
              <a:rPr lang="en-US" altLang="ru-RU" sz="1400" b="1" dirty="0">
                <a:solidFill>
                  <a:schemeClr val="accent1">
                    <a:lumMod val="75000"/>
                  </a:schemeClr>
                </a:solidFill>
                <a:latin typeface="Tahoma" pitchFamily="34" charset="0"/>
              </a:rPr>
              <a:t>bougette </a:t>
            </a:r>
            <a:r>
              <a:rPr lang="ru-RU" altLang="ru-RU" sz="1400" b="1" dirty="0">
                <a:solidFill>
                  <a:schemeClr val="accent1">
                    <a:lumMod val="75000"/>
                  </a:schemeClr>
                </a:solidFill>
                <a:latin typeface="Tahoma" pitchFamily="34" charset="0"/>
              </a:rPr>
              <a:t>– кошель, сумка, кожаный мешок)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p>
        </p:txBody>
      </p:sp>
      <p:sp>
        <p:nvSpPr>
          <p:cNvPr id="7" name="Rectangle 12"/>
          <p:cNvSpPr>
            <a:spLocks noChangeArrowheads="1"/>
          </p:cNvSpPr>
          <p:nvPr/>
        </p:nvSpPr>
        <p:spPr bwMode="auto">
          <a:xfrm>
            <a:off x="6372225" y="976313"/>
            <a:ext cx="2303463" cy="2293937"/>
          </a:xfrm>
          <a:prstGeom prst="rect">
            <a:avLst/>
          </a:prstGeom>
          <a:ln/>
        </p:spPr>
        <p:style>
          <a:lnRef idx="2">
            <a:schemeClr val="accent2"/>
          </a:lnRef>
          <a:fillRef idx="1">
            <a:schemeClr val="lt1"/>
          </a:fillRef>
          <a:effectRef idx="0">
            <a:schemeClr val="accent2"/>
          </a:effectRef>
          <a:fontRef idx="minor">
            <a:schemeClr val="dk1"/>
          </a:fontRef>
        </p:style>
        <p:txBody>
          <a:bodyPr lIns="0" rIns="0" anchor="ct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defRPr/>
            </a:pPr>
            <a:r>
              <a:rPr lang="ru-RU" altLang="ru-RU" sz="1300" b="1" dirty="0">
                <a:solidFill>
                  <a:schemeClr val="accent2">
                    <a:lumMod val="50000"/>
                  </a:schemeClr>
                </a:solidFill>
                <a:latin typeface="Tahoma" panose="020B0604030504040204" pitchFamily="34" charset="0"/>
              </a:rPr>
              <a:t>РАСХОДЫ</a:t>
            </a:r>
          </a:p>
          <a:p>
            <a:pPr algn="ctr">
              <a:spcBef>
                <a:spcPct val="0"/>
              </a:spcBef>
              <a:buFontTx/>
              <a:buNone/>
              <a:defRPr/>
            </a:pPr>
            <a:r>
              <a:rPr lang="ru-RU" altLang="ru-RU" sz="1300" b="1" dirty="0">
                <a:solidFill>
                  <a:schemeClr val="accent2">
                    <a:lumMod val="50000"/>
                  </a:schemeClr>
                </a:solidFill>
                <a:latin typeface="Tahoma" panose="020B0604030504040204" pitchFamily="34" charset="0"/>
              </a:rPr>
              <a:t>это выплачиваемые из </a:t>
            </a:r>
            <a:r>
              <a:rPr lang="ru-RU" altLang="ru-RU" sz="1300" b="1" i="1" dirty="0">
                <a:solidFill>
                  <a:schemeClr val="accent2">
                    <a:lumMod val="50000"/>
                  </a:schemeClr>
                </a:solidFill>
                <a:latin typeface="Tahoma" panose="020B0604030504040204" pitchFamily="34" charset="0"/>
              </a:rPr>
              <a:t>бюджета</a:t>
            </a:r>
            <a:r>
              <a:rPr lang="ru-RU" altLang="ru-RU" sz="1300" b="1" dirty="0">
                <a:solidFill>
                  <a:schemeClr val="accent2">
                    <a:lumMod val="50000"/>
                  </a:schemeClr>
                </a:solidFill>
                <a:latin typeface="Tahoma" panose="020B0604030504040204" pitchFamily="34" charset="0"/>
              </a:rPr>
              <a:t> денежные средства (социальные выплаты населению, содержание государственных(муниципальных) учреждений (образование, культура и другие) капитальное строительство и другие)</a:t>
            </a:r>
          </a:p>
        </p:txBody>
      </p:sp>
      <p:sp>
        <p:nvSpPr>
          <p:cNvPr id="9" name="Rectangle 10"/>
          <p:cNvSpPr>
            <a:spLocks noChangeArrowheads="1"/>
          </p:cNvSpPr>
          <p:nvPr/>
        </p:nvSpPr>
        <p:spPr bwMode="auto">
          <a:xfrm>
            <a:off x="623888" y="981075"/>
            <a:ext cx="2322512" cy="2092325"/>
          </a:xfrm>
          <a:prstGeom prst="rect">
            <a:avLst/>
          </a:prstGeom>
          <a:ln/>
        </p:spPr>
        <p:style>
          <a:lnRef idx="2">
            <a:schemeClr val="accent2"/>
          </a:lnRef>
          <a:fillRef idx="1">
            <a:schemeClr val="lt1"/>
          </a:fillRef>
          <a:effectRef idx="0">
            <a:schemeClr val="accent2"/>
          </a:effectRef>
          <a:fontRef idx="minor">
            <a:schemeClr val="dk1"/>
          </a:fontRef>
        </p:style>
        <p:txBody>
          <a:bodyPr anchor="ct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defRPr/>
            </a:pPr>
            <a:r>
              <a:rPr lang="ru-RU" altLang="ru-RU" sz="1300" b="1" dirty="0">
                <a:solidFill>
                  <a:schemeClr val="accent2">
                    <a:lumMod val="50000"/>
                  </a:schemeClr>
                </a:solidFill>
                <a:latin typeface="Tahoma" pitchFamily="34" charset="0"/>
              </a:rPr>
              <a:t>ДОХОДЫ</a:t>
            </a:r>
          </a:p>
          <a:p>
            <a:pPr algn="ctr">
              <a:spcBef>
                <a:spcPct val="0"/>
              </a:spcBef>
              <a:buFontTx/>
              <a:buNone/>
              <a:defRPr/>
            </a:pPr>
            <a:r>
              <a:rPr lang="ru-RU" altLang="ru-RU" sz="1300" b="1" dirty="0">
                <a:solidFill>
                  <a:schemeClr val="accent2">
                    <a:lumMod val="50000"/>
                  </a:schemeClr>
                </a:solidFill>
                <a:latin typeface="Tahoma" pitchFamily="34" charset="0"/>
              </a:rPr>
              <a:t>это поступающие в бюджет денежные средства (налоги юридических и физических лиц, административные платежи и сборы, безвозмездные поступления)</a:t>
            </a:r>
          </a:p>
        </p:txBody>
      </p:sp>
      <p:sp>
        <p:nvSpPr>
          <p:cNvPr id="10" name="Rectangle 17"/>
          <p:cNvSpPr>
            <a:spLocks noChangeArrowheads="1"/>
          </p:cNvSpPr>
          <p:nvPr/>
        </p:nvSpPr>
        <p:spPr bwMode="auto">
          <a:xfrm>
            <a:off x="468313" y="4195763"/>
            <a:ext cx="2566987" cy="1508125"/>
          </a:xfrm>
          <a:prstGeom prst="rect">
            <a:avLst/>
          </a:prstGeom>
          <a:solidFill>
            <a:schemeClr val="bg1">
              <a:lumMod val="95000"/>
            </a:schemeClr>
          </a:solidFill>
          <a:ln w="19050">
            <a:solidFill>
              <a:srgbClr val="009900"/>
            </a:solidFill>
          </a:ln>
        </p:spPr>
        <p:style>
          <a:lnRef idx="1">
            <a:schemeClr val="accent2"/>
          </a:lnRef>
          <a:fillRef idx="2">
            <a:schemeClr val="accent2"/>
          </a:fillRef>
          <a:effectRef idx="1">
            <a:schemeClr val="accent2"/>
          </a:effectRef>
          <a:fontRef idx="minor">
            <a:schemeClr val="dk1"/>
          </a:fontRef>
        </p:style>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1500" b="1" dirty="0">
                <a:solidFill>
                  <a:schemeClr val="accent4">
                    <a:lumMod val="50000"/>
                  </a:schemeClr>
                </a:solidFill>
                <a:latin typeface="Tahoma" pitchFamily="34" charset="0"/>
              </a:rPr>
              <a:t>превышение доходов над расходами образует положительный остаток бюджета</a:t>
            </a:r>
            <a:r>
              <a:rPr lang="ru-RU" altLang="ru-RU" sz="1600" b="1" dirty="0">
                <a:solidFill>
                  <a:schemeClr val="accent4">
                    <a:lumMod val="50000"/>
                  </a:schemeClr>
                </a:solidFill>
                <a:latin typeface="Tahoma" pitchFamily="34" charset="0"/>
              </a:rPr>
              <a:t> </a:t>
            </a:r>
          </a:p>
          <a:p>
            <a:pPr algn="ctr" eaLnBrk="1" hangingPunct="1">
              <a:defRPr/>
            </a:pPr>
            <a:r>
              <a:rPr lang="ru-RU" altLang="ru-RU" sz="1400" b="1" dirty="0">
                <a:solidFill>
                  <a:schemeClr val="bg2">
                    <a:lumMod val="25000"/>
                  </a:schemeClr>
                </a:solidFill>
                <a:latin typeface="Tahoma" pitchFamily="34" charset="0"/>
              </a:rPr>
              <a:t>ПРОФИЦИТ</a:t>
            </a:r>
          </a:p>
        </p:txBody>
      </p:sp>
      <p:sp>
        <p:nvSpPr>
          <p:cNvPr id="11" name="Rectangle 18"/>
          <p:cNvSpPr>
            <a:spLocks noChangeArrowheads="1"/>
          </p:cNvSpPr>
          <p:nvPr/>
        </p:nvSpPr>
        <p:spPr bwMode="auto">
          <a:xfrm>
            <a:off x="6272213" y="4103688"/>
            <a:ext cx="2327275" cy="1692275"/>
          </a:xfrm>
          <a:prstGeom prst="rect">
            <a:avLst/>
          </a:prstGeom>
          <a:solidFill>
            <a:schemeClr val="bg1">
              <a:lumMod val="95000"/>
            </a:schemeClr>
          </a:solidFill>
          <a:ln w="19050">
            <a:solidFill>
              <a:srgbClr val="009900"/>
            </a:solidFill>
          </a:ln>
        </p:spPr>
        <p:style>
          <a:lnRef idx="1">
            <a:schemeClr val="accent6"/>
          </a:lnRef>
          <a:fillRef idx="2">
            <a:schemeClr val="accent6"/>
          </a:fillRef>
          <a:effectRef idx="1">
            <a:schemeClr val="accent6"/>
          </a:effectRef>
          <a:fontRef idx="minor">
            <a:schemeClr val="dk1"/>
          </a:fontRef>
        </p:style>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1500" b="1" dirty="0">
                <a:solidFill>
                  <a:schemeClr val="accent4">
                    <a:lumMod val="50000"/>
                  </a:schemeClr>
                </a:solidFill>
                <a:latin typeface="Tahoma" pitchFamily="34" charset="0"/>
              </a:rPr>
              <a:t>если расходная часть бюджета превышает доходную, то бюджет формируется с</a:t>
            </a:r>
          </a:p>
          <a:p>
            <a:pPr algn="ctr" eaLnBrk="1" hangingPunct="1">
              <a:defRPr/>
            </a:pPr>
            <a:r>
              <a:rPr lang="ru-RU" altLang="ru-RU" sz="1400" b="1" dirty="0">
                <a:solidFill>
                  <a:schemeClr val="bg2">
                    <a:lumMod val="25000"/>
                  </a:schemeClr>
                </a:solidFill>
                <a:latin typeface="Tahoma" pitchFamily="34" charset="0"/>
              </a:rPr>
              <a:t>ДЕФИЦИТОМ</a:t>
            </a:r>
          </a:p>
        </p:txBody>
      </p:sp>
      <p:pic>
        <p:nvPicPr>
          <p:cNvPr id="12"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3425" y="4103688"/>
            <a:ext cx="2735263" cy="18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9"/>
          <p:cNvSpPr>
            <a:spLocks noChangeArrowheads="1"/>
          </p:cNvSpPr>
          <p:nvPr/>
        </p:nvSpPr>
        <p:spPr bwMode="auto">
          <a:xfrm>
            <a:off x="403722" y="6061501"/>
            <a:ext cx="8424862" cy="553998"/>
          </a:xfrm>
          <a:prstGeom prst="rect">
            <a:avLst/>
          </a:prstGeom>
          <a:solidFill>
            <a:srgbClr val="FFFFCC"/>
          </a:solidFill>
          <a:ln/>
        </p:spPr>
        <p:style>
          <a:lnRef idx="0">
            <a:schemeClr val="accent4"/>
          </a:lnRef>
          <a:fillRef idx="3">
            <a:schemeClr val="accent4"/>
          </a:fillRef>
          <a:effectRef idx="3">
            <a:schemeClr val="accent4"/>
          </a:effectRef>
          <a:fontRef idx="minor">
            <a:schemeClr val="lt1"/>
          </a:fontRef>
        </p:style>
        <p:txBody>
          <a:bodyPr anchor="ct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defRPr/>
            </a:pPr>
            <a:r>
              <a:rPr lang="ru-RU" altLang="ru-RU" sz="1500" b="1" dirty="0">
                <a:solidFill>
                  <a:schemeClr val="accent4">
                    <a:lumMod val="50000"/>
                  </a:schemeClr>
                </a:solidFill>
                <a:latin typeface="Tahoma" pitchFamily="34" charset="0"/>
              </a:rPr>
              <a:t>Сбалансированность бюджета по доходам и расходам – основополагающее требование, предъявляемое к органам, составляющим и утверждающим бюджет</a:t>
            </a:r>
          </a:p>
        </p:txBody>
      </p:sp>
      <p:pic>
        <p:nvPicPr>
          <p:cNvPr id="615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3425" y="981075"/>
            <a:ext cx="2738438"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
        <p:nvSpPr>
          <p:cNvPr id="14" name="Скругленный прямоугольник 13"/>
          <p:cNvSpPr/>
          <p:nvPr/>
        </p:nvSpPr>
        <p:spPr>
          <a:xfrm>
            <a:off x="623888" y="214290"/>
            <a:ext cx="7975600" cy="571504"/>
          </a:xfrm>
          <a:prstGeom prst="roundRect">
            <a:avLst/>
          </a:prstGeom>
          <a:solidFill>
            <a:schemeClr val="accent2">
              <a:lumMod val="40000"/>
              <a:lumOff val="60000"/>
            </a:schemeClr>
          </a:solidFill>
          <a:ln>
            <a:solidFill>
              <a:schemeClr val="bg1"/>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endParaRPr lang="ru-RU" sz="2800" b="1" dirty="0">
              <a:solidFill>
                <a:schemeClr val="tx1"/>
              </a:solidFill>
              <a:latin typeface="Times New Roman" pitchFamily="18" charset="0"/>
              <a:cs typeface="Times New Roman" pitchFamily="18" charset="0"/>
            </a:endParaRPr>
          </a:p>
          <a:p>
            <a:pPr algn="ct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 что это такое</a:t>
            </a:r>
            <a:r>
              <a:rPr lang="en-US"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endParaRPr>
          </a:p>
          <a:p>
            <a:pPr lvl="0" algn="ctr"/>
            <a:endParaRPr lang="ru-RU" sz="2800" b="1" dirty="0">
              <a:solidFill>
                <a:schemeClr val="tx1"/>
              </a:solidFill>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2549797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1"/>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20300"/>
                            </p:stCondLst>
                            <p:childTnLst>
                              <p:par>
                                <p:cTn id="11" presetID="40"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1"/>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39900"/>
                            </p:stCondLst>
                            <p:childTnLst>
                              <p:par>
                                <p:cTn id="17" presetID="40" presetClass="entr" presetSubtype="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1"/>
                                          </p:val>
                                        </p:tav>
                                        <p:tav tm="100000">
                                          <p:val>
                                            <p:strVal val="#ppt_x"/>
                                          </p:val>
                                        </p:tav>
                                      </p:tavLst>
                                    </p:anim>
                                    <p:anim calcmode="lin" valueType="num">
                                      <p:cBhvr>
                                        <p:cTn id="21" dur="1000" fill="hold"/>
                                        <p:tgtEl>
                                          <p:spTgt spid="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53900"/>
                            </p:stCondLst>
                            <p:childTnLst>
                              <p:par>
                                <p:cTn id="23" presetID="40"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1"/>
                                          </p:val>
                                        </p:tav>
                                        <p:tav tm="100000">
                                          <p:val>
                                            <p:strVal val="#ppt_x"/>
                                          </p:val>
                                        </p:tav>
                                      </p:tavLst>
                                    </p:anim>
                                    <p:anim calcmode="lin" valueType="num">
                                      <p:cBhvr>
                                        <p:cTn id="27" dur="1000" fill="hold"/>
                                        <p:tgtEl>
                                          <p:spTgt spid="10"/>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620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1"/>
                                          </p:val>
                                        </p:tav>
                                        <p:tav tm="100000">
                                          <p:val>
                                            <p:strVal val="#ppt_x"/>
                                          </p:val>
                                        </p:tav>
                                      </p:tavLst>
                                    </p:anim>
                                    <p:anim calcmode="lin" valueType="num">
                                      <p:cBhvr>
                                        <p:cTn id="33" dur="1000" fill="hold"/>
                                        <p:tgtEl>
                                          <p:spTgt spid="11"/>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70100"/>
                            </p:stCondLst>
                            <p:childTnLst>
                              <p:par>
                                <p:cTn id="35" presetID="5" presetClass="entr" presetSubtype="1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heckerboard(across)">
                                      <p:cBhvr>
                                        <p:cTn id="37" dur="500"/>
                                        <p:tgtEl>
                                          <p:spTgt spid="12"/>
                                        </p:tgtEl>
                                      </p:cBhvr>
                                    </p:animEffect>
                                  </p:childTnLst>
                                </p:cTn>
                              </p:par>
                            </p:childTnLst>
                          </p:cTn>
                        </p:par>
                        <p:par>
                          <p:cTn id="38" fill="hold" nodeType="afterGroup">
                            <p:stCondLst>
                              <p:cond delay="70600"/>
                            </p:stCondLst>
                            <p:childTnLst>
                              <p:par>
                                <p:cTn id="39" presetID="7" presetClass="entr" presetSubtype="4"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0" fill="hold"/>
                                        <p:tgtEl>
                                          <p:spTgt spid="13"/>
                                        </p:tgtEl>
                                        <p:attrNameLst>
                                          <p:attrName>ppt_x</p:attrName>
                                        </p:attrNameLst>
                                      </p:cBhvr>
                                      <p:tavLst>
                                        <p:tav tm="0">
                                          <p:val>
                                            <p:strVal val="#ppt_x"/>
                                          </p:val>
                                        </p:tav>
                                        <p:tav tm="100000">
                                          <p:val>
                                            <p:strVal val="#ppt_x"/>
                                          </p:val>
                                        </p:tav>
                                      </p:tavLst>
                                    </p:anim>
                                    <p:anim calcmode="lin" valueType="num">
                                      <p:cBhvr additive="base">
                                        <p:cTn id="4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884457" y="-120269"/>
            <a:ext cx="7344816"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4664" tIns="42332" rIns="84664" bIns="42332" numCol="1" anchor="ctr" anchorCtr="0" compatLnSpc="1">
            <a:prstTxWarp prst="textNoShape">
              <a:avLst/>
            </a:prstTxWarp>
            <a:normAutofit/>
          </a:bodyPr>
          <a:lstStyle>
            <a:lvl1pPr algn="ctr" defTabSz="919324" rtl="0" eaLnBrk="0" fontAlgn="base" hangingPunct="0">
              <a:spcBef>
                <a:spcPct val="0"/>
              </a:spcBef>
              <a:spcAft>
                <a:spcPct val="0"/>
              </a:spcAft>
              <a:defRPr sz="2400" b="1">
                <a:solidFill>
                  <a:srgbClr val="333399"/>
                </a:solidFill>
                <a:latin typeface="+mj-lt"/>
                <a:ea typeface="+mj-ea"/>
                <a:cs typeface="+mj-cs"/>
              </a:defRPr>
            </a:lvl1pPr>
            <a:lvl2pPr algn="ctr" defTabSz="919324" rtl="0" eaLnBrk="0" fontAlgn="base" hangingPunct="0">
              <a:spcBef>
                <a:spcPct val="0"/>
              </a:spcBef>
              <a:spcAft>
                <a:spcPct val="0"/>
              </a:spcAft>
              <a:defRPr sz="2400" b="1">
                <a:solidFill>
                  <a:srgbClr val="333399"/>
                </a:solidFill>
                <a:latin typeface="Arial" charset="0"/>
              </a:defRPr>
            </a:lvl2pPr>
            <a:lvl3pPr algn="ctr" defTabSz="919324" rtl="0" eaLnBrk="0" fontAlgn="base" hangingPunct="0">
              <a:spcBef>
                <a:spcPct val="0"/>
              </a:spcBef>
              <a:spcAft>
                <a:spcPct val="0"/>
              </a:spcAft>
              <a:defRPr sz="2400" b="1">
                <a:solidFill>
                  <a:srgbClr val="333399"/>
                </a:solidFill>
                <a:latin typeface="Arial" charset="0"/>
              </a:defRPr>
            </a:lvl3pPr>
            <a:lvl4pPr algn="ctr" defTabSz="919324" rtl="0" eaLnBrk="0" fontAlgn="base" hangingPunct="0">
              <a:spcBef>
                <a:spcPct val="0"/>
              </a:spcBef>
              <a:spcAft>
                <a:spcPct val="0"/>
              </a:spcAft>
              <a:defRPr sz="2400" b="1">
                <a:solidFill>
                  <a:srgbClr val="333399"/>
                </a:solidFill>
                <a:latin typeface="Arial" charset="0"/>
              </a:defRPr>
            </a:lvl4pPr>
            <a:lvl5pPr algn="ctr" defTabSz="919324" rtl="0" eaLnBrk="0" fontAlgn="base" hangingPunct="0">
              <a:spcBef>
                <a:spcPct val="0"/>
              </a:spcBef>
              <a:spcAft>
                <a:spcPct val="0"/>
              </a:spcAft>
              <a:defRPr sz="2400" b="1">
                <a:solidFill>
                  <a:srgbClr val="333399"/>
                </a:solidFill>
                <a:latin typeface="Arial" charset="0"/>
              </a:defRPr>
            </a:lvl5pPr>
            <a:lvl6pPr marL="418932" algn="ctr" defTabSz="919324" rtl="0" fontAlgn="base">
              <a:spcBef>
                <a:spcPct val="0"/>
              </a:spcBef>
              <a:spcAft>
                <a:spcPct val="0"/>
              </a:spcAft>
              <a:defRPr sz="2400" b="1">
                <a:solidFill>
                  <a:srgbClr val="333399"/>
                </a:solidFill>
                <a:latin typeface="Arial" charset="0"/>
              </a:defRPr>
            </a:lvl6pPr>
            <a:lvl7pPr marL="837865" algn="ctr" defTabSz="919324" rtl="0" fontAlgn="base">
              <a:spcBef>
                <a:spcPct val="0"/>
              </a:spcBef>
              <a:spcAft>
                <a:spcPct val="0"/>
              </a:spcAft>
              <a:defRPr sz="2400" b="1">
                <a:solidFill>
                  <a:srgbClr val="333399"/>
                </a:solidFill>
                <a:latin typeface="Arial" charset="0"/>
              </a:defRPr>
            </a:lvl7pPr>
            <a:lvl8pPr marL="1256797" algn="ctr" defTabSz="919324" rtl="0" fontAlgn="base">
              <a:spcBef>
                <a:spcPct val="0"/>
              </a:spcBef>
              <a:spcAft>
                <a:spcPct val="0"/>
              </a:spcAft>
              <a:defRPr sz="2400" b="1">
                <a:solidFill>
                  <a:srgbClr val="333399"/>
                </a:solidFill>
                <a:latin typeface="Arial" charset="0"/>
              </a:defRPr>
            </a:lvl8pPr>
            <a:lvl9pPr marL="1675729" algn="ctr" defTabSz="919324" rtl="0" fontAlgn="base">
              <a:spcBef>
                <a:spcPct val="0"/>
              </a:spcBef>
              <a:spcAft>
                <a:spcPct val="0"/>
              </a:spcAft>
              <a:defRPr sz="2400" b="1">
                <a:solidFill>
                  <a:srgbClr val="333399"/>
                </a:solidFill>
                <a:latin typeface="Arial" charset="0"/>
              </a:defRPr>
            </a:lvl9pPr>
          </a:lstStyle>
          <a:p>
            <a:pPr>
              <a:defRPr/>
            </a:pPr>
            <a:r>
              <a:rPr lang="ru-RU" altLang="ru-RU" sz="1800" cap="all" dirty="0">
                <a:solidFill>
                  <a:srgbClr val="FF0000"/>
                </a:solidFill>
                <a:latin typeface="Calibri" panose="020F0502020204030204" pitchFamily="34" charset="0"/>
                <a:ea typeface="+mn-ea"/>
                <a:cs typeface="Arial" panose="020B0604020202020204" pitchFamily="34" charset="0"/>
              </a:rPr>
              <a:t>Специальные налоговые режимы</a:t>
            </a:r>
          </a:p>
        </p:txBody>
      </p:sp>
      <p:sp>
        <p:nvSpPr>
          <p:cNvPr id="3" name="Rectangle 2"/>
          <p:cNvSpPr txBox="1">
            <a:spLocks noChangeArrowheads="1"/>
          </p:cNvSpPr>
          <p:nvPr/>
        </p:nvSpPr>
        <p:spPr>
          <a:xfrm>
            <a:off x="377742" y="527804"/>
            <a:ext cx="8358246" cy="917787"/>
          </a:xfrm>
          <a:prstGeom prst="rect">
            <a:avLst/>
          </a:prstGeom>
        </p:spPr>
        <p:txBody>
          <a:bodyPr lIns="84664" tIns="42332" rIns="84664" bIns="42332">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altLang="ru-RU" sz="1600" b="1" dirty="0">
                <a:solidFill>
                  <a:srgbClr val="0070C0"/>
                </a:solidFill>
                <a:latin typeface="Calibri" panose="020F0502020204030204" pitchFamily="34" charset="0"/>
                <a:ea typeface="+mn-ea"/>
                <a:cs typeface="Arial" panose="020B0604020202020204" pitchFamily="34" charset="0"/>
              </a:rPr>
              <a:t>Система налогообложения для сельскохозяйственных товаропроизводителей</a:t>
            </a:r>
            <a:br>
              <a:rPr lang="ru-RU" altLang="ru-RU" sz="1600" b="1" dirty="0">
                <a:solidFill>
                  <a:srgbClr val="0070C0"/>
                </a:solidFill>
                <a:latin typeface="Calibri" panose="020F0502020204030204" pitchFamily="34" charset="0"/>
                <a:ea typeface="+mn-ea"/>
                <a:cs typeface="Arial" panose="020B0604020202020204" pitchFamily="34" charset="0"/>
              </a:rPr>
            </a:br>
            <a:r>
              <a:rPr lang="ru-RU" altLang="ru-RU" sz="1600" b="1" dirty="0">
                <a:solidFill>
                  <a:srgbClr val="0070C0"/>
                </a:solidFill>
                <a:latin typeface="Calibri" panose="020F0502020204030204" pitchFamily="34" charset="0"/>
                <a:ea typeface="+mn-ea"/>
                <a:cs typeface="Arial" panose="020B0604020202020204" pitchFamily="34" charset="0"/>
              </a:rPr>
              <a:t> (единый сельскохозяйственный налог)</a:t>
            </a:r>
          </a:p>
          <a:p>
            <a:pPr algn="ctr">
              <a:defRPr/>
            </a:pPr>
            <a:r>
              <a:rPr lang="ru-RU" altLang="ru-RU" sz="1600" b="1" dirty="0">
                <a:solidFill>
                  <a:schemeClr val="tx1"/>
                </a:solidFill>
                <a:latin typeface="Calibri" panose="020F0502020204030204" pitchFamily="34" charset="0"/>
                <a:ea typeface="+mn-ea"/>
                <a:cs typeface="Arial" panose="020B0604020202020204" pitchFamily="34" charset="0"/>
              </a:rPr>
              <a:t>Гл.26.1 Налогового кодекса </a:t>
            </a:r>
            <a:r>
              <a:rPr lang="ru-RU" altLang="ru-RU" sz="1600" b="1" dirty="0" err="1">
                <a:solidFill>
                  <a:schemeClr val="tx1"/>
                </a:solidFill>
                <a:latin typeface="Calibri" panose="020F0502020204030204" pitchFamily="34" charset="0"/>
                <a:ea typeface="+mn-ea"/>
                <a:cs typeface="Arial" panose="020B0604020202020204" pitchFamily="34" charset="0"/>
              </a:rPr>
              <a:t>рф</a:t>
            </a:r>
            <a:endParaRPr lang="ru-RU" altLang="ru-RU" sz="1600" b="1" dirty="0">
              <a:solidFill>
                <a:schemeClr val="tx1"/>
              </a:solidFill>
              <a:latin typeface="Calibri" panose="020F0502020204030204" pitchFamily="34" charset="0"/>
              <a:ea typeface="+mn-ea"/>
              <a:cs typeface="Arial" panose="020B0604020202020204" pitchFamily="34" charset="0"/>
            </a:endParaRPr>
          </a:p>
          <a:p>
            <a:pPr algn="ctr">
              <a:defRPr/>
            </a:pPr>
            <a:endParaRPr lang="ru-RU" altLang="ru-RU" sz="1600" b="1" dirty="0">
              <a:solidFill>
                <a:schemeClr val="tx1"/>
              </a:solidFill>
              <a:latin typeface="Calibri" panose="020F0502020204030204" pitchFamily="34" charset="0"/>
              <a:ea typeface="+mn-ea"/>
              <a:cs typeface="Arial" panose="020B0604020202020204" pitchFamily="34" charset="0"/>
            </a:endParaRPr>
          </a:p>
          <a:p>
            <a:pPr algn="ctr">
              <a:defRPr/>
            </a:pPr>
            <a:endParaRPr lang="ru-RU" altLang="ru-RU" sz="1600" b="1" dirty="0">
              <a:solidFill>
                <a:schemeClr val="tx1"/>
              </a:solidFill>
              <a:latin typeface="Calibri" panose="020F0502020204030204" pitchFamily="34" charset="0"/>
              <a:ea typeface="+mn-ea"/>
              <a:cs typeface="Arial" panose="020B0604020202020204" pitchFamily="34" charset="0"/>
            </a:endParaRPr>
          </a:p>
        </p:txBody>
      </p:sp>
      <p:sp>
        <p:nvSpPr>
          <p:cNvPr id="4" name="TextBox 3"/>
          <p:cNvSpPr txBox="1"/>
          <p:nvPr/>
        </p:nvSpPr>
        <p:spPr>
          <a:xfrm>
            <a:off x="471444" y="1190276"/>
            <a:ext cx="8264544" cy="6001643"/>
          </a:xfrm>
          <a:prstGeom prst="rect">
            <a:avLst/>
          </a:prstGeom>
          <a:noFill/>
        </p:spPr>
        <p:txBody>
          <a:bodyPr wrap="square" rtlCol="0">
            <a:spAutoFit/>
          </a:bodyPr>
          <a:lstStyle/>
          <a:p>
            <a:pPr algn="just"/>
            <a:endParaRPr lang="ru-RU" sz="1600" b="1" dirty="0">
              <a:latin typeface="Calibri" panose="020F0502020204030204" pitchFamily="34" charset="0"/>
              <a:cs typeface="Arial" panose="020B0604020202020204" pitchFamily="34" charset="0"/>
            </a:endParaRPr>
          </a:p>
          <a:p>
            <a:pPr algn="just"/>
            <a:r>
              <a:rPr lang="ru-RU" sz="1600" b="1" u="sng" dirty="0"/>
              <a:t>ЕСХН</a:t>
            </a:r>
            <a:r>
              <a:rPr lang="ru-RU" sz="1600" u="sng" dirty="0"/>
              <a:t> </a:t>
            </a:r>
            <a:r>
              <a:rPr lang="ru-RU" sz="1600" dirty="0"/>
              <a:t>–  это  специальный налоговый режим, который разработан и введен специально для производителей сельскохозяйственной продукции.</a:t>
            </a:r>
            <a:endParaRPr lang="ru-RU" sz="1600" b="1" dirty="0">
              <a:latin typeface="Calibri" panose="020F0502020204030204" pitchFamily="34" charset="0"/>
              <a:cs typeface="Arial" panose="020B0604020202020204" pitchFamily="34" charset="0"/>
            </a:endParaRPr>
          </a:p>
          <a:p>
            <a:pPr algn="just"/>
            <a:r>
              <a:rPr lang="ru-RU" sz="1600" b="1" u="sng" dirty="0">
                <a:latin typeface="Calibri" panose="020F0502020204030204" pitchFamily="34" charset="0"/>
                <a:cs typeface="Arial" panose="020B0604020202020204" pitchFamily="34" charset="0"/>
              </a:rPr>
              <a:t>Налогоплательщики</a:t>
            </a:r>
            <a:r>
              <a:rPr lang="ru-RU" sz="1600" b="1" dirty="0">
                <a:latin typeface="Calibri" panose="020F0502020204030204" pitchFamily="34" charset="0"/>
                <a:cs typeface="Arial" panose="020B0604020202020204" pitchFamily="34" charset="0"/>
              </a:rPr>
              <a:t> </a:t>
            </a:r>
            <a:r>
              <a:rPr lang="ru-RU" sz="1600" dirty="0">
                <a:latin typeface="Calibri" panose="020F0502020204030204" pitchFamily="34" charset="0"/>
                <a:cs typeface="Arial" panose="020B0604020202020204" pitchFamily="34" charset="0"/>
              </a:rPr>
              <a:t>(ст.346.2 НК РФ): </a:t>
            </a:r>
            <a:r>
              <a:rPr lang="ru-RU" sz="1600" dirty="0"/>
              <a:t>организации и индивидуальные предприниматели, являющиеся сельскохозяйственными товаропроизводителями, у которых доля дохода от реализации сельскохозяйственной продукции собственного производства  должна составлять не менее 70%</a:t>
            </a:r>
            <a:endParaRPr lang="ru-RU" sz="1600" dirty="0">
              <a:latin typeface="Calibri" panose="020F0502020204030204" pitchFamily="34" charset="0"/>
              <a:cs typeface="Arial" panose="020B0604020202020204" pitchFamily="34" charset="0"/>
            </a:endParaRPr>
          </a:p>
          <a:p>
            <a:pPr algn="just"/>
            <a:r>
              <a:rPr lang="ru-RU" sz="1600" b="1" u="sng" dirty="0">
                <a:latin typeface="Calibri" panose="020F0502020204030204" pitchFamily="34" charset="0"/>
                <a:cs typeface="Arial" panose="020B0604020202020204" pitchFamily="34" charset="0"/>
              </a:rPr>
              <a:t>Налоговая база </a:t>
            </a:r>
            <a:r>
              <a:rPr lang="ru-RU" sz="1600" dirty="0">
                <a:latin typeface="Calibri" panose="020F0502020204030204" pitchFamily="34" charset="0"/>
                <a:cs typeface="Arial" panose="020B0604020202020204" pitchFamily="34" charset="0"/>
              </a:rPr>
              <a:t>(ст.346.6 НК РФ): доходы, уменьшенные на величину расходов</a:t>
            </a:r>
          </a:p>
          <a:p>
            <a:pPr algn="just"/>
            <a:r>
              <a:rPr lang="ru-RU" sz="1600" b="1" u="sng" dirty="0">
                <a:latin typeface="Calibri" panose="020F0502020204030204" pitchFamily="34" charset="0"/>
                <a:cs typeface="Arial" panose="020B0604020202020204" pitchFamily="34" charset="0"/>
              </a:rPr>
              <a:t>Ставка: </a:t>
            </a:r>
            <a:r>
              <a:rPr lang="ru-RU" sz="1600" dirty="0">
                <a:latin typeface="Calibri" panose="020F0502020204030204" pitchFamily="34" charset="0"/>
                <a:cs typeface="Arial" panose="020B0604020202020204" pitchFamily="34" charset="0"/>
              </a:rPr>
              <a:t>6%</a:t>
            </a:r>
          </a:p>
          <a:p>
            <a:pPr algn="just"/>
            <a:r>
              <a:rPr lang="ru-RU" sz="1600" b="1" u="sng" dirty="0">
                <a:latin typeface="Calibri" panose="020F0502020204030204" pitchFamily="34" charset="0"/>
                <a:cs typeface="Arial" panose="020B0604020202020204" pitchFamily="34" charset="0"/>
              </a:rPr>
              <a:t>Заменяет налоги</a:t>
            </a:r>
            <a:r>
              <a:rPr lang="ru-RU" sz="1600" b="1" dirty="0">
                <a:latin typeface="Calibri" panose="020F0502020204030204" pitchFamily="34" charset="0"/>
                <a:cs typeface="Arial" panose="020B0604020202020204" pitchFamily="34" charset="0"/>
              </a:rPr>
              <a:t>: </a:t>
            </a:r>
            <a:r>
              <a:rPr lang="ru-RU" sz="1600" dirty="0">
                <a:latin typeface="Calibri" panose="020F0502020204030204" pitchFamily="34" charset="0"/>
                <a:cs typeface="Arial" panose="020B0604020202020204" pitchFamily="34" charset="0"/>
              </a:rPr>
              <a:t>налог на прибыль организаций, налог на имущество организаций (в части имущества, используемого при производстве сельскохозяйственной продукции), налог на добавленную стоимость и  налог на доходы физических лиц (ИП)</a:t>
            </a:r>
          </a:p>
          <a:p>
            <a:pPr algn="just"/>
            <a:r>
              <a:rPr lang="ru-RU" sz="1600" b="1" u="sng" dirty="0">
                <a:latin typeface="Calibri" panose="020F0502020204030204" pitchFamily="34" charset="0"/>
                <a:cs typeface="Arial" panose="020B0604020202020204" pitchFamily="34" charset="0"/>
              </a:rPr>
              <a:t>Условия перехода: </a:t>
            </a:r>
            <a:r>
              <a:rPr lang="ru-RU" sz="1600" u="sng" dirty="0">
                <a:latin typeface="Calibri" panose="020F0502020204030204" pitchFamily="34" charset="0"/>
                <a:cs typeface="Arial" panose="020B0604020202020204" pitchFamily="34" charset="0"/>
              </a:rPr>
              <a:t>-</a:t>
            </a:r>
            <a:r>
              <a:rPr lang="ru-RU" sz="1600" dirty="0">
                <a:latin typeface="Calibri" panose="020F0502020204030204" pitchFamily="34" charset="0"/>
                <a:cs typeface="Arial" panose="020B0604020202020204" pitchFamily="34" charset="0"/>
              </a:rPr>
              <a:t>д</a:t>
            </a:r>
            <a:r>
              <a:rPr lang="ru-RU" sz="1600" dirty="0"/>
              <a:t>о 31 декабря срок подачи уведомления для действующих организаций/ИП (для перехода на ЕСХН со следующего календарного года);</a:t>
            </a:r>
          </a:p>
          <a:p>
            <a:r>
              <a:rPr lang="ru-RU" sz="1600" dirty="0"/>
              <a:t>-в течение 30 дней с даты постановки на учёт организация/ИП может подать уведомление о применении ЕСХН (п. 2 ст. 346.3 НК)</a:t>
            </a:r>
          </a:p>
          <a:p>
            <a:r>
              <a:rPr lang="ru-RU" sz="1600" b="1" u="sng" dirty="0"/>
              <a:t>Налоговым периодом </a:t>
            </a:r>
            <a:r>
              <a:rPr lang="ru-RU" sz="1600" dirty="0"/>
              <a:t>признается календарный год.</a:t>
            </a:r>
          </a:p>
          <a:p>
            <a:r>
              <a:rPr lang="ru-RU" sz="1600" b="1" u="sng" dirty="0"/>
              <a:t>Отчетным периодом </a:t>
            </a:r>
            <a:r>
              <a:rPr lang="ru-RU" sz="1600" dirty="0"/>
              <a:t>признается полугодие.</a:t>
            </a:r>
          </a:p>
          <a:p>
            <a:r>
              <a:rPr lang="ru-RU" sz="1600" b="1" dirty="0">
                <a:latin typeface="Calibri" panose="020F0502020204030204" pitchFamily="34" charset="0"/>
                <a:cs typeface="Arial" panose="020B0604020202020204" pitchFamily="34" charset="0"/>
              </a:rPr>
              <a:t>          </a:t>
            </a:r>
            <a:r>
              <a:rPr lang="ru-RU" sz="1600" dirty="0">
                <a:cs typeface="Arial" panose="020B0604020202020204" pitchFamily="34" charset="0"/>
              </a:rPr>
              <a:t>Информацию об ЕСХН смотри :  </a:t>
            </a:r>
            <a:r>
              <a:rPr lang="en-US" sz="1600" u="sng" dirty="0">
                <a:cs typeface="Arial" panose="020B0604020202020204" pitchFamily="34" charset="0"/>
                <a:hlinkClick r:id="rId2"/>
              </a:rPr>
              <a:t>https://www.nalog.ru/rn72/taxation/taxes/eshn/</a:t>
            </a:r>
            <a:endParaRPr lang="ru-RU" sz="1600" u="sng" dirty="0">
              <a:cs typeface="Arial" panose="020B0604020202020204" pitchFamily="34" charset="0"/>
            </a:endParaRPr>
          </a:p>
          <a:p>
            <a:endParaRPr lang="ru-RU" sz="1600" b="1" dirty="0">
              <a:latin typeface="Calibri" panose="020F0502020204030204" pitchFamily="34" charset="0"/>
              <a:cs typeface="Arial" panose="020B0604020202020204" pitchFamily="34" charset="0"/>
            </a:endParaRPr>
          </a:p>
          <a:p>
            <a:endParaRPr lang="ru-RU" sz="1600" b="1" dirty="0">
              <a:latin typeface="Calibri" panose="020F0502020204030204" pitchFamily="34" charset="0"/>
              <a:cs typeface="Arial" panose="020B0604020202020204" pitchFamily="34" charset="0"/>
            </a:endParaRPr>
          </a:p>
          <a:p>
            <a:r>
              <a:rPr lang="ru-RU" sz="1600" b="1" dirty="0">
                <a:latin typeface="Calibri" panose="020F0502020204030204" pitchFamily="34" charset="0"/>
                <a:cs typeface="Arial" panose="020B0604020202020204" pitchFamily="34" charset="0"/>
              </a:rPr>
              <a:t>             Налог зачисляется в размере 70 % в бюджет района и 30 % в бюджет с/поселения</a:t>
            </a:r>
            <a:endParaRPr lang="ru-RU" sz="1600" dirty="0">
              <a:latin typeface="Calibri" panose="020F0502020204030204" pitchFamily="34" charset="0"/>
            </a:endParaRPr>
          </a:p>
          <a:p>
            <a:endParaRPr lang="ru-RU" sz="1600" dirty="0">
              <a:latin typeface="Calibri" panose="020F0502020204030204" pitchFamily="34" charset="0"/>
            </a:endParaRPr>
          </a:p>
          <a:p>
            <a:endParaRPr lang="ru-RU" sz="1600" dirty="0">
              <a:latin typeface="Calibri" panose="020F0502020204030204" pitchFamily="3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70" y="5921897"/>
            <a:ext cx="992359" cy="93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7429948"/>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135386" y="74998"/>
            <a:ext cx="6943548" cy="833721"/>
          </a:xfrm>
          <a:prstGeom prst="rect">
            <a:avLst/>
          </a:prstGeom>
        </p:spPr>
        <p:txBody>
          <a:bodyPr lIns="84664" tIns="42332" rIns="84664" bIns="42332">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altLang="ru-RU" sz="1800" b="1" dirty="0">
                <a:solidFill>
                  <a:srgbClr val="0070C0"/>
                </a:solidFill>
                <a:latin typeface="Calibri" panose="020F0502020204030204" pitchFamily="34" charset="0"/>
                <a:ea typeface="+mn-ea"/>
                <a:cs typeface="Arial" panose="020B0604020202020204" pitchFamily="34" charset="0"/>
              </a:rPr>
              <a:t>Упрощенная система налогообложения</a:t>
            </a:r>
          </a:p>
          <a:p>
            <a:pPr algn="ctr">
              <a:defRPr/>
            </a:pPr>
            <a:r>
              <a:rPr lang="ru-RU" altLang="ru-RU" sz="1600" b="1" dirty="0">
                <a:solidFill>
                  <a:schemeClr val="tx1"/>
                </a:solidFill>
                <a:latin typeface="Calibri" panose="020F0502020204030204" pitchFamily="34" charset="0"/>
                <a:ea typeface="+mn-ea"/>
                <a:cs typeface="Arial" panose="020B0604020202020204" pitchFamily="34" charset="0"/>
              </a:rPr>
              <a:t>Глава 26.2 Налогового кодекса РФ</a:t>
            </a:r>
          </a:p>
          <a:p>
            <a:pPr algn="ctr">
              <a:defRPr/>
            </a:pPr>
            <a:endParaRPr lang="ru-RU" altLang="ru-RU" sz="1900" b="1" dirty="0">
              <a:solidFill>
                <a:schemeClr val="tx1"/>
              </a:solidFill>
              <a:latin typeface="Calibri" panose="020F0502020204030204" pitchFamily="34" charset="0"/>
              <a:ea typeface="+mn-ea"/>
              <a:cs typeface="Arial" panose="020B0604020202020204" pitchFamily="34" charset="0"/>
            </a:endParaRPr>
          </a:p>
          <a:p>
            <a:pPr algn="ctr">
              <a:defRPr/>
            </a:pPr>
            <a:endParaRPr lang="ru-RU" altLang="ru-RU" sz="1200" b="1" dirty="0">
              <a:solidFill>
                <a:schemeClr val="tx1"/>
              </a:solidFill>
              <a:latin typeface="Calibri" panose="020F0502020204030204" pitchFamily="34" charset="0"/>
              <a:ea typeface="+mn-ea"/>
              <a:cs typeface="Arial" panose="020B0604020202020204" pitchFamily="34" charset="0"/>
            </a:endParaRPr>
          </a:p>
        </p:txBody>
      </p:sp>
      <p:sp>
        <p:nvSpPr>
          <p:cNvPr id="3" name="TextBox 2"/>
          <p:cNvSpPr txBox="1"/>
          <p:nvPr/>
        </p:nvSpPr>
        <p:spPr>
          <a:xfrm>
            <a:off x="288387" y="642095"/>
            <a:ext cx="8525022" cy="6370975"/>
          </a:xfrm>
          <a:prstGeom prst="rect">
            <a:avLst/>
          </a:prstGeom>
          <a:noFill/>
        </p:spPr>
        <p:txBody>
          <a:bodyPr wrap="square" rtlCol="0">
            <a:spAutoFit/>
          </a:bodyPr>
          <a:lstStyle/>
          <a:p>
            <a:pPr algn="just"/>
            <a:endParaRPr lang="ru-RU" sz="1600" b="1" dirty="0">
              <a:latin typeface="Calibri" panose="020F0502020204030204" pitchFamily="34" charset="0"/>
              <a:cs typeface="Arial" panose="020B0604020202020204" pitchFamily="34" charset="0"/>
            </a:endParaRPr>
          </a:p>
          <a:p>
            <a:pPr algn="just"/>
            <a:r>
              <a:rPr lang="ru-RU" sz="1400" b="1" u="sng" dirty="0"/>
              <a:t>Налогоплательщики </a:t>
            </a:r>
            <a:r>
              <a:rPr lang="ru-RU" sz="1400" u="sng" dirty="0"/>
              <a:t>(ст.346.12НК):  </a:t>
            </a:r>
            <a:r>
              <a:rPr lang="ru-RU" sz="1400" dirty="0"/>
              <a:t>организации и индивидуальные предприниматели</a:t>
            </a:r>
            <a:endParaRPr lang="ru-RU" sz="1400" dirty="0">
              <a:latin typeface="Calibri" panose="020F0502020204030204" pitchFamily="34" charset="0"/>
              <a:cs typeface="Arial" panose="020B0604020202020204" pitchFamily="34" charset="0"/>
            </a:endParaRPr>
          </a:p>
          <a:p>
            <a:pPr algn="just"/>
            <a:r>
              <a:rPr lang="ru-RU" sz="1400" b="1" u="sng" dirty="0">
                <a:latin typeface="Calibri" panose="020F0502020204030204" pitchFamily="34" charset="0"/>
                <a:cs typeface="Arial" panose="020B0604020202020204" pitchFamily="34" charset="0"/>
              </a:rPr>
              <a:t>Налоговая база</a:t>
            </a:r>
            <a:r>
              <a:rPr lang="ru-RU" sz="1400" dirty="0">
                <a:hlinkClick r:id="rId2"/>
              </a:rPr>
              <a:t> (</a:t>
            </a:r>
            <a:r>
              <a:rPr lang="ru-RU" sz="1400" dirty="0"/>
              <a:t>ст. 346.14 НК РФ):</a:t>
            </a:r>
            <a:r>
              <a:rPr lang="ru-RU" sz="1400" b="1" u="sng" dirty="0">
                <a:latin typeface="Calibri" panose="020F0502020204030204" pitchFamily="34" charset="0"/>
                <a:cs typeface="Arial" panose="020B0604020202020204" pitchFamily="34" charset="0"/>
              </a:rPr>
              <a:t> </a:t>
            </a:r>
            <a:r>
              <a:rPr lang="ru-RU" sz="1400" dirty="0"/>
              <a:t>доходы или доходы, уменьшенные на величину произведенных расходов (иногда говорят «доходы минус расходы»).</a:t>
            </a:r>
            <a:endParaRPr lang="ru-RU" sz="1400" b="1" dirty="0">
              <a:latin typeface="Calibri" panose="020F0502020204030204" pitchFamily="34" charset="0"/>
              <a:cs typeface="Arial" panose="020B0604020202020204" pitchFamily="34" charset="0"/>
            </a:endParaRPr>
          </a:p>
          <a:p>
            <a:pPr marL="0" lvl="1" algn="just"/>
            <a:r>
              <a:rPr lang="ru-RU" sz="1400" b="1" u="sng" dirty="0">
                <a:latin typeface="Calibri" panose="020F0502020204030204" pitchFamily="34" charset="0"/>
                <a:cs typeface="Arial" panose="020B0604020202020204" pitchFamily="34" charset="0"/>
              </a:rPr>
              <a:t>Ставка: </a:t>
            </a:r>
            <a:r>
              <a:rPr lang="ru-RU" sz="1400" dirty="0">
                <a:latin typeface="Calibri" panose="020F0502020204030204" pitchFamily="34" charset="0"/>
                <a:cs typeface="Arial" panose="020B0604020202020204" pitchFamily="34" charset="0"/>
              </a:rPr>
              <a:t>«</a:t>
            </a:r>
            <a:r>
              <a:rPr lang="ru-RU" sz="1400" b="1" dirty="0">
                <a:latin typeface="Calibri" panose="020F0502020204030204" pitchFamily="34" charset="0"/>
                <a:cs typeface="Arial" panose="020B0604020202020204" pitchFamily="34" charset="0"/>
              </a:rPr>
              <a:t>5» процентов </a:t>
            </a:r>
            <a:r>
              <a:rPr lang="ru-RU" sz="1400" dirty="0">
                <a:latin typeface="Calibri" panose="020F0502020204030204" pitchFamily="34" charset="0"/>
                <a:cs typeface="Arial" panose="020B0604020202020204" pitchFamily="34" charset="0"/>
              </a:rPr>
              <a:t>для плательщиков, выбравших объект налогообложения «</a:t>
            </a:r>
            <a:r>
              <a:rPr lang="ru-RU" sz="1400" i="1" dirty="0">
                <a:latin typeface="Calibri" panose="020F0502020204030204" pitchFamily="34" charset="0"/>
                <a:cs typeface="Arial" panose="020B0604020202020204" pitchFamily="34" charset="0"/>
              </a:rPr>
              <a:t>доходы, уменьшенные на величину расходов»;</a:t>
            </a:r>
          </a:p>
          <a:p>
            <a:pPr marL="0" lvl="1" algn="just"/>
            <a:r>
              <a:rPr lang="ru-RU" sz="1400" i="1" dirty="0">
                <a:latin typeface="Calibri" panose="020F0502020204030204" pitchFamily="34" charset="0"/>
                <a:cs typeface="Arial" panose="020B0604020202020204" pitchFamily="34" charset="0"/>
              </a:rPr>
              <a:t>«</a:t>
            </a:r>
            <a:r>
              <a:rPr lang="ru-RU" sz="1400" b="1" dirty="0">
                <a:latin typeface="Calibri" panose="020F0502020204030204" pitchFamily="34" charset="0"/>
                <a:cs typeface="Arial" panose="020B0604020202020204" pitchFamily="34" charset="0"/>
              </a:rPr>
              <a:t>6» процентов </a:t>
            </a:r>
            <a:r>
              <a:rPr lang="ru-RU" sz="1400" dirty="0">
                <a:latin typeface="Calibri" panose="020F0502020204030204" pitchFamily="34" charset="0"/>
                <a:cs typeface="Arial" panose="020B0604020202020204" pitchFamily="34" charset="0"/>
              </a:rPr>
              <a:t>для плательщиков, выбравших объект налогообложения </a:t>
            </a:r>
            <a:r>
              <a:rPr lang="ru-RU" sz="1400" i="1" dirty="0">
                <a:latin typeface="Calibri" panose="020F0502020204030204" pitchFamily="34" charset="0"/>
                <a:cs typeface="Arial" panose="020B0604020202020204" pitchFamily="34" charset="0"/>
              </a:rPr>
              <a:t>«доходы»</a:t>
            </a:r>
            <a:r>
              <a:rPr lang="en-US" sz="1400" i="1" dirty="0">
                <a:latin typeface="Calibri" panose="020F0502020204030204" pitchFamily="34" charset="0"/>
                <a:cs typeface="Arial" panose="020B0604020202020204" pitchFamily="34" charset="0"/>
              </a:rPr>
              <a:t> </a:t>
            </a:r>
            <a:r>
              <a:rPr lang="ru-RU" sz="1400" dirty="0">
                <a:latin typeface="Calibri" panose="020F0502020204030204" pitchFamily="34" charset="0"/>
                <a:cs typeface="Arial" panose="020B0604020202020204" pitchFamily="34" charset="0"/>
              </a:rPr>
              <a:t>за исключением организаций, осуществляющих деятельность в сфере высоких технологий, для которых ставка </a:t>
            </a:r>
            <a:r>
              <a:rPr lang="ru-RU" sz="1400" b="1" dirty="0">
                <a:latin typeface="Calibri" panose="020F0502020204030204" pitchFamily="34" charset="0"/>
                <a:cs typeface="Arial" panose="020B0604020202020204" pitchFamily="34" charset="0"/>
              </a:rPr>
              <a:t>1 процент </a:t>
            </a:r>
            <a:r>
              <a:rPr lang="ru-RU" sz="1400" dirty="0">
                <a:latin typeface="Calibri" panose="020F0502020204030204" pitchFamily="34" charset="0"/>
                <a:cs typeface="Arial" panose="020B0604020202020204" pitchFamily="34" charset="0"/>
              </a:rPr>
              <a:t>с ограничениями по видам предпринимательской деятельности;</a:t>
            </a:r>
            <a:endParaRPr lang="ru-RU" sz="1400" dirty="0">
              <a:latin typeface="Calibri" panose="020F0502020204030204" pitchFamily="34" charset="0"/>
            </a:endParaRPr>
          </a:p>
          <a:p>
            <a:pPr marL="0" lvl="1" algn="just"/>
            <a:r>
              <a:rPr lang="ru-RU" sz="1400" dirty="0">
                <a:latin typeface="Calibri" panose="020F0502020204030204" pitchFamily="34" charset="0"/>
                <a:cs typeface="Times New Roman" panose="02020603050405020304" pitchFamily="18" charset="0"/>
              </a:rPr>
              <a:t> </a:t>
            </a:r>
            <a:r>
              <a:rPr lang="ru-RU" sz="1400" b="1" dirty="0">
                <a:latin typeface="Calibri" panose="020F0502020204030204" pitchFamily="34" charset="0"/>
                <a:cs typeface="Times New Roman" panose="02020603050405020304" pitchFamily="18" charset="0"/>
              </a:rPr>
              <a:t>«0</a:t>
            </a:r>
            <a:r>
              <a:rPr lang="ru-RU" sz="1400" dirty="0">
                <a:latin typeface="Calibri" panose="020F0502020204030204" pitchFamily="34" charset="0"/>
                <a:cs typeface="Times New Roman" panose="02020603050405020304" pitchFamily="18" charset="0"/>
              </a:rPr>
              <a:t>» </a:t>
            </a:r>
            <a:r>
              <a:rPr lang="ru-RU" sz="1400" b="1" dirty="0">
                <a:latin typeface="Calibri" panose="020F0502020204030204" pitchFamily="34" charset="0"/>
                <a:cs typeface="Times New Roman" panose="02020603050405020304" pitchFamily="18" charset="0"/>
              </a:rPr>
              <a:t>процентов</a:t>
            </a:r>
            <a:r>
              <a:rPr lang="ru-RU" sz="1400" dirty="0">
                <a:latin typeface="Calibri" panose="020F0502020204030204" pitchFamily="34" charset="0"/>
                <a:cs typeface="Times New Roman" panose="02020603050405020304" pitchFamily="18" charset="0"/>
              </a:rPr>
              <a:t> - при осуществлении деятельности в производственной, социальной, научной сферах,  при предоставлении бытовых услуг населению. Ограничения для применения «нулевой» ставки налога по численности наемных работников: не более 15 работников (</a:t>
            </a:r>
            <a:r>
              <a:rPr lang="ru-RU" sz="1400" i="1" dirty="0">
                <a:latin typeface="Calibri" panose="020F0502020204030204" pitchFamily="34" charset="0"/>
                <a:cs typeface="Arial" panose="020B0604020202020204" pitchFamily="34" charset="0"/>
              </a:rPr>
              <a:t>Закон Тюменской области от 31.03.2015 № 21 «О моратории на повышение налоговой ставки для налогоплательщиков, применяющих упрощенную систему налогообложения»).</a:t>
            </a:r>
            <a:endParaRPr lang="ru-RU" sz="1400" dirty="0">
              <a:latin typeface="Calibri" panose="020F0502020204030204" pitchFamily="34" charset="0"/>
              <a:cs typeface="Times New Roman" panose="02020603050405020304" pitchFamily="18" charset="0"/>
            </a:endParaRPr>
          </a:p>
          <a:p>
            <a:pPr algn="just"/>
            <a:r>
              <a:rPr lang="ru-RU" sz="1400" b="1" u="sng" dirty="0">
                <a:latin typeface="Calibri" panose="020F0502020204030204" pitchFamily="34" charset="0"/>
                <a:cs typeface="Arial" panose="020B0604020202020204" pitchFamily="34" charset="0"/>
              </a:rPr>
              <a:t>Заменяет налоги</a:t>
            </a:r>
            <a:r>
              <a:rPr lang="ru-RU" sz="1400" b="1" dirty="0">
                <a:latin typeface="Calibri" panose="020F0502020204030204" pitchFamily="34" charset="0"/>
                <a:cs typeface="Arial" panose="020B0604020202020204" pitchFamily="34" charset="0"/>
              </a:rPr>
              <a:t>: </a:t>
            </a:r>
            <a:r>
              <a:rPr lang="ru-RU" sz="1400" dirty="0">
                <a:latin typeface="Calibri" panose="020F0502020204030204" pitchFamily="34" charset="0"/>
                <a:cs typeface="Arial" panose="020B0604020202020204" pitchFamily="34" charset="0"/>
              </a:rPr>
              <a:t>налог на прибыль организаций, налог на имущество организаций (в части имущества, используемого при производстве сельскохозяйственной продукции), налог на добавленную стоимость и  налог на доходы физических лиц (ИП).</a:t>
            </a:r>
          </a:p>
          <a:p>
            <a:r>
              <a:rPr lang="ru-RU" sz="1400" b="1" u="sng" dirty="0">
                <a:latin typeface="Calibri" panose="020F0502020204030204" pitchFamily="34" charset="0"/>
                <a:cs typeface="Arial" panose="020B0604020202020204" pitchFamily="34" charset="0"/>
              </a:rPr>
              <a:t>Условия перехода:  - </a:t>
            </a:r>
            <a:r>
              <a:rPr lang="ru-RU" sz="1400" dirty="0"/>
              <a:t>одновременно с регистрацией ИП, организаций: Уведомление может быть подано вместе с пакетом документов на регистрацию (п. 2 ст. 346.13 НК РФ) </a:t>
            </a:r>
          </a:p>
          <a:p>
            <a:r>
              <a:rPr lang="ru-RU" sz="1400" dirty="0"/>
              <a:t>- переход на УСН с иных режимов налогообложения возможен только со следующего календарного года. Уведомление необходимо подать не позднее 31 декабря (п. 1 ст. 346.13 НК РФ). Переход на УСН с ЕНВД с начала того месяца, в котором была прекращена их обязанность по уплате единого налога на вмененный доход (п. 2 ст. 346.13 НК)</a:t>
            </a:r>
          </a:p>
          <a:p>
            <a:r>
              <a:rPr lang="ru-RU" sz="1400" b="1" u="sng" dirty="0"/>
              <a:t>Налоговым периодом </a:t>
            </a:r>
            <a:r>
              <a:rPr lang="ru-RU" sz="1400" dirty="0"/>
              <a:t>признается календарный год.</a:t>
            </a:r>
          </a:p>
          <a:p>
            <a:r>
              <a:rPr lang="ru-RU" sz="1400" b="1" u="sng" dirty="0"/>
              <a:t>Отчетными периодами </a:t>
            </a:r>
            <a:r>
              <a:rPr lang="ru-RU" sz="1400" dirty="0"/>
              <a:t>признаются первый квартал, полугодие и девять месяцев года.</a:t>
            </a:r>
          </a:p>
          <a:p>
            <a:r>
              <a:rPr lang="ru-RU" sz="1400" dirty="0">
                <a:latin typeface="Calibri" panose="020F0502020204030204" pitchFamily="34" charset="0"/>
                <a:cs typeface="Arial" panose="020B0604020202020204" pitchFamily="34" charset="0"/>
              </a:rPr>
              <a:t>Информацию об УСНО смотри :  </a:t>
            </a:r>
            <a:r>
              <a:rPr lang="en-US" sz="1400" dirty="0">
                <a:latin typeface="Calibri" panose="020F0502020204030204" pitchFamily="34" charset="0"/>
                <a:cs typeface="Arial" panose="020B0604020202020204" pitchFamily="34" charset="0"/>
                <a:hlinkClick r:id="rId3"/>
              </a:rPr>
              <a:t>https://www.nalog.ru/rn72/taxation/taxes/usn/</a:t>
            </a:r>
            <a:endParaRPr lang="ru-RU" sz="1400" dirty="0">
              <a:latin typeface="Calibri" panose="020F0502020204030204" pitchFamily="34" charset="0"/>
              <a:cs typeface="Arial" panose="020B0604020202020204" pitchFamily="34" charset="0"/>
            </a:endParaRPr>
          </a:p>
          <a:p>
            <a:r>
              <a:rPr lang="ru-RU" sz="1400" b="1" dirty="0">
                <a:latin typeface="Calibri" panose="020F0502020204030204" pitchFamily="34" charset="0"/>
                <a:cs typeface="Arial" panose="020B0604020202020204" pitchFamily="34" charset="0"/>
              </a:rPr>
              <a:t>                                     </a:t>
            </a:r>
          </a:p>
          <a:p>
            <a:r>
              <a:rPr lang="ru-RU" sz="1400" b="1" dirty="0">
                <a:latin typeface="Calibri" panose="020F0502020204030204" pitchFamily="34" charset="0"/>
                <a:cs typeface="Arial" panose="020B0604020202020204" pitchFamily="34" charset="0"/>
              </a:rPr>
              <a:t>                                      Бюджет: 50 % в областной бюджет и 50 % в бюджет района (</a:t>
            </a:r>
            <a:r>
              <a:rPr lang="ru-RU" sz="1400" b="1" dirty="0" err="1">
                <a:latin typeface="Calibri" panose="020F0502020204030204" pitchFamily="34" charset="0"/>
                <a:cs typeface="Arial" panose="020B0604020202020204" pitchFamily="34" charset="0"/>
              </a:rPr>
              <a:t>доп.норматив</a:t>
            </a:r>
            <a:r>
              <a:rPr lang="ru-RU" sz="1400" b="1" dirty="0">
                <a:latin typeface="Calibri" panose="020F0502020204030204" pitchFamily="34" charset="0"/>
                <a:cs typeface="Arial" panose="020B0604020202020204" pitchFamily="34" charset="0"/>
              </a:rPr>
              <a:t>)</a:t>
            </a:r>
            <a:endParaRPr lang="ru-RU" sz="1400" dirty="0">
              <a:latin typeface="Calibri" panose="020F0502020204030204" pitchFamily="34" charset="0"/>
              <a:cs typeface="Arial" panose="020B0604020202020204" pitchFamily="34" charset="0"/>
            </a:endParaRPr>
          </a:p>
          <a:p>
            <a:endParaRPr lang="ru-RU" sz="1400" dirty="0">
              <a:latin typeface="Calibri" panose="020F0502020204030204" pitchFamily="34" charset="0"/>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1641" y="5921532"/>
            <a:ext cx="992359" cy="93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620437"/>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22715" y="-63213"/>
            <a:ext cx="7596564" cy="844068"/>
          </a:xfrm>
          <a:prstGeom prst="rect">
            <a:avLst/>
          </a:prstGeom>
        </p:spPr>
        <p:txBody>
          <a:bodyPr lIns="84664" tIns="42332" rIns="84664" bIns="42332">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altLang="ru-RU" sz="1800" b="1" dirty="0">
                <a:solidFill>
                  <a:srgbClr val="0070C0"/>
                </a:solidFill>
                <a:latin typeface="Calibri" panose="020F0502020204030204" pitchFamily="34" charset="0"/>
                <a:ea typeface="+mn-ea"/>
                <a:cs typeface="Arial" panose="020B0604020202020204" pitchFamily="34" charset="0"/>
              </a:rPr>
              <a:t>Система налогообложения в виде единого налога на вмененный доход для отдельных видов деятельности</a:t>
            </a:r>
          </a:p>
          <a:p>
            <a:pPr algn="ctr">
              <a:defRPr/>
            </a:pPr>
            <a:r>
              <a:rPr lang="ru-RU" altLang="ru-RU" sz="1400" b="1" dirty="0">
                <a:solidFill>
                  <a:schemeClr val="tx1"/>
                </a:solidFill>
                <a:latin typeface="Calibri" panose="020F0502020204030204" pitchFamily="34" charset="0"/>
                <a:ea typeface="+mn-ea"/>
                <a:cs typeface="Arial" panose="020B0604020202020204" pitchFamily="34" charset="0"/>
              </a:rPr>
              <a:t> глава 26.3 налогового кодекса РФ</a:t>
            </a:r>
          </a:p>
          <a:p>
            <a:pPr algn="ctr">
              <a:defRPr/>
            </a:pPr>
            <a:r>
              <a:rPr lang="ru-RU" altLang="ru-RU" sz="1150" b="1" dirty="0">
                <a:solidFill>
                  <a:schemeClr val="tx1"/>
                </a:solidFill>
                <a:latin typeface="Calibri" panose="020F0502020204030204" pitchFamily="34" charset="0"/>
                <a:ea typeface="+mn-ea"/>
                <a:cs typeface="Arial" panose="020B0604020202020204" pitchFamily="34" charset="0"/>
              </a:rPr>
              <a:t>Решение думы Ярковского  муниципального района от 31.10.2007г. №18 «О системе налогообложения в виде единого налога на вменённый доход для отдельных видов деятельности»</a:t>
            </a:r>
          </a:p>
        </p:txBody>
      </p:sp>
      <p:sp>
        <p:nvSpPr>
          <p:cNvPr id="3" name="TextBox 2"/>
          <p:cNvSpPr txBox="1"/>
          <p:nvPr/>
        </p:nvSpPr>
        <p:spPr>
          <a:xfrm>
            <a:off x="307812" y="1074732"/>
            <a:ext cx="8640959" cy="6340197"/>
          </a:xfrm>
          <a:prstGeom prst="rect">
            <a:avLst/>
          </a:prstGeom>
          <a:noFill/>
        </p:spPr>
        <p:txBody>
          <a:bodyPr wrap="square" rtlCol="0">
            <a:spAutoFit/>
          </a:bodyPr>
          <a:lstStyle/>
          <a:p>
            <a:endParaRPr lang="ru-RU" sz="1400" b="1" u="sng" dirty="0">
              <a:latin typeface="Calibri" panose="020F0502020204030204" pitchFamily="34" charset="0"/>
              <a:cs typeface="Arial" panose="020B0604020202020204" pitchFamily="34" charset="0"/>
            </a:endParaRPr>
          </a:p>
          <a:p>
            <a:pPr algn="just"/>
            <a:r>
              <a:rPr lang="ru-RU" sz="1400" b="1" u="sng" dirty="0">
                <a:latin typeface="Calibri" panose="020F0502020204030204" pitchFamily="34" charset="0"/>
                <a:cs typeface="Arial" panose="020B0604020202020204" pitchFamily="34" charset="0"/>
              </a:rPr>
              <a:t>Налогоплательщики:</a:t>
            </a:r>
            <a:r>
              <a:rPr lang="ru-RU" sz="1400" b="1" dirty="0">
                <a:latin typeface="Calibri" panose="020F0502020204030204" pitchFamily="34" charset="0"/>
                <a:cs typeface="Arial" panose="020B0604020202020204" pitchFamily="34" charset="0"/>
              </a:rPr>
              <a:t> </a:t>
            </a:r>
            <a:r>
              <a:rPr lang="ru-RU" sz="1400" dirty="0"/>
              <a:t>организации и индивидуальные предприниматели, осуществляющие на территории муниципального района следующие виды предпринимательской деятельности (п.2 ст.346.26 НК РФ): розничная торговля, общественное питание, бытовые, ветеринарные услуги, услуги по ремонту, услуги по ремонту, техническому обслуживанию и мойке  автомототранспортных средств; распространение и (или) размещение рекламы; услуги по передаче во временное пользование торговых мест, земельных участков;  услуги по временному размещению и проживанию; услуги по перевозке пассажиров и грузов автотранспортом; услуги стоянок.</a:t>
            </a:r>
          </a:p>
          <a:p>
            <a:pPr algn="just"/>
            <a:r>
              <a:rPr lang="ru-RU" sz="1400" b="1" u="sng" dirty="0"/>
              <a:t>Объект налогообложения:  </a:t>
            </a:r>
            <a:r>
              <a:rPr lang="ru-RU" sz="1400" dirty="0"/>
              <a:t>вменённый доход налогоплательщика</a:t>
            </a:r>
          </a:p>
          <a:p>
            <a:pPr algn="just"/>
            <a:r>
              <a:rPr lang="ru-RU" sz="1400" b="1" u="sng" dirty="0"/>
              <a:t>Налоговая база: </a:t>
            </a:r>
            <a:r>
              <a:rPr lang="ru-RU" sz="1400" dirty="0"/>
              <a:t>величина вмененного дохода, рассчитываемая как произведение </a:t>
            </a:r>
            <a:r>
              <a:rPr lang="ru-RU" sz="1400" u="sng" dirty="0"/>
              <a:t>базовой доходности </a:t>
            </a:r>
            <a:r>
              <a:rPr lang="ru-RU" sz="1400" dirty="0"/>
              <a:t>(п.3ст.346.29 НК РФ) по определенному виду предпринимательской деятельности, исчисленной за налоговый период, и величины физического показателя, характеризующего данный вид деятельности.</a:t>
            </a:r>
          </a:p>
          <a:p>
            <a:pPr algn="just"/>
            <a:r>
              <a:rPr lang="ru-RU" sz="1400" b="1" u="sng" dirty="0">
                <a:latin typeface="Calibri" panose="020F0502020204030204" pitchFamily="34" charset="0"/>
                <a:cs typeface="Arial" panose="020B0604020202020204" pitchFamily="34" charset="0"/>
              </a:rPr>
              <a:t>Ставка: </a:t>
            </a:r>
            <a:r>
              <a:rPr lang="ru-RU" sz="1400" dirty="0">
                <a:latin typeface="Calibri" panose="020F0502020204030204" pitchFamily="34" charset="0"/>
                <a:cs typeface="Arial" panose="020B0604020202020204" pitchFamily="34" charset="0"/>
              </a:rPr>
              <a:t>15% </a:t>
            </a:r>
            <a:r>
              <a:rPr lang="ru-RU" sz="1400" dirty="0"/>
              <a:t>величины вмененного дохода</a:t>
            </a:r>
            <a:endParaRPr lang="ru-RU" sz="1400" dirty="0">
              <a:latin typeface="Calibri" panose="020F0502020204030204" pitchFamily="34" charset="0"/>
              <a:cs typeface="Arial" panose="020B0604020202020204" pitchFamily="34" charset="0"/>
            </a:endParaRPr>
          </a:p>
          <a:p>
            <a:pPr algn="just"/>
            <a:r>
              <a:rPr lang="ru-RU" sz="1400" b="1" u="sng" dirty="0">
                <a:latin typeface="Calibri" panose="020F0502020204030204" pitchFamily="34" charset="0"/>
                <a:cs typeface="Arial" panose="020B0604020202020204" pitchFamily="34" charset="0"/>
              </a:rPr>
              <a:t>Заменяет налоги</a:t>
            </a:r>
            <a:r>
              <a:rPr lang="ru-RU" sz="1400" b="1" dirty="0">
                <a:latin typeface="Calibri" panose="020F0502020204030204" pitchFamily="34" charset="0"/>
                <a:cs typeface="Arial" panose="020B0604020202020204" pitchFamily="34" charset="0"/>
              </a:rPr>
              <a:t>: </a:t>
            </a:r>
            <a:r>
              <a:rPr lang="ru-RU" sz="1400" dirty="0">
                <a:latin typeface="Calibri" panose="020F0502020204030204" pitchFamily="34" charset="0"/>
                <a:cs typeface="Arial" panose="020B0604020202020204" pitchFamily="34" charset="0"/>
              </a:rPr>
              <a:t>налог на прибыль организаций, налог на имущество организаций, налог на добавленную стоимость и  налог на доходы физических лиц (ИП)</a:t>
            </a:r>
          </a:p>
          <a:p>
            <a:pPr algn="just"/>
            <a:r>
              <a:rPr lang="ru-RU" sz="1400" b="1" u="sng" dirty="0">
                <a:latin typeface="Calibri" panose="020F0502020204030204" pitchFamily="34" charset="0"/>
                <a:cs typeface="Arial" panose="020B0604020202020204" pitchFamily="34" charset="0"/>
              </a:rPr>
              <a:t>Условия перехода:  </a:t>
            </a:r>
            <a:r>
              <a:rPr lang="ru-RU" sz="1400" dirty="0"/>
              <a:t>С 1 января 2013 года переход на уплату единого налога осуществляется добровольно через подачу заявления о постановке на учет организации (ИП) в качестве налогоплательщика ЕНВД в налоговый орган по месту ведения деятельности</a:t>
            </a:r>
            <a:endParaRPr lang="ru-RU" sz="1400" dirty="0">
              <a:solidFill>
                <a:srgbClr val="FF0000"/>
              </a:solidFill>
            </a:endParaRPr>
          </a:p>
          <a:p>
            <a:pPr algn="just"/>
            <a:r>
              <a:rPr lang="ru-RU" sz="1400" b="1" u="sng" dirty="0"/>
              <a:t>Налоговым периодом </a:t>
            </a:r>
            <a:r>
              <a:rPr lang="ru-RU" sz="1400" dirty="0"/>
              <a:t>признается квартал.</a:t>
            </a:r>
          </a:p>
          <a:p>
            <a:pPr algn="just"/>
            <a:r>
              <a:rPr lang="ru-RU" sz="1400" b="1" u="sng" dirty="0"/>
              <a:t>Срок уплаты ЕНВД:  </a:t>
            </a:r>
            <a:r>
              <a:rPr lang="ru-RU" sz="1400" dirty="0"/>
              <a:t>до </a:t>
            </a:r>
            <a:r>
              <a:rPr lang="ru-RU" sz="1400" b="1" dirty="0"/>
              <a:t>25 числа месяца</a:t>
            </a:r>
            <a:r>
              <a:rPr lang="ru-RU" sz="1400" dirty="0"/>
              <a:t>, следующего за отчетным периодом (квартал) </a:t>
            </a:r>
            <a:r>
              <a:rPr lang="ru-RU" sz="1400" dirty="0">
                <a:hlinkClick r:id="rId2"/>
              </a:rPr>
              <a:t>ст. 346.32 НК РФ.</a:t>
            </a:r>
            <a:endParaRPr lang="ru-RU" sz="1400" dirty="0"/>
          </a:p>
          <a:p>
            <a:pPr algn="just"/>
            <a:endParaRPr lang="ru-RU" sz="1600" dirty="0">
              <a:latin typeface="Calibri" panose="020F0502020204030204" pitchFamily="34" charset="0"/>
              <a:cs typeface="Arial" panose="020B0604020202020204" pitchFamily="34" charset="0"/>
            </a:endParaRPr>
          </a:p>
          <a:p>
            <a:r>
              <a:rPr lang="ru-RU" sz="1400" dirty="0">
                <a:latin typeface="Calibri" panose="020F0502020204030204" pitchFamily="34" charset="0"/>
                <a:cs typeface="Arial" panose="020B0604020202020204" pitchFamily="34" charset="0"/>
              </a:rPr>
              <a:t>Информацию об ЕНВД смотри :  </a:t>
            </a:r>
            <a:r>
              <a:rPr lang="en-US" sz="1400" dirty="0">
                <a:latin typeface="Calibri" panose="020F0502020204030204" pitchFamily="34" charset="0"/>
                <a:hlinkClick r:id="rId3"/>
              </a:rPr>
              <a:t>https://www.nalog.ru/rn72/taxation/taxes/envd/</a:t>
            </a:r>
            <a:endParaRPr lang="ru-RU" sz="1400" dirty="0">
              <a:latin typeface="Calibri" panose="020F0502020204030204" pitchFamily="34" charset="0"/>
            </a:endParaRPr>
          </a:p>
          <a:p>
            <a:r>
              <a:rPr lang="ru-RU" sz="1600" b="1" dirty="0">
                <a:latin typeface="Calibri" panose="020F0502020204030204" pitchFamily="34" charset="0"/>
                <a:cs typeface="Arial" panose="020B0604020202020204" pitchFamily="34" charset="0"/>
              </a:rPr>
              <a:t>                                                      </a:t>
            </a:r>
          </a:p>
          <a:p>
            <a:r>
              <a:rPr lang="ru-RU" sz="1600" b="1" dirty="0">
                <a:latin typeface="Calibri" panose="020F0502020204030204" pitchFamily="34" charset="0"/>
                <a:cs typeface="Arial" panose="020B0604020202020204" pitchFamily="34" charset="0"/>
              </a:rPr>
              <a:t>                                                   </a:t>
            </a:r>
            <a:r>
              <a:rPr lang="ru-RU" sz="1600" b="1" dirty="0">
                <a:effectLst>
                  <a:outerShdw blurRad="38100" dist="38100" dir="2700000" algn="tl">
                    <a:srgbClr val="000000">
                      <a:alpha val="43137"/>
                    </a:srgbClr>
                  </a:outerShdw>
                </a:effectLst>
                <a:latin typeface="Calibri" panose="020F0502020204030204" pitchFamily="34" charset="0"/>
                <a:cs typeface="Arial" panose="020B0604020202020204" pitchFamily="34" charset="0"/>
              </a:rPr>
              <a:t>Бюджет: 100 % в бюджет района</a:t>
            </a:r>
            <a:endParaRPr lang="ru-RU" sz="1600" dirty="0">
              <a:effectLst>
                <a:outerShdw blurRad="38100" dist="38100" dir="2700000" algn="tl">
                  <a:srgbClr val="000000">
                    <a:alpha val="43137"/>
                  </a:srgbClr>
                </a:outerShdw>
              </a:effectLst>
              <a:latin typeface="Calibri" panose="020F0502020204030204" pitchFamily="34" charset="0"/>
              <a:cs typeface="Arial" panose="020B0604020202020204" pitchFamily="34" charset="0"/>
            </a:endParaRPr>
          </a:p>
          <a:p>
            <a:endParaRPr lang="ru-RU" sz="1600" dirty="0">
              <a:latin typeface="Calibri" panose="020F0502020204030204" pitchFamily="34" charset="0"/>
            </a:endParaRPr>
          </a:p>
          <a:p>
            <a:endParaRPr lang="ru-RU" sz="1600" dirty="0">
              <a:latin typeface="Calibri" panose="020F0502020204030204" pitchFamily="34" charset="0"/>
            </a:endParaRPr>
          </a:p>
          <a:p>
            <a:endParaRPr lang="ru-RU" sz="1600" dirty="0">
              <a:latin typeface="Calibri" panose="020F0502020204030204" pitchFamily="34" charset="0"/>
            </a:endParaRPr>
          </a:p>
          <a:p>
            <a:r>
              <a:rPr lang="ru-RU" sz="1600" dirty="0">
                <a:latin typeface="Calibri" panose="020F0502020204030204" pitchFamily="34" charset="0"/>
              </a:rPr>
              <a:t> </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21897"/>
            <a:ext cx="992359" cy="93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9842823"/>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92359" y="1115"/>
            <a:ext cx="7344816" cy="450386"/>
          </a:xfrm>
          <a:prstGeom prst="rect">
            <a:avLst/>
          </a:prstGeom>
        </p:spPr>
        <p:txBody>
          <a:bodyPr lIns="84664" tIns="42332" rIns="84664" bIns="42332">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ru-RU" altLang="ru-RU" sz="1800" b="1" dirty="0">
                <a:solidFill>
                  <a:srgbClr val="0070C0"/>
                </a:solidFill>
                <a:latin typeface="Calibri" panose="020F0502020204030204" pitchFamily="34" charset="0"/>
                <a:ea typeface="+mn-ea"/>
                <a:cs typeface="Arial" panose="020B0604020202020204" pitchFamily="34" charset="0"/>
              </a:rPr>
              <a:t>патентная система налогообложения</a:t>
            </a:r>
          </a:p>
          <a:p>
            <a:pPr algn="ctr">
              <a:defRPr/>
            </a:pPr>
            <a:r>
              <a:rPr lang="ru-RU" altLang="ru-RU" sz="1400" b="1" dirty="0">
                <a:solidFill>
                  <a:schemeClr val="tx1"/>
                </a:solidFill>
                <a:latin typeface="Calibri" panose="020F0502020204030204" pitchFamily="34" charset="0"/>
                <a:cs typeface="Arial" panose="020B0604020202020204" pitchFamily="34" charset="0"/>
              </a:rPr>
              <a:t>Глава 26.5 Налогового кодекса РФ</a:t>
            </a:r>
          </a:p>
          <a:p>
            <a:pPr algn="ctr">
              <a:defRPr/>
            </a:pPr>
            <a:r>
              <a:rPr lang="ru-RU" sz="1200" b="1" dirty="0">
                <a:solidFill>
                  <a:schemeClr val="tx1"/>
                </a:solidFill>
              </a:rPr>
              <a:t>Закон Тюменской области </a:t>
            </a:r>
            <a:r>
              <a:rPr lang="ru-RU" sz="1200" b="1" dirty="0">
                <a:solidFill>
                  <a:schemeClr val="tx1"/>
                </a:solidFill>
                <a:hlinkClick r:id="rId2"/>
              </a:rPr>
              <a:t>от 27.11.2012 № 96</a:t>
            </a:r>
            <a:r>
              <a:rPr lang="ru-RU" sz="1200" b="1" dirty="0">
                <a:solidFill>
                  <a:schemeClr val="tx1"/>
                </a:solidFill>
              </a:rPr>
              <a:t> </a:t>
            </a:r>
          </a:p>
          <a:p>
            <a:pPr algn="ctr">
              <a:defRPr/>
            </a:pPr>
            <a:r>
              <a:rPr lang="ru-RU" sz="1200" b="1" dirty="0">
                <a:solidFill>
                  <a:schemeClr val="tx1"/>
                </a:solidFill>
              </a:rPr>
              <a:t>«О патентной системе налогообложения для индивидуальных предпринимателей</a:t>
            </a:r>
            <a:endParaRPr lang="ru-RU" altLang="ru-RU" sz="1200" b="1" dirty="0">
              <a:solidFill>
                <a:schemeClr val="tx1"/>
              </a:solidFill>
              <a:latin typeface="Calibri" panose="020F0502020204030204" pitchFamily="34" charset="0"/>
              <a:ea typeface="+mn-ea"/>
              <a:cs typeface="Arial" panose="020B0604020202020204" pitchFamily="34" charset="0"/>
            </a:endParaRPr>
          </a:p>
        </p:txBody>
      </p:sp>
      <p:sp>
        <p:nvSpPr>
          <p:cNvPr id="3" name="TextBox 2"/>
          <p:cNvSpPr txBox="1"/>
          <p:nvPr/>
        </p:nvSpPr>
        <p:spPr>
          <a:xfrm>
            <a:off x="179512" y="980728"/>
            <a:ext cx="8794124" cy="6001643"/>
          </a:xfrm>
          <a:prstGeom prst="rect">
            <a:avLst/>
          </a:prstGeom>
          <a:noFill/>
        </p:spPr>
        <p:txBody>
          <a:bodyPr wrap="square" rtlCol="0">
            <a:spAutoFit/>
          </a:bodyPr>
          <a:lstStyle/>
          <a:p>
            <a:pPr algn="just"/>
            <a:r>
              <a:rPr lang="ru-RU" sz="1200" b="1" u="sng" dirty="0">
                <a:latin typeface="Calibri" panose="020F0502020204030204" pitchFamily="34" charset="0"/>
                <a:cs typeface="Arial" panose="020B0604020202020204" pitchFamily="34" charset="0"/>
              </a:rPr>
              <a:t>Налогоплательщики:</a:t>
            </a:r>
            <a:r>
              <a:rPr lang="ru-RU" sz="1200" b="1" dirty="0">
                <a:latin typeface="Calibri" panose="020F0502020204030204" pitchFamily="34" charset="0"/>
                <a:cs typeface="Arial" panose="020B0604020202020204" pitchFamily="34" charset="0"/>
              </a:rPr>
              <a:t> </a:t>
            </a:r>
            <a:r>
              <a:rPr lang="ru-RU" sz="1200" dirty="0"/>
              <a:t>Индивидуальные предприниматели, средняя численность наемных работников которых не превышает за налоговый период 15 человек и осуществляющие  виды предпринимательской деятельности (63 вида), установленные п.2 статьи 346.43 НК РФ.</a:t>
            </a:r>
          </a:p>
          <a:p>
            <a:pPr algn="just"/>
            <a:r>
              <a:rPr lang="ru-RU" sz="1200" b="1" u="sng" dirty="0"/>
              <a:t>Объект налогообложения </a:t>
            </a:r>
            <a:r>
              <a:rPr lang="ru-RU" sz="1200" dirty="0"/>
              <a:t>потенциально возможный к получению годовой доход индивидуального предпринимателя по соответствующему виду предпринимательской деятельности, установленный законом Тюменской области </a:t>
            </a:r>
            <a:r>
              <a:rPr lang="ru-RU" sz="1200" b="1" dirty="0">
                <a:hlinkClick r:id="rId2"/>
              </a:rPr>
              <a:t>от 27.11.2012 № 96</a:t>
            </a:r>
            <a:r>
              <a:rPr lang="ru-RU" sz="1200" b="1" dirty="0"/>
              <a:t>. </a:t>
            </a:r>
          </a:p>
          <a:p>
            <a:pPr algn="just"/>
            <a:r>
              <a:rPr lang="ru-RU" sz="1200" dirty="0"/>
              <a:t>Размеры потенциально возможного к получению индивидуальным предпринимателем годового дохода по видам предпринимательской деятельности устанавливаются в зависимости от средней численности наемных работников, количества транспортных средств, количества обособленных объектов, площадей, территории действия патентов согласно </a:t>
            </a:r>
            <a:r>
              <a:rPr lang="ru-RU" sz="1200" dirty="0">
                <a:hlinkClick r:id="rId3" action="ppaction://hlinkfile"/>
              </a:rPr>
              <a:t>приложениям 1</a:t>
            </a:r>
            <a:r>
              <a:rPr lang="ru-RU" sz="1200" dirty="0"/>
              <a:t> - </a:t>
            </a:r>
            <a:r>
              <a:rPr lang="ru-RU" sz="1200" dirty="0">
                <a:hlinkClick r:id="rId4" action="ppaction://hlinkfile"/>
              </a:rPr>
              <a:t>7</a:t>
            </a:r>
            <a:r>
              <a:rPr lang="ru-RU" sz="1200" dirty="0"/>
              <a:t> к настоящему Закону.  Для Ярковского  муниципального района установлен коэффициент 0,50 размера потенциально возможного к получению дохода.</a:t>
            </a:r>
          </a:p>
          <a:p>
            <a:r>
              <a:rPr lang="ru-RU" sz="1200" b="1" u="sng" dirty="0"/>
              <a:t>Налоговая база: </a:t>
            </a:r>
            <a:r>
              <a:rPr lang="ru-RU" sz="1200" dirty="0"/>
              <a:t>денежное выражение потенциально возможного к получению индивидуальным предпринимателем годового дохода по виду предпринимательской деятельности, в отношении которого применяется патентная система налогообложения.</a:t>
            </a:r>
            <a:endParaRPr lang="ru-RU" sz="1200" b="1" u="sng" dirty="0"/>
          </a:p>
          <a:p>
            <a:r>
              <a:rPr lang="ru-RU" sz="1200" b="1" u="sng" dirty="0">
                <a:latin typeface="Calibri" panose="020F0502020204030204" pitchFamily="34" charset="0"/>
                <a:cs typeface="Arial" panose="020B0604020202020204" pitchFamily="34" charset="0"/>
              </a:rPr>
              <a:t>Ставка: «</a:t>
            </a:r>
            <a:r>
              <a:rPr lang="ru-RU" sz="1200" dirty="0">
                <a:latin typeface="Calibri" panose="020F0502020204030204" pitchFamily="34" charset="0"/>
                <a:cs typeface="Arial" panose="020B0604020202020204" pitchFamily="34" charset="0"/>
              </a:rPr>
              <a:t>6%» от потенциально возможного к получению дохода,</a:t>
            </a:r>
          </a:p>
          <a:p>
            <a:pPr algn="just"/>
            <a:r>
              <a:rPr lang="ru-RU" sz="1200" dirty="0">
                <a:latin typeface="Calibri" panose="020F0502020204030204" pitchFamily="34" charset="0"/>
                <a:cs typeface="Arial" panose="020B0604020202020204" pitchFamily="34" charset="0"/>
              </a:rPr>
              <a:t>               «0»% для </a:t>
            </a:r>
            <a:r>
              <a:rPr lang="ru-RU" sz="1200" dirty="0"/>
              <a:t>впервые зарегистрированных ИП и осуществляющих предпринимательскую деятельность в производственной, социальной, научной сферах, а также в сфере бытовых услуг населению, которая применяется не более двух налоговых периодов в пределах двух календарных лет.</a:t>
            </a:r>
          </a:p>
          <a:p>
            <a:pPr algn="just"/>
            <a:r>
              <a:rPr lang="ru-RU" sz="1200" b="1" u="sng" dirty="0"/>
              <a:t>Налоговым периодом </a:t>
            </a:r>
            <a:r>
              <a:rPr lang="ru-RU" sz="1200" dirty="0"/>
              <a:t>признается календарный год, но если на основании пункта 5 статьи 346.45 НК РФ патент выдан на срок менее календарного года, налоговым периодом признается срок, на который выдан патент.</a:t>
            </a:r>
          </a:p>
          <a:p>
            <a:pPr algn="just"/>
            <a:r>
              <a:rPr lang="ru-RU" sz="1200" dirty="0"/>
              <a:t>                Документом, удостоверяющим право на применение патентной системы налогообложения, является </a:t>
            </a:r>
            <a:r>
              <a:rPr lang="ru-RU" sz="1200" b="1" dirty="0"/>
              <a:t>патент на осуществление одного из видов предпринимательской деятельности,</a:t>
            </a:r>
            <a:r>
              <a:rPr lang="ru-RU" sz="1200" dirty="0"/>
              <a:t> который выдаётся на срок от 1 до 12 месяцев в пределах календарного года(п.ст.346.45НК РФ).</a:t>
            </a:r>
          </a:p>
          <a:p>
            <a:pPr algn="just"/>
            <a:r>
              <a:rPr lang="ru-RU" sz="1200" dirty="0"/>
              <a:t>Для получения патента индивидуальный предприниматель должен подать в Межрайонную ИФНС №6 по ТО, находящуюся по адресу г.Тюмень, ул.Малыгина, 54 , заявление на получение патента за 10 дней до начала деятельности.</a:t>
            </a:r>
          </a:p>
          <a:p>
            <a:r>
              <a:rPr lang="ru-RU" sz="1200" b="1" u="sng" dirty="0"/>
              <a:t>Уплата патента: </a:t>
            </a:r>
            <a:r>
              <a:rPr lang="ru-RU" sz="1200" dirty="0"/>
              <a:t> (ст.346.51НК РФ) если патент получен на срок до шести месяцев, - налог уплачивается полностью в течении 25 дней после получения патента;     если патент получен на срок от шести месяцев до календарного года: в размере одной трети суммы налога в срок не позднее девяноста календарных дней после начала действия патента; в размере двух третей суммы налога в срок не позднее срока окончания действия патента.</a:t>
            </a:r>
          </a:p>
          <a:p>
            <a:r>
              <a:rPr lang="ru-RU" sz="1200" dirty="0">
                <a:latin typeface="Calibri" panose="020F0502020204030204" pitchFamily="34" charset="0"/>
                <a:cs typeface="Arial" panose="020B0604020202020204" pitchFamily="34" charset="0"/>
              </a:rPr>
              <a:t>         Информацию о ПСНО, расчёт стоимости патента, смотри:  </a:t>
            </a:r>
            <a:r>
              <a:rPr lang="en-US" sz="1200" dirty="0">
                <a:latin typeface="Calibri" panose="020F0502020204030204" pitchFamily="34" charset="0"/>
                <a:hlinkClick r:id="rId5"/>
              </a:rPr>
              <a:t>https://www.nalog.ru/rn72/taxation/taxes/patent/</a:t>
            </a:r>
            <a:endParaRPr lang="ru-RU" sz="1200" dirty="0">
              <a:latin typeface="Calibri" panose="020F0502020204030204" pitchFamily="34" charset="0"/>
            </a:endParaRPr>
          </a:p>
          <a:p>
            <a:pPr algn="just"/>
            <a:r>
              <a:rPr lang="ru-RU" sz="1600" b="1" dirty="0">
                <a:latin typeface="Calibri" panose="020F0502020204030204" pitchFamily="34" charset="0"/>
                <a:cs typeface="Arial" panose="020B0604020202020204" pitchFamily="34" charset="0"/>
              </a:rPr>
              <a:t>                                                 </a:t>
            </a:r>
          </a:p>
          <a:p>
            <a:pPr algn="just"/>
            <a:r>
              <a:rPr lang="ru-RU" sz="1600" b="1" dirty="0">
                <a:latin typeface="Calibri" panose="020F0502020204030204" pitchFamily="34" charset="0"/>
                <a:cs typeface="Arial" panose="020B0604020202020204" pitchFamily="34" charset="0"/>
              </a:rPr>
              <a:t>                                                         Бюджет: 100 % в бюджет района</a:t>
            </a:r>
            <a:endParaRPr lang="ru-RU" sz="1600" dirty="0">
              <a:latin typeface="Calibri" panose="020F0502020204030204" pitchFamily="34" charset="0"/>
              <a:cs typeface="Arial" panose="020B0604020202020204" pitchFamily="34" charset="0"/>
            </a:endParaRPr>
          </a:p>
          <a:p>
            <a:endParaRPr lang="ru-RU" sz="1600" dirty="0">
              <a:latin typeface="Calibri" panose="020F0502020204030204" pitchFamily="34" charset="0"/>
            </a:endParaRPr>
          </a:p>
        </p:txBody>
      </p:sp>
      <p:pic>
        <p:nvPicPr>
          <p:cNvPr id="4096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1641" y="5921896"/>
            <a:ext cx="992359" cy="93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2413053"/>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246802" y="6675437"/>
            <a:ext cx="2133600" cy="365125"/>
          </a:xfrm>
        </p:spPr>
        <p:txBody>
          <a:bodyPr/>
          <a:lstStyle/>
          <a:p>
            <a:fld id="{0A08AF67-7F28-4F22-98C6-B144073DC870}" type="slidenum">
              <a:rPr lang="ru-RU" smtClean="0"/>
              <a:t>54</a:t>
            </a:fld>
            <a:endParaRPr lang="ru-RU" dirty="0"/>
          </a:p>
        </p:txBody>
      </p:sp>
      <p:sp>
        <p:nvSpPr>
          <p:cNvPr id="3" name="Прямоугольник 2"/>
          <p:cNvSpPr/>
          <p:nvPr/>
        </p:nvSpPr>
        <p:spPr>
          <a:xfrm>
            <a:off x="1403648" y="3216842"/>
            <a:ext cx="2592288" cy="8602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rgbClr val="0070C0"/>
                </a:solidFill>
                <a:effectLst>
                  <a:outerShdw blurRad="38100" dist="38100" dir="2700000" algn="tl">
                    <a:srgbClr val="000000">
                      <a:alpha val="43137"/>
                    </a:srgbClr>
                  </a:outerShdw>
                </a:effectLst>
                <a:latin typeface="Calibri" panose="020F0502020204030204" pitchFamily="34" charset="0"/>
              </a:rPr>
              <a:t>Структура безвозмездных поступлений  на 2019 год</a:t>
            </a:r>
          </a:p>
        </p:txBody>
      </p:sp>
      <p:sp>
        <p:nvSpPr>
          <p:cNvPr id="8" name="AutoShape 6"/>
          <p:cNvSpPr>
            <a:spLocks noChangeArrowheads="1"/>
          </p:cNvSpPr>
          <p:nvPr/>
        </p:nvSpPr>
        <p:spPr bwMode="auto">
          <a:xfrm>
            <a:off x="111554" y="90866"/>
            <a:ext cx="8209153" cy="783193"/>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Безвозмездные поступления в бюджет района</a:t>
            </a:r>
          </a:p>
          <a:p>
            <a:pPr algn="ctr"/>
            <a:r>
              <a:rPr lang="ru-RU" altLang="ru-RU" sz="20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2019-2020 годах,</a:t>
            </a:r>
            <a:r>
              <a:rPr lang="ru-RU" altLang="ru-RU"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altLang="ru-RU" sz="14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тыс.руб</a:t>
            </a:r>
            <a:r>
              <a:rPr lang="ru-RU" altLang="ru-RU" sz="1400" b="1" dirty="0">
                <a:solidFill>
                  <a:srgbClr val="0066CC"/>
                </a:solidFill>
                <a:effectLst>
                  <a:outerShdw blurRad="38100" dist="38100" dir="2700000" algn="tl">
                    <a:srgbClr val="000000">
                      <a:alpha val="43137"/>
                    </a:srgbClr>
                  </a:outerShdw>
                </a:effectLst>
                <a:latin typeface="Arial Black" panose="020B0A04020102020204" pitchFamily="34" charset="0"/>
                <a:cs typeface="Tahoma" pitchFamily="34" charset="0"/>
              </a:rPr>
              <a:t>. </a:t>
            </a:r>
          </a:p>
        </p:txBody>
      </p:sp>
      <p:graphicFrame>
        <p:nvGraphicFramePr>
          <p:cNvPr id="4" name="Объект 3"/>
          <p:cNvGraphicFramePr>
            <a:graphicFrameLocks noChangeAspect="1"/>
          </p:cNvGraphicFramePr>
          <p:nvPr>
            <p:extLst>
              <p:ext uri="{D42A27DB-BD31-4B8C-83A1-F6EECF244321}">
                <p14:modId xmlns:p14="http://schemas.microsoft.com/office/powerpoint/2010/main" val="3035342551"/>
              </p:ext>
            </p:extLst>
          </p:nvPr>
        </p:nvGraphicFramePr>
        <p:xfrm>
          <a:off x="251520" y="1340768"/>
          <a:ext cx="8712405" cy="1724025"/>
        </p:xfrm>
        <a:graphic>
          <a:graphicData uri="http://schemas.openxmlformats.org/presentationml/2006/ole">
            <mc:AlternateContent xmlns:mc="http://schemas.openxmlformats.org/markup-compatibility/2006">
              <mc:Choice xmlns:v="urn:schemas-microsoft-com:vml" Requires="v">
                <p:oleObj spid="_x0000_s46444" name="Лист" r:id="rId4" imgW="5762746" imgH="1419120" progId="Excel.Sheet.12">
                  <p:embed/>
                </p:oleObj>
              </mc:Choice>
              <mc:Fallback>
                <p:oleObj name="Лист" r:id="rId4" imgW="5762746" imgH="1419120" progId="Excel.Sheet.12">
                  <p:embed/>
                  <p:pic>
                    <p:nvPicPr>
                      <p:cNvPr id="0" name=""/>
                      <p:cNvPicPr>
                        <a:picLocks noChangeAspect="1" noChangeArrowheads="1"/>
                      </p:cNvPicPr>
                      <p:nvPr/>
                    </p:nvPicPr>
                    <p:blipFill>
                      <a:blip r:embed="rId5"/>
                      <a:srcRect/>
                      <a:stretch>
                        <a:fillRect/>
                      </a:stretch>
                    </p:blipFill>
                    <p:spPr bwMode="auto">
                      <a:xfrm>
                        <a:off x="251520" y="1340768"/>
                        <a:ext cx="8712405" cy="1724025"/>
                      </a:xfrm>
                      <a:prstGeom prst="rect">
                        <a:avLst/>
                      </a:prstGeom>
                      <a:noFill/>
                      <a:ln>
                        <a:noFill/>
                      </a:ln>
                    </p:spPr>
                  </p:pic>
                </p:oleObj>
              </mc:Fallback>
            </mc:AlternateContent>
          </a:graphicData>
        </a:graphic>
      </p:graphicFrame>
      <p:graphicFrame>
        <p:nvGraphicFramePr>
          <p:cNvPr id="7" name="Диаграмма 6"/>
          <p:cNvGraphicFramePr/>
          <p:nvPr>
            <p:extLst>
              <p:ext uri="{D42A27DB-BD31-4B8C-83A1-F6EECF244321}">
                <p14:modId xmlns:p14="http://schemas.microsoft.com/office/powerpoint/2010/main" val="3433078624"/>
              </p:ext>
            </p:extLst>
          </p:nvPr>
        </p:nvGraphicFramePr>
        <p:xfrm>
          <a:off x="5148064" y="3789040"/>
          <a:ext cx="3456384" cy="273630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Диаграмма 8"/>
          <p:cNvGraphicFramePr/>
          <p:nvPr>
            <p:extLst>
              <p:ext uri="{D42A27DB-BD31-4B8C-83A1-F6EECF244321}">
                <p14:modId xmlns:p14="http://schemas.microsoft.com/office/powerpoint/2010/main" val="546282817"/>
              </p:ext>
            </p:extLst>
          </p:nvPr>
        </p:nvGraphicFramePr>
        <p:xfrm>
          <a:off x="611560" y="3789040"/>
          <a:ext cx="3528392" cy="2811049"/>
        </p:xfrm>
        <a:graphic>
          <a:graphicData uri="http://schemas.openxmlformats.org/drawingml/2006/chart">
            <c:chart xmlns:c="http://schemas.openxmlformats.org/drawingml/2006/chart" xmlns:r="http://schemas.openxmlformats.org/officeDocument/2006/relationships" r:id="rId7"/>
          </a:graphicData>
        </a:graphic>
      </p:graphicFrame>
      <p:sp>
        <p:nvSpPr>
          <p:cNvPr id="11" name="Прямоугольник 10"/>
          <p:cNvSpPr/>
          <p:nvPr/>
        </p:nvSpPr>
        <p:spPr>
          <a:xfrm>
            <a:off x="5303282" y="3249499"/>
            <a:ext cx="2592288" cy="82757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rgbClr val="0070C0"/>
                </a:solidFill>
                <a:effectLst>
                  <a:outerShdw blurRad="38100" dist="38100" dir="2700000" algn="tl">
                    <a:srgbClr val="000000">
                      <a:alpha val="43137"/>
                    </a:srgbClr>
                  </a:outerShdw>
                </a:effectLst>
                <a:latin typeface="Calibri" panose="020F0502020204030204" pitchFamily="34" charset="0"/>
              </a:rPr>
              <a:t>Структура безвозмездных поступлений  на 2020 год</a:t>
            </a:r>
          </a:p>
        </p:txBody>
      </p:sp>
      <p:pic>
        <p:nvPicPr>
          <p:cNvPr id="10" name="Picture 5" descr="герб Ярково утв"/>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52777" y="109355"/>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7666318"/>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523860"/>
            <a:ext cx="8280920" cy="861774"/>
          </a:xfrm>
          <a:prstGeom prst="rect">
            <a:avLst/>
          </a:prstGeom>
          <a:noFill/>
        </p:spPr>
        <p:txBody>
          <a:bodyPr wrap="square" rtlCol="0">
            <a:spAutoFit/>
          </a:bodyPr>
          <a:lstStyle/>
          <a:p>
            <a:pPr algn="ctr"/>
            <a:r>
              <a:rPr lang="ru-RU" b="1" dirty="0">
                <a:solidFill>
                  <a:srgbClr val="0070C0"/>
                </a:solidFill>
                <a:latin typeface="Times New Roman" panose="02020603050405020304" pitchFamily="18" charset="0"/>
                <a:cs typeface="Times New Roman" panose="02020603050405020304" pitchFamily="18" charset="0"/>
              </a:rPr>
              <a:t>Структура финансовой помощи</a:t>
            </a:r>
            <a:endParaRPr lang="ru-RU" sz="1200" b="1" dirty="0">
              <a:solidFill>
                <a:srgbClr val="0070C0"/>
              </a:solidFill>
              <a:latin typeface="Times New Roman" panose="02020603050405020304" pitchFamily="18" charset="0"/>
              <a:cs typeface="Times New Roman" panose="02020603050405020304" pitchFamily="18" charset="0"/>
            </a:endParaRPr>
          </a:p>
          <a:p>
            <a:pPr algn="ctr"/>
            <a:endParaRPr lang="ru-RU" dirty="0">
              <a:solidFill>
                <a:srgbClr val="0070C0"/>
              </a:solidFill>
              <a:latin typeface="Times New Roman" panose="02020603050405020304" pitchFamily="18" charset="0"/>
              <a:cs typeface="Times New Roman" panose="02020603050405020304" pitchFamily="18" charset="0"/>
            </a:endParaRPr>
          </a:p>
          <a:p>
            <a:pPr algn="ctr"/>
            <a:r>
              <a:rPr lang="ru-RU" sz="1400" dirty="0">
                <a:solidFill>
                  <a:srgbClr val="0070C0"/>
                </a:solidFill>
                <a:latin typeface="Times New Roman" panose="02020603050405020304" pitchFamily="18" charset="0"/>
                <a:cs typeface="Times New Roman" panose="02020603050405020304" pitchFamily="18" charset="0"/>
              </a:rPr>
              <a:t>В 2020 году- </a:t>
            </a:r>
            <a:r>
              <a:rPr lang="ru-RU" sz="1400" b="1" dirty="0">
                <a:solidFill>
                  <a:srgbClr val="0070C0"/>
                </a:solidFill>
                <a:latin typeface="Times New Roman" panose="02020603050405020304" pitchFamily="18" charset="0"/>
                <a:cs typeface="Times New Roman" panose="02020603050405020304" pitchFamily="18" charset="0"/>
              </a:rPr>
              <a:t>75 538,8 </a:t>
            </a:r>
            <a:r>
              <a:rPr lang="ru-RU" sz="1400" dirty="0">
                <a:solidFill>
                  <a:srgbClr val="0070C0"/>
                </a:solidFill>
                <a:latin typeface="Times New Roman" panose="02020603050405020304" pitchFamily="18" charset="0"/>
                <a:cs typeface="Times New Roman" panose="02020603050405020304" pitchFamily="18" charset="0"/>
              </a:rPr>
              <a:t>тыс.рублей	В 2021 году – </a:t>
            </a:r>
            <a:r>
              <a:rPr lang="ru-RU" sz="1400" b="1" dirty="0">
                <a:solidFill>
                  <a:srgbClr val="0070C0"/>
                </a:solidFill>
                <a:latin typeface="Times New Roman" panose="02020603050405020304" pitchFamily="18" charset="0"/>
                <a:cs typeface="Times New Roman" panose="02020603050405020304" pitchFamily="18" charset="0"/>
              </a:rPr>
              <a:t>74 210,4 </a:t>
            </a:r>
            <a:r>
              <a:rPr lang="ru-RU" sz="1400" dirty="0">
                <a:solidFill>
                  <a:srgbClr val="0070C0"/>
                </a:solidFill>
                <a:latin typeface="Times New Roman" panose="02020603050405020304" pitchFamily="18" charset="0"/>
                <a:cs typeface="Times New Roman" panose="02020603050405020304" pitchFamily="18" charset="0"/>
              </a:rPr>
              <a:t>тыс.рублей	В 2022 году –  </a:t>
            </a:r>
            <a:r>
              <a:rPr lang="ru-RU" sz="1400" b="1" dirty="0">
                <a:solidFill>
                  <a:srgbClr val="0070C0"/>
                </a:solidFill>
                <a:latin typeface="Times New Roman" panose="02020603050405020304" pitchFamily="18" charset="0"/>
                <a:cs typeface="Times New Roman" panose="02020603050405020304" pitchFamily="18" charset="0"/>
              </a:rPr>
              <a:t>75 979</a:t>
            </a:r>
            <a:r>
              <a:rPr lang="ru-RU" sz="1400" dirty="0">
                <a:solidFill>
                  <a:srgbClr val="0070C0"/>
                </a:solidFill>
                <a:latin typeface="Times New Roman" panose="02020603050405020304" pitchFamily="18" charset="0"/>
                <a:cs typeface="Times New Roman" panose="02020603050405020304" pitchFamily="18" charset="0"/>
              </a:rPr>
              <a:t> тыс.рублей</a:t>
            </a:r>
          </a:p>
        </p:txBody>
      </p:sp>
      <p:graphicFrame>
        <p:nvGraphicFramePr>
          <p:cNvPr id="6" name="Диаграмма 5"/>
          <p:cNvGraphicFramePr/>
          <p:nvPr>
            <p:extLst>
              <p:ext uri="{D42A27DB-BD31-4B8C-83A1-F6EECF244321}">
                <p14:modId xmlns:p14="http://schemas.microsoft.com/office/powerpoint/2010/main" val="313378797"/>
              </p:ext>
            </p:extLst>
          </p:nvPr>
        </p:nvGraphicFramePr>
        <p:xfrm>
          <a:off x="683568" y="2708920"/>
          <a:ext cx="2520280" cy="22503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extLst>
              <p:ext uri="{D42A27DB-BD31-4B8C-83A1-F6EECF244321}">
                <p14:modId xmlns:p14="http://schemas.microsoft.com/office/powerpoint/2010/main" val="1077289693"/>
              </p:ext>
            </p:extLst>
          </p:nvPr>
        </p:nvGraphicFramePr>
        <p:xfrm>
          <a:off x="3059831" y="2780928"/>
          <a:ext cx="3096344" cy="22345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extLst>
              <p:ext uri="{D42A27DB-BD31-4B8C-83A1-F6EECF244321}">
                <p14:modId xmlns:p14="http://schemas.microsoft.com/office/powerpoint/2010/main" val="2493943565"/>
              </p:ext>
            </p:extLst>
          </p:nvPr>
        </p:nvGraphicFramePr>
        <p:xfrm>
          <a:off x="6084168" y="2924944"/>
          <a:ext cx="2664296" cy="2250346"/>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2177885" y="5445224"/>
            <a:ext cx="4554355" cy="578882"/>
          </a:xfrm>
          <a:prstGeom prst="roundRect">
            <a:avLst/>
          </a:prstGeom>
          <a:solidFill>
            <a:srgbClr val="97E1A3"/>
          </a:solidFill>
          <a:ln>
            <a:solidFill>
              <a:srgbClr val="7030A0"/>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1400" dirty="0">
                <a:latin typeface="Times New Roman" panose="02020603050405020304" pitchFamily="18" charset="0"/>
                <a:cs typeface="Times New Roman" panose="02020603050405020304" pitchFamily="18" charset="0"/>
              </a:rPr>
              <a:t>Дотации </a:t>
            </a:r>
          </a:p>
          <a:p>
            <a:pPr algn="ctr"/>
            <a:r>
              <a:rPr lang="ru-RU" sz="1400" dirty="0">
                <a:latin typeface="Times New Roman" panose="02020603050405020304" pitchFamily="18" charset="0"/>
                <a:cs typeface="Times New Roman" panose="02020603050405020304" pitchFamily="18" charset="0"/>
              </a:rPr>
              <a:t>(районный фонд финансовой поддержки поселений)</a:t>
            </a:r>
          </a:p>
        </p:txBody>
      </p:sp>
      <p:sp>
        <p:nvSpPr>
          <p:cNvPr id="11" name="TextBox 10"/>
          <p:cNvSpPr txBox="1"/>
          <p:nvPr/>
        </p:nvSpPr>
        <p:spPr>
          <a:xfrm>
            <a:off x="4499992" y="6189905"/>
            <a:ext cx="4032448" cy="578882"/>
          </a:xfrm>
          <a:prstGeom prst="roundRect">
            <a:avLst/>
          </a:prstGeom>
          <a:solidFill>
            <a:srgbClr val="00B0F0"/>
          </a:solidFill>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1400" dirty="0">
                <a:latin typeface="Times New Roman" panose="02020603050405020304" pitchFamily="18" charset="0"/>
                <a:cs typeface="Times New Roman" panose="02020603050405020304" pitchFamily="18" charset="0"/>
              </a:rPr>
              <a:t>Иные межбюджетные трансферты на выравнивание бюджетной обеспеченности</a:t>
            </a:r>
          </a:p>
        </p:txBody>
      </p:sp>
      <p:sp>
        <p:nvSpPr>
          <p:cNvPr id="12" name="AutoShape 6"/>
          <p:cNvSpPr>
            <a:spLocks noChangeArrowheads="1"/>
          </p:cNvSpPr>
          <p:nvPr/>
        </p:nvSpPr>
        <p:spPr bwMode="auto">
          <a:xfrm>
            <a:off x="179673" y="75425"/>
            <a:ext cx="8208752" cy="1123712"/>
          </a:xfrm>
          <a:prstGeom prst="roundRect">
            <a:avLst>
              <a:gd name="adj" fmla="val 16667"/>
            </a:avLst>
          </a:prstGeom>
          <a:solidFill>
            <a:schemeClr val="accent5">
              <a:lumMod val="20000"/>
              <a:lumOff val="80000"/>
              <a:alpha val="50000"/>
            </a:scheme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Межбюджетные трансферты, предоставляемые из бюджета Ярковского муниципального района бюджетам </a:t>
            </a:r>
          </a:p>
          <a:p>
            <a:pPr algn="ctr"/>
            <a:r>
              <a:rPr lang="ru-RU" altLang="ru-RU" sz="20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сельских поселений</a:t>
            </a:r>
          </a:p>
        </p:txBody>
      </p:sp>
      <p:sp>
        <p:nvSpPr>
          <p:cNvPr id="13" name="TextBox 12"/>
          <p:cNvSpPr txBox="1"/>
          <p:nvPr/>
        </p:nvSpPr>
        <p:spPr>
          <a:xfrm>
            <a:off x="161661" y="6189905"/>
            <a:ext cx="4032448" cy="578882"/>
          </a:xfrm>
          <a:prstGeom prst="roundRect">
            <a:avLst/>
          </a:prstGeom>
          <a:solidFill>
            <a:srgbClr val="F4D0F1"/>
          </a:solidFill>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1400" dirty="0">
                <a:latin typeface="Times New Roman" panose="02020603050405020304" pitchFamily="18" charset="0"/>
                <a:cs typeface="Times New Roman" panose="02020603050405020304" pitchFamily="18" charset="0"/>
              </a:rPr>
              <a:t>Субвенции на осуществление первичного воинского учёта</a:t>
            </a:r>
          </a:p>
        </p:txBody>
      </p:sp>
      <p:pic>
        <p:nvPicPr>
          <p:cNvPr id="14" name="Picture 5" descr="герб Ярково утв"/>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2778" y="126503"/>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1388756"/>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2">
                <a:tint val="55000"/>
                <a:satMod val="300000"/>
              </a:schemeClr>
            </a:gs>
            <a:gs pos="40000">
              <a:schemeClr val="bg2">
                <a:tint val="65000"/>
                <a:satMod val="300000"/>
              </a:schemeClr>
            </a:gs>
            <a:gs pos="100000">
              <a:schemeClr val="bg2">
                <a:shade val="65000"/>
                <a:satMod val="300000"/>
              </a:schemeClr>
            </a:gs>
          </a:gsLst>
          <a:path path="circle">
            <a:fillToRect l="65000" b="98000"/>
          </a:path>
        </a:gradFill>
        <a:effectLst/>
      </p:bgPr>
    </p:bg>
    <p:spTree>
      <p:nvGrpSpPr>
        <p:cNvPr id="1" name=""/>
        <p:cNvGrpSpPr/>
        <p:nvPr/>
      </p:nvGrpSpPr>
      <p:grpSpPr>
        <a:xfrm>
          <a:off x="0" y="0"/>
          <a:ext cx="0" cy="0"/>
          <a:chOff x="0" y="0"/>
          <a:chExt cx="0" cy="0"/>
        </a:xfrm>
      </p:grpSpPr>
      <p:graphicFrame>
        <p:nvGraphicFramePr>
          <p:cNvPr id="2" name="Диаграмма 4"/>
          <p:cNvGraphicFramePr>
            <a:graphicFrameLocks/>
          </p:cNvGraphicFramePr>
          <p:nvPr>
            <p:extLst>
              <p:ext uri="{D42A27DB-BD31-4B8C-83A1-F6EECF244321}">
                <p14:modId xmlns:p14="http://schemas.microsoft.com/office/powerpoint/2010/main" val="3070684560"/>
              </p:ext>
            </p:extLst>
          </p:nvPr>
        </p:nvGraphicFramePr>
        <p:xfrm>
          <a:off x="519113" y="885825"/>
          <a:ext cx="6192837" cy="29511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2759077839"/>
              </p:ext>
            </p:extLst>
          </p:nvPr>
        </p:nvGraphicFramePr>
        <p:xfrm>
          <a:off x="323528" y="3942695"/>
          <a:ext cx="8640764" cy="2654657"/>
        </p:xfrm>
        <a:graphic>
          <a:graphicData uri="http://schemas.openxmlformats.org/drawingml/2006/table">
            <a:tbl>
              <a:tblPr firstRow="1" bandRow="1">
                <a:tableStyleId>{5C22544A-7EE6-4342-B048-85BDC9FD1C3A}</a:tableStyleId>
              </a:tblPr>
              <a:tblGrid>
                <a:gridCol w="1223814">
                  <a:extLst>
                    <a:ext uri="{9D8B030D-6E8A-4147-A177-3AD203B41FA5}">
                      <a16:colId xmlns:a16="http://schemas.microsoft.com/office/drawing/2014/main" xmlns="" val="20000"/>
                    </a:ext>
                  </a:extLst>
                </a:gridCol>
                <a:gridCol w="1728235">
                  <a:extLst>
                    <a:ext uri="{9D8B030D-6E8A-4147-A177-3AD203B41FA5}">
                      <a16:colId xmlns:a16="http://schemas.microsoft.com/office/drawing/2014/main" xmlns="" val="20001"/>
                    </a:ext>
                  </a:extLst>
                </a:gridCol>
                <a:gridCol w="1728217">
                  <a:extLst>
                    <a:ext uri="{9D8B030D-6E8A-4147-A177-3AD203B41FA5}">
                      <a16:colId xmlns:a16="http://schemas.microsoft.com/office/drawing/2014/main" xmlns="" val="20002"/>
                    </a:ext>
                  </a:extLst>
                </a:gridCol>
                <a:gridCol w="1152145">
                  <a:extLst>
                    <a:ext uri="{9D8B030D-6E8A-4147-A177-3AD203B41FA5}">
                      <a16:colId xmlns:a16="http://schemas.microsoft.com/office/drawing/2014/main" xmlns="" val="20003"/>
                    </a:ext>
                  </a:extLst>
                </a:gridCol>
                <a:gridCol w="1584199">
                  <a:extLst>
                    <a:ext uri="{9D8B030D-6E8A-4147-A177-3AD203B41FA5}">
                      <a16:colId xmlns:a16="http://schemas.microsoft.com/office/drawing/2014/main" xmlns="" val="20004"/>
                    </a:ext>
                  </a:extLst>
                </a:gridCol>
                <a:gridCol w="1224154">
                  <a:extLst>
                    <a:ext uri="{9D8B030D-6E8A-4147-A177-3AD203B41FA5}">
                      <a16:colId xmlns:a16="http://schemas.microsoft.com/office/drawing/2014/main" xmlns="" val="20005"/>
                    </a:ext>
                  </a:extLst>
                </a:gridCol>
              </a:tblGrid>
              <a:tr h="518274">
                <a:tc>
                  <a:txBody>
                    <a:bodyPr/>
                    <a:lstStyle/>
                    <a:p>
                      <a:pPr algn="ctr"/>
                      <a:r>
                        <a:rPr lang="ru-RU" sz="1200" baseline="0" dirty="0">
                          <a:solidFill>
                            <a:schemeClr val="bg2">
                              <a:lumMod val="25000"/>
                            </a:schemeClr>
                          </a:solidFill>
                        </a:rPr>
                        <a:t>Год</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tc>
                  <a:txBody>
                    <a:bodyPr/>
                    <a:lstStyle/>
                    <a:p>
                      <a:pPr algn="ctr"/>
                      <a:r>
                        <a:rPr lang="ru-RU" sz="1200" baseline="0" dirty="0">
                          <a:solidFill>
                            <a:schemeClr val="bg2">
                              <a:lumMod val="25000"/>
                            </a:schemeClr>
                          </a:solidFill>
                        </a:rPr>
                        <a:t>Всего доходов</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tc>
                  <a:txBody>
                    <a:bodyPr/>
                    <a:lstStyle/>
                    <a:p>
                      <a:pPr algn="ctr"/>
                      <a:r>
                        <a:rPr lang="ru-RU" sz="1200" baseline="0" dirty="0">
                          <a:solidFill>
                            <a:schemeClr val="bg2">
                              <a:lumMod val="25000"/>
                            </a:schemeClr>
                          </a:solidFill>
                        </a:rPr>
                        <a:t>Безвозмездные поступления</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tc>
                  <a:txBody>
                    <a:bodyPr/>
                    <a:lstStyle/>
                    <a:p>
                      <a:pPr algn="ctr"/>
                      <a:r>
                        <a:rPr lang="ru-RU" sz="1200" baseline="0" dirty="0">
                          <a:solidFill>
                            <a:schemeClr val="bg2">
                              <a:lumMod val="25000"/>
                            </a:schemeClr>
                          </a:solidFill>
                        </a:rPr>
                        <a:t>Удельный вес  общем объёме доходов, %</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tc>
                  <a:txBody>
                    <a:bodyPr/>
                    <a:lstStyle/>
                    <a:p>
                      <a:pPr algn="ctr"/>
                      <a:r>
                        <a:rPr lang="ru-RU" sz="1200" baseline="0" dirty="0">
                          <a:solidFill>
                            <a:schemeClr val="bg2">
                              <a:lumMod val="25000"/>
                            </a:schemeClr>
                          </a:solidFill>
                        </a:rPr>
                        <a:t>Налоговые и неналоговые доходы</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tc>
                  <a:txBody>
                    <a:bodyPr/>
                    <a:lstStyle/>
                    <a:p>
                      <a:pPr algn="ctr"/>
                      <a:r>
                        <a:rPr lang="ru-RU" sz="1200" baseline="0" dirty="0">
                          <a:solidFill>
                            <a:schemeClr val="bg2">
                              <a:lumMod val="25000"/>
                            </a:schemeClr>
                          </a:solidFill>
                        </a:rPr>
                        <a:t>Удельный вес  общем объёме доходов, %</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alpha val="52000"/>
                      </a:schemeClr>
                    </a:solidFill>
                  </a:tcPr>
                </a:tc>
                <a:extLst>
                  <a:ext uri="{0D108BD9-81ED-4DB2-BD59-A6C34878D82A}">
                    <a16:rowId xmlns:a16="http://schemas.microsoft.com/office/drawing/2014/main" xmlns="" val="10000"/>
                  </a:ext>
                </a:extLst>
              </a:tr>
              <a:tr h="418035">
                <a:tc>
                  <a:txBody>
                    <a:bodyPr/>
                    <a:lstStyle/>
                    <a:p>
                      <a:pPr algn="ctr"/>
                      <a:r>
                        <a:rPr lang="ru-RU" sz="1200" baseline="0" dirty="0"/>
                        <a:t>2018 факт</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alpha val="47000"/>
                      </a:schemeClr>
                    </a:solidFill>
                  </a:tcPr>
                </a:tc>
                <a:tc>
                  <a:txBody>
                    <a:bodyPr/>
                    <a:lstStyle/>
                    <a:p>
                      <a:pPr algn="ctr"/>
                      <a:r>
                        <a:rPr lang="ru-RU" sz="1400" b="0" baseline="0" dirty="0"/>
                        <a:t>930 766,8</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ru-RU" sz="1400" b="0" baseline="0" dirty="0">
                          <a:solidFill>
                            <a:srgbClr val="333300"/>
                          </a:solidFill>
                        </a:rPr>
                        <a:t>692 046,3</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74,3</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rgbClr val="333300"/>
                          </a:solidFill>
                        </a:rPr>
                        <a:t>238 720,5</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25,7</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1"/>
                  </a:ext>
                </a:extLst>
              </a:tr>
              <a:tr h="360119">
                <a:tc>
                  <a:txBody>
                    <a:bodyPr/>
                    <a:lstStyle/>
                    <a:p>
                      <a:pPr algn="ctr"/>
                      <a:r>
                        <a:rPr lang="ru-RU" sz="1200" baseline="0" dirty="0"/>
                        <a:t>2019 оценка</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alpha val="47000"/>
                      </a:schemeClr>
                    </a:solidFill>
                  </a:tcPr>
                </a:tc>
                <a:tc>
                  <a:txBody>
                    <a:bodyPr/>
                    <a:lstStyle/>
                    <a:p>
                      <a:pPr algn="ctr"/>
                      <a:r>
                        <a:rPr lang="ru-RU" sz="1400" b="0" baseline="0" dirty="0"/>
                        <a:t>968 652,6</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ru-RU" sz="1400" b="0" baseline="0" dirty="0">
                          <a:solidFill>
                            <a:srgbClr val="333300"/>
                          </a:solidFill>
                        </a:rPr>
                        <a:t>727 728,6</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75,1</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rgbClr val="333300"/>
                          </a:solidFill>
                        </a:rPr>
                        <a:t>240 924,0</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24,9</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2"/>
                  </a:ext>
                </a:extLst>
              </a:tr>
              <a:tr h="333443">
                <a:tc>
                  <a:txBody>
                    <a:bodyPr/>
                    <a:lstStyle/>
                    <a:p>
                      <a:pPr algn="ctr"/>
                      <a:r>
                        <a:rPr lang="ru-RU" sz="1200" baseline="0" dirty="0"/>
                        <a:t>2020 план</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alpha val="47000"/>
                      </a:schemeClr>
                    </a:solidFill>
                  </a:tcPr>
                </a:tc>
                <a:tc>
                  <a:txBody>
                    <a:bodyPr/>
                    <a:lstStyle/>
                    <a:p>
                      <a:pPr algn="ctr"/>
                      <a:r>
                        <a:rPr lang="ru-RU" sz="1400" b="0" baseline="0" dirty="0"/>
                        <a:t>1 153 901,6</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ru-RU" sz="1400" b="0" baseline="0" dirty="0">
                          <a:solidFill>
                            <a:srgbClr val="333300"/>
                          </a:solidFill>
                        </a:rPr>
                        <a:t>959 866,0</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83,2</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rgbClr val="333300"/>
                          </a:solidFill>
                        </a:rPr>
                        <a:t>194 035,6</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16,8</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3"/>
                  </a:ext>
                </a:extLst>
              </a:tr>
              <a:tr h="360119">
                <a:tc>
                  <a:txBody>
                    <a:bodyPr/>
                    <a:lstStyle/>
                    <a:p>
                      <a:pPr algn="ctr"/>
                      <a:r>
                        <a:rPr lang="ru-RU" sz="1200" baseline="0" dirty="0"/>
                        <a:t>2021 план</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alpha val="47000"/>
                      </a:schemeClr>
                    </a:solidFill>
                  </a:tcPr>
                </a:tc>
                <a:tc>
                  <a:txBody>
                    <a:bodyPr/>
                    <a:lstStyle/>
                    <a:p>
                      <a:pPr algn="ctr"/>
                      <a:r>
                        <a:rPr lang="ru-RU" sz="1400" b="0" baseline="0" dirty="0"/>
                        <a:t>1 082 923,3</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ru-RU" sz="1400" b="0" baseline="0" dirty="0">
                          <a:solidFill>
                            <a:srgbClr val="333300"/>
                          </a:solidFill>
                        </a:rPr>
                        <a:t>901 991,0</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83,3</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rgbClr val="333300"/>
                          </a:solidFill>
                        </a:rPr>
                        <a:t>180 923,3</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16,7</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4"/>
                  </a:ext>
                </a:extLst>
              </a:tr>
              <a:tr h="359961">
                <a:tc>
                  <a:txBody>
                    <a:bodyPr/>
                    <a:lstStyle/>
                    <a:p>
                      <a:pPr algn="ctr"/>
                      <a:r>
                        <a:rPr lang="ru-RU" sz="1200" baseline="0" dirty="0"/>
                        <a:t>2022 план</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alpha val="47000"/>
                      </a:schemeClr>
                    </a:solidFill>
                  </a:tcPr>
                </a:tc>
                <a:tc>
                  <a:txBody>
                    <a:bodyPr/>
                    <a:lstStyle/>
                    <a:p>
                      <a:pPr algn="ctr"/>
                      <a:r>
                        <a:rPr lang="ru-RU" sz="1400" b="0" baseline="0" dirty="0"/>
                        <a:t>1 108 775,4</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ru-RU" sz="1400" b="0" baseline="0" dirty="0">
                          <a:solidFill>
                            <a:srgbClr val="333300"/>
                          </a:solidFill>
                        </a:rPr>
                        <a:t>908 649,0</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81,9</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rgbClr val="333300"/>
                          </a:solidFill>
                        </a:rPr>
                        <a:t>200 126,4</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tc>
                  <a:txBody>
                    <a:bodyPr/>
                    <a:lstStyle/>
                    <a:p>
                      <a:pPr algn="ctr"/>
                      <a:r>
                        <a:rPr lang="ru-RU" sz="1400" b="0" baseline="0" dirty="0">
                          <a:solidFill>
                            <a:schemeClr val="accent1">
                              <a:lumMod val="50000"/>
                            </a:schemeClr>
                          </a:solidFill>
                        </a:rPr>
                        <a:t>18,1</a:t>
                      </a:r>
                    </a:p>
                  </a:txBody>
                  <a:tcPr marT="45730" marB="45730">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5"/>
                  </a:ext>
                </a:extLst>
              </a:tr>
            </a:tbl>
          </a:graphicData>
        </a:graphic>
      </p:graphicFrame>
      <p:sp>
        <p:nvSpPr>
          <p:cNvPr id="9" name="TextBox 8"/>
          <p:cNvSpPr txBox="1"/>
          <p:nvPr/>
        </p:nvSpPr>
        <p:spPr>
          <a:xfrm>
            <a:off x="7092280" y="3429000"/>
            <a:ext cx="1284842" cy="523220"/>
          </a:xfrm>
          <a:prstGeom prst="rect">
            <a:avLst/>
          </a:prstGeom>
          <a:noFill/>
        </p:spPr>
        <p:txBody>
          <a:bodyPr wrap="square">
            <a:spAutoFit/>
          </a:bodyPr>
          <a:lstStyle/>
          <a:p>
            <a:pPr algn="r">
              <a:defRPr/>
            </a:pPr>
            <a:r>
              <a:rPr lang="ru-RU" sz="1400" dirty="0">
                <a:solidFill>
                  <a:schemeClr val="accent2">
                    <a:lumMod val="50000"/>
                  </a:schemeClr>
                </a:solidFill>
                <a:latin typeface="+mj-lt"/>
              </a:rPr>
              <a:t>(тыс.рублей)</a:t>
            </a:r>
          </a:p>
          <a:p>
            <a:pPr algn="r">
              <a:defRPr/>
            </a:pPr>
            <a:endParaRPr lang="ru-RU" sz="1400" dirty="0">
              <a:solidFill>
                <a:schemeClr val="accent2">
                  <a:lumMod val="50000"/>
                </a:schemeClr>
              </a:solidFill>
              <a:latin typeface="+mj-lt"/>
            </a:endParaRPr>
          </a:p>
        </p:txBody>
      </p:sp>
      <p:pic>
        <p:nvPicPr>
          <p:cNvPr id="13368"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981075"/>
            <a:ext cx="2087562"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AutoShape 6"/>
          <p:cNvSpPr>
            <a:spLocks noChangeArrowheads="1"/>
          </p:cNvSpPr>
          <p:nvPr/>
        </p:nvSpPr>
        <p:spPr bwMode="auto">
          <a:xfrm>
            <a:off x="396193" y="171615"/>
            <a:ext cx="7776207" cy="442674"/>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wrap="square" anchor="ctr">
            <a:spAutoFit/>
          </a:bodyPr>
          <a:lstStyle/>
          <a:p>
            <a:pPr algn="ctr"/>
            <a:r>
              <a:rPr lang="ru-RU" altLang="ru-RU" sz="2000" b="1" dirty="0">
                <a:solidFill>
                  <a:srgbClr val="0066C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Динамика поступлений доходов в бюджет района</a:t>
            </a:r>
          </a:p>
        </p:txBody>
      </p:sp>
      <p:pic>
        <p:nvPicPr>
          <p:cNvPr id="11" name="Picture 5" descr="герб Ярково утв"/>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7122" y="10599"/>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974861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502676" y="1223319"/>
            <a:ext cx="8610212" cy="5461686"/>
          </a:xfrm>
        </p:spPr>
        <p:txBody>
          <a:bodyPr>
            <a:normAutofit fontScale="62500" lnSpcReduction="20000"/>
          </a:bodyPr>
          <a:lstStyle/>
          <a:p>
            <a:pPr>
              <a:spcAft>
                <a:spcPts val="150"/>
              </a:spcAft>
              <a:buClr>
                <a:srgbClr val="0070C0"/>
              </a:buClr>
            </a:pPr>
            <a:r>
              <a:rPr lang="ru-RU" sz="2000" u="sng" dirty="0">
                <a:solidFill>
                  <a:srgbClr val="2C6AB6"/>
                </a:solidFill>
              </a:rPr>
              <a:t>Расходы бюджета на 2020 -2022 годы</a:t>
            </a:r>
          </a:p>
          <a:p>
            <a:pPr>
              <a:spcAft>
                <a:spcPts val="150"/>
              </a:spcAft>
              <a:buClr>
                <a:srgbClr val="0070C0"/>
              </a:buClr>
            </a:pPr>
            <a:r>
              <a:rPr lang="ru-RU" sz="2000" u="sng" dirty="0">
                <a:solidFill>
                  <a:srgbClr val="2C6AB6"/>
                </a:solidFill>
              </a:rPr>
              <a:t>Общий объем расходов областного бюджета</a:t>
            </a:r>
          </a:p>
          <a:p>
            <a:pPr>
              <a:spcAft>
                <a:spcPts val="150"/>
              </a:spcAft>
              <a:buClr>
                <a:srgbClr val="0070C0"/>
              </a:buClr>
            </a:pPr>
            <a:r>
              <a:rPr lang="ru-RU" altLang="ru-RU" sz="2000" u="sng" dirty="0">
                <a:solidFill>
                  <a:srgbClr val="2C6AB6"/>
                </a:solidFill>
                <a:cs typeface="Tahoma" pitchFamily="34" charset="0"/>
              </a:rPr>
              <a:t>Структура расходов бюджета Ярковского муниципального района </a:t>
            </a:r>
            <a:r>
              <a:rPr lang="ru-RU" altLang="ru-RU" sz="2000" u="sng">
                <a:solidFill>
                  <a:srgbClr val="2C6AB6"/>
                </a:solidFill>
                <a:cs typeface="Tahoma" pitchFamily="34" charset="0"/>
              </a:rPr>
              <a:t>в 2019-2020 </a:t>
            </a:r>
            <a:r>
              <a:rPr lang="ru-RU" altLang="ru-RU" sz="2000" u="sng" dirty="0">
                <a:solidFill>
                  <a:srgbClr val="2C6AB6"/>
                </a:solidFill>
                <a:cs typeface="Tahoma" pitchFamily="34" charset="0"/>
              </a:rPr>
              <a:t>годах</a:t>
            </a:r>
          </a:p>
          <a:p>
            <a:pPr>
              <a:tabLst>
                <a:tab pos="0" algn="l"/>
                <a:tab pos="182563" algn="l"/>
              </a:tabLst>
            </a:pPr>
            <a:r>
              <a:rPr lang="ru-RU" sz="2000" u="sng" dirty="0">
                <a:solidFill>
                  <a:srgbClr val="2C6AB6"/>
                </a:solidFill>
              </a:rPr>
              <a:t>Расходы бюджета Ярковского муниципального района  по  функциональному признаку</a:t>
            </a:r>
          </a:p>
          <a:p>
            <a:pPr>
              <a:spcAft>
                <a:spcPts val="150"/>
              </a:spcAft>
              <a:buClr>
                <a:srgbClr val="0070C0"/>
              </a:buClr>
            </a:pPr>
            <a:r>
              <a:rPr lang="ru-RU" altLang="ru-RU" sz="2000" u="sng" dirty="0">
                <a:solidFill>
                  <a:srgbClr val="2C6AB6"/>
                </a:solidFill>
                <a:cs typeface="Tahoma" pitchFamily="34" charset="0"/>
              </a:rPr>
              <a:t>Общегосударственные вопросы</a:t>
            </a:r>
          </a:p>
          <a:p>
            <a:pPr>
              <a:spcAft>
                <a:spcPts val="150"/>
              </a:spcAft>
              <a:buClr>
                <a:srgbClr val="0070C0"/>
              </a:buClr>
            </a:pPr>
            <a:r>
              <a:rPr lang="ru-RU" altLang="ru-RU" sz="2000" u="sng" dirty="0">
                <a:solidFill>
                  <a:srgbClr val="2C6AB6"/>
                </a:solidFill>
                <a:cs typeface="Tahoma" pitchFamily="34" charset="0"/>
              </a:rPr>
              <a:t>Национальная экономика</a:t>
            </a:r>
          </a:p>
          <a:p>
            <a:pPr>
              <a:spcAft>
                <a:spcPts val="150"/>
              </a:spcAft>
              <a:buClr>
                <a:srgbClr val="0070C0"/>
              </a:buClr>
            </a:pPr>
            <a:r>
              <a:rPr lang="ru-RU" altLang="ru-RU" sz="2000" u="sng" dirty="0">
                <a:solidFill>
                  <a:srgbClr val="2C6AB6"/>
                </a:solidFill>
                <a:cs typeface="Tahoma" pitchFamily="34" charset="0"/>
              </a:rPr>
              <a:t>Жилищно-коммунальное хозяйство</a:t>
            </a:r>
          </a:p>
          <a:p>
            <a:pPr>
              <a:spcAft>
                <a:spcPts val="150"/>
              </a:spcAft>
              <a:buClr>
                <a:srgbClr val="0070C0"/>
              </a:buClr>
            </a:pPr>
            <a:r>
              <a:rPr lang="ru-RU" altLang="ru-RU" sz="2000" u="sng" dirty="0">
                <a:solidFill>
                  <a:srgbClr val="2C6AB6"/>
                </a:solidFill>
                <a:cs typeface="Tahoma" pitchFamily="34" charset="0"/>
              </a:rPr>
              <a:t>Образование</a:t>
            </a:r>
          </a:p>
          <a:p>
            <a:pPr>
              <a:spcAft>
                <a:spcPts val="150"/>
              </a:spcAft>
              <a:buClr>
                <a:srgbClr val="0070C0"/>
              </a:buClr>
            </a:pPr>
            <a:r>
              <a:rPr lang="ru-RU" altLang="ru-RU" sz="2000" u="sng" dirty="0">
                <a:solidFill>
                  <a:srgbClr val="2C6AB6"/>
                </a:solidFill>
                <a:cs typeface="Tahoma" pitchFamily="34" charset="0"/>
              </a:rPr>
              <a:t>Культура</a:t>
            </a:r>
          </a:p>
          <a:p>
            <a:pPr>
              <a:spcAft>
                <a:spcPts val="150"/>
              </a:spcAft>
              <a:buClr>
                <a:srgbClr val="0070C0"/>
              </a:buClr>
            </a:pPr>
            <a:r>
              <a:rPr lang="ru-RU" altLang="ru-RU" sz="2000" u="sng" dirty="0">
                <a:solidFill>
                  <a:srgbClr val="2C6AB6"/>
                </a:solidFill>
                <a:cs typeface="Tahoma" pitchFamily="34" charset="0"/>
              </a:rPr>
              <a:t>Социальная политика</a:t>
            </a:r>
          </a:p>
          <a:p>
            <a:pPr>
              <a:spcAft>
                <a:spcPts val="150"/>
              </a:spcAft>
              <a:buClr>
                <a:srgbClr val="0070C0"/>
              </a:buClr>
            </a:pPr>
            <a:r>
              <a:rPr lang="ru-RU" altLang="ru-RU" sz="2000" u="sng" dirty="0">
                <a:solidFill>
                  <a:srgbClr val="2C6AB6"/>
                </a:solidFill>
                <a:cs typeface="Tahoma" pitchFamily="34" charset="0"/>
              </a:rPr>
              <a:t>Физическая культура</a:t>
            </a:r>
          </a:p>
          <a:p>
            <a:pPr>
              <a:spcAft>
                <a:spcPts val="150"/>
              </a:spcAft>
              <a:buClr>
                <a:srgbClr val="0070C0"/>
              </a:buClr>
            </a:pPr>
            <a:r>
              <a:rPr lang="ru-RU" sz="2000" u="sng" dirty="0">
                <a:solidFill>
                  <a:srgbClr val="2C6AB6"/>
                </a:solidFill>
              </a:rPr>
              <a:t>Бюджетные ассигнования на реализацию муниципальных целевых программ</a:t>
            </a:r>
          </a:p>
          <a:p>
            <a:pPr>
              <a:spcAft>
                <a:spcPts val="150"/>
              </a:spcAft>
              <a:buClr>
                <a:srgbClr val="0070C0"/>
              </a:buClr>
            </a:pPr>
            <a:r>
              <a:rPr lang="ru-RU" sz="2000" u="sng" dirty="0">
                <a:solidFill>
                  <a:srgbClr val="2C6AB6"/>
                </a:solidFill>
              </a:rPr>
              <a:t>Расходы бюджета на выполнение  государственных полномочий</a:t>
            </a:r>
          </a:p>
          <a:p>
            <a:pPr>
              <a:spcAft>
                <a:spcPts val="150"/>
              </a:spcAft>
              <a:buClr>
                <a:srgbClr val="0070C0"/>
              </a:buClr>
            </a:pPr>
            <a:r>
              <a:rPr lang="ru-RU" sz="2000" u="sng" dirty="0">
                <a:solidFill>
                  <a:srgbClr val="2C6AB6"/>
                </a:solidFill>
              </a:rPr>
              <a:t>Муниципальный дорожный фонд</a:t>
            </a:r>
            <a:endParaRPr lang="ru-RU" sz="2000" u="sng" dirty="0">
              <a:solidFill>
                <a:srgbClr val="2C6AB6"/>
              </a:solidFill>
              <a:hlinkClick r:id="" action="ppaction://noaction"/>
            </a:endParaRPr>
          </a:p>
          <a:p>
            <a:pPr>
              <a:spcAft>
                <a:spcPts val="150"/>
              </a:spcAft>
              <a:buClr>
                <a:srgbClr val="0070C0"/>
              </a:buClr>
            </a:pPr>
            <a:endParaRPr lang="ru-RU" sz="2000" dirty="0">
              <a:solidFill>
                <a:schemeClr val="accent6">
                  <a:lumMod val="50000"/>
                </a:schemeClr>
              </a:solidFill>
              <a:hlinkClick r:id="" action="ppaction://noaction"/>
            </a:endParaRPr>
          </a:p>
          <a:p>
            <a:pPr>
              <a:spcAft>
                <a:spcPts val="150"/>
              </a:spcAft>
              <a:buClr>
                <a:srgbClr val="0070C0"/>
              </a:buClr>
            </a:pPr>
            <a:r>
              <a:rPr lang="ru-RU" sz="2000" dirty="0">
                <a:solidFill>
                  <a:srgbClr val="FF0000"/>
                </a:solidFill>
                <a:hlinkClick r:id="" action="ppaction://noaction"/>
              </a:rPr>
              <a:t>Расходы областного бюджета на социальную сферу</a:t>
            </a:r>
            <a:endParaRPr lang="ru-RU" sz="2000" dirty="0">
              <a:solidFill>
                <a:srgbClr val="FF0000"/>
              </a:solidFill>
            </a:endParaRPr>
          </a:p>
          <a:p>
            <a:pPr>
              <a:spcAft>
                <a:spcPts val="150"/>
              </a:spcAft>
              <a:buClr>
                <a:srgbClr val="0070C0"/>
              </a:buClr>
            </a:pPr>
            <a:r>
              <a:rPr lang="ru-RU" altLang="ru-RU" sz="2000" dirty="0">
                <a:solidFill>
                  <a:srgbClr val="FF0000"/>
                </a:solidFill>
                <a:hlinkClick r:id="rId2" action="ppaction://hlinksldjump"/>
              </a:rPr>
              <a:t>Расходы на реализацию указов  Президента Российской Федерации </a:t>
            </a:r>
            <a:endParaRPr lang="ru-RU" altLang="ru-RU" sz="2000" dirty="0">
              <a:solidFill>
                <a:srgbClr val="FF0000"/>
              </a:solidFill>
            </a:endParaRPr>
          </a:p>
          <a:p>
            <a:pPr>
              <a:spcAft>
                <a:spcPts val="150"/>
              </a:spcAft>
              <a:buClr>
                <a:srgbClr val="0070C0"/>
              </a:buClr>
            </a:pPr>
            <a:r>
              <a:rPr lang="ru-RU" altLang="ru-RU" sz="2100" dirty="0">
                <a:solidFill>
                  <a:srgbClr val="FF0000"/>
                </a:solidFill>
                <a:hlinkClick r:id="rId3" action="ppaction://hlinksldjump"/>
              </a:rPr>
              <a:t>Объём средств на повышение заработной платы отдельных категорий работников в рамках реализации указов Президента Российской Федерации</a:t>
            </a:r>
            <a:endParaRPr lang="ru-RU" altLang="ru-RU" sz="2100" dirty="0">
              <a:solidFill>
                <a:srgbClr val="FF0000"/>
              </a:solidFill>
            </a:endParaRPr>
          </a:p>
          <a:p>
            <a:pPr>
              <a:lnSpc>
                <a:spcPct val="100000"/>
              </a:lnSpc>
              <a:spcAft>
                <a:spcPts val="150"/>
              </a:spcAft>
              <a:buClr>
                <a:srgbClr val="0070C0"/>
              </a:buClr>
            </a:pPr>
            <a:r>
              <a:rPr lang="ru-RU" altLang="ru-RU" sz="2000" dirty="0">
                <a:solidFill>
                  <a:srgbClr val="FF0000"/>
                </a:solidFill>
                <a:hlinkClick r:id="rId4" action="ppaction://hlinksldjump"/>
              </a:rPr>
              <a:t>Объем средств на повышение заработной платы «неуказных» категорий работников государственных и муниципальных учреждений</a:t>
            </a:r>
            <a:endParaRPr lang="ru-RU" altLang="ru-RU" sz="2000" dirty="0">
              <a:solidFill>
                <a:srgbClr val="FF0000"/>
              </a:solidFill>
            </a:endParaRPr>
          </a:p>
          <a:p>
            <a:pPr>
              <a:lnSpc>
                <a:spcPct val="100000"/>
              </a:lnSpc>
              <a:spcAft>
                <a:spcPts val="150"/>
              </a:spcAft>
              <a:buClr>
                <a:srgbClr val="0070C0"/>
              </a:buClr>
            </a:pPr>
            <a:r>
              <a:rPr lang="ru-RU" altLang="ru-RU" sz="2100" dirty="0">
                <a:solidFill>
                  <a:srgbClr val="FF0000"/>
                </a:solidFill>
                <a:hlinkClick r:id="rId5" action="ppaction://hlinksldjump"/>
              </a:rPr>
              <a:t>Минимальный размер оплаты труда работников  государственных и муниципальных учреждений</a:t>
            </a:r>
            <a:endParaRPr lang="ru-RU" altLang="ru-RU" sz="2100" dirty="0">
              <a:solidFill>
                <a:srgbClr val="FF0000"/>
              </a:solidFill>
            </a:endParaRPr>
          </a:p>
          <a:p>
            <a:pPr>
              <a:spcAft>
                <a:spcPts val="150"/>
              </a:spcAft>
              <a:buClr>
                <a:srgbClr val="0070C0"/>
              </a:buClr>
            </a:pPr>
            <a:r>
              <a:rPr lang="ru-RU" sz="2000" dirty="0">
                <a:solidFill>
                  <a:srgbClr val="FF0000"/>
                </a:solidFill>
                <a:hlinkClick r:id="rId6" action="ppaction://hlinksldjump"/>
              </a:rPr>
              <a:t>Расходы областного бюджета в области национальной экономики и жилищно-коммунального хозяйства</a:t>
            </a:r>
            <a:endParaRPr lang="ru-RU" altLang="ru-RU" sz="2000" dirty="0">
              <a:solidFill>
                <a:srgbClr val="FF0000"/>
              </a:solidFill>
            </a:endParaRPr>
          </a:p>
          <a:p>
            <a:pPr>
              <a:spcAft>
                <a:spcPts val="150"/>
              </a:spcAft>
              <a:buClr>
                <a:srgbClr val="0070C0"/>
              </a:buClr>
            </a:pPr>
            <a:r>
              <a:rPr lang="ru-RU" sz="2000" dirty="0">
                <a:solidFill>
                  <a:srgbClr val="FF0000"/>
                </a:solidFill>
                <a:hlinkClick r:id="rId7" action="ppaction://hlinksldjump"/>
              </a:rPr>
              <a:t>Реализация государственных программ Тюме</a:t>
            </a:r>
            <a:r>
              <a:rPr lang="ru-RU" sz="2100" dirty="0">
                <a:solidFill>
                  <a:srgbClr val="FF0000"/>
                </a:solidFill>
                <a:hlinkClick r:id="rId7" action="ppaction://hlinksldjump"/>
              </a:rPr>
              <a:t>нской </a:t>
            </a:r>
            <a:r>
              <a:rPr lang="ru-RU" sz="2000" dirty="0">
                <a:solidFill>
                  <a:srgbClr val="FF0000"/>
                </a:solidFill>
                <a:hlinkClick r:id="rId7" action="ppaction://hlinksldjump"/>
              </a:rPr>
              <a:t>области</a:t>
            </a:r>
            <a:endParaRPr lang="ru-RU" sz="2000" dirty="0">
              <a:solidFill>
                <a:srgbClr val="FF0000"/>
              </a:solidFill>
            </a:endParaRPr>
          </a:p>
          <a:p>
            <a:pPr marL="0" indent="0">
              <a:spcAft>
                <a:spcPts val="150"/>
              </a:spcAft>
              <a:buClr>
                <a:srgbClr val="0070C0"/>
              </a:buClr>
              <a:buNone/>
            </a:pPr>
            <a:endParaRPr lang="ru-RU" sz="2000" dirty="0"/>
          </a:p>
          <a:p>
            <a:pPr>
              <a:spcAft>
                <a:spcPts val="150"/>
              </a:spcAft>
              <a:buClr>
                <a:srgbClr val="0070C0"/>
              </a:buClr>
            </a:pPr>
            <a:endParaRPr lang="ru-RU" sz="2000" dirty="0"/>
          </a:p>
          <a:p>
            <a:pPr>
              <a:spcAft>
                <a:spcPts val="150"/>
              </a:spcAft>
              <a:buClr>
                <a:srgbClr val="0070C0"/>
              </a:buClr>
            </a:pPr>
            <a:endParaRPr lang="ru-RU" sz="2000" dirty="0"/>
          </a:p>
        </p:txBody>
      </p:sp>
      <p:sp>
        <p:nvSpPr>
          <p:cNvPr id="5" name="Прямоугольник 4"/>
          <p:cNvSpPr/>
          <p:nvPr/>
        </p:nvSpPr>
        <p:spPr>
          <a:xfrm>
            <a:off x="1745155" y="260111"/>
            <a:ext cx="6227805" cy="563872"/>
          </a:xfrm>
          <a:prstGeom prst="rect">
            <a:avLst/>
          </a:prstGeom>
        </p:spPr>
        <p:txBody>
          <a:bodyPr vert="horz" lIns="91440" tIns="45720" rIns="91440" bIns="45720" rtlCol="0" anchor="t">
            <a:normAutofit fontScale="62500" lnSpcReduction="20000"/>
          </a:bodyPr>
          <a:lstStyle/>
          <a:p>
            <a:pPr algn="ctr">
              <a:lnSpc>
                <a:spcPct val="90000"/>
              </a:lnSpc>
              <a:spcBef>
                <a:spcPts val="1"/>
              </a:spcBef>
            </a:pPr>
            <a:r>
              <a:rPr lang="ru-RU" sz="3400" b="1" dirty="0">
                <a:solidFill>
                  <a:schemeClr val="accent6">
                    <a:lumMod val="50000"/>
                  </a:schemeClr>
                </a:solidFill>
                <a:effectLst>
                  <a:outerShdw blurRad="38100" dist="38100" dir="2700000" algn="tl">
                    <a:srgbClr val="000000">
                      <a:alpha val="43137"/>
                    </a:srgbClr>
                  </a:outerShdw>
                </a:effectLst>
                <a:latin typeface="Book Antiqua"/>
                <a:ea typeface="+mj-ea"/>
                <a:cs typeface="+mj-cs"/>
              </a:rPr>
              <a:t>Расходы бюджета Ярковского муниципального района</a:t>
            </a:r>
          </a:p>
        </p:txBody>
      </p:sp>
      <p:pic>
        <p:nvPicPr>
          <p:cNvPr id="6" name="Picture 5" descr="герб Ярково утв"/>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52778" y="51655"/>
            <a:ext cx="691222" cy="7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35230"/>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080120"/>
          </a:xfrm>
        </p:spPr>
        <p:txBody>
          <a:bodyPr>
            <a:normAutofit fontScale="90000"/>
          </a:bodyPr>
          <a:lstStyle/>
          <a:p>
            <a:r>
              <a:rPr lang="ru-RU" b="1" dirty="0"/>
              <a:t>Расходы бюджета  2019 – 2020 годы</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3048144050"/>
              </p:ext>
            </p:extLst>
          </p:nvPr>
        </p:nvGraphicFramePr>
        <p:xfrm>
          <a:off x="107504" y="1340768"/>
          <a:ext cx="8856986" cy="5351279"/>
        </p:xfrm>
        <a:graphic>
          <a:graphicData uri="http://schemas.openxmlformats.org/drawingml/2006/table">
            <a:tbl>
              <a:tblPr firstRow="1" firstCol="1" bandRow="1"/>
              <a:tblGrid>
                <a:gridCol w="4169083">
                  <a:extLst>
                    <a:ext uri="{9D8B030D-6E8A-4147-A177-3AD203B41FA5}">
                      <a16:colId xmlns:a16="http://schemas.microsoft.com/office/drawing/2014/main" xmlns="" val="20000"/>
                    </a:ext>
                  </a:extLst>
                </a:gridCol>
                <a:gridCol w="1130285">
                  <a:extLst>
                    <a:ext uri="{9D8B030D-6E8A-4147-A177-3AD203B41FA5}">
                      <a16:colId xmlns:a16="http://schemas.microsoft.com/office/drawing/2014/main" xmlns="" val="20001"/>
                    </a:ext>
                  </a:extLst>
                </a:gridCol>
                <a:gridCol w="1315578">
                  <a:extLst>
                    <a:ext uri="{9D8B030D-6E8A-4147-A177-3AD203B41FA5}">
                      <a16:colId xmlns:a16="http://schemas.microsoft.com/office/drawing/2014/main" xmlns="" val="20002"/>
                    </a:ext>
                  </a:extLst>
                </a:gridCol>
                <a:gridCol w="1148814">
                  <a:extLst>
                    <a:ext uri="{9D8B030D-6E8A-4147-A177-3AD203B41FA5}">
                      <a16:colId xmlns:a16="http://schemas.microsoft.com/office/drawing/2014/main" xmlns="" val="20003"/>
                    </a:ext>
                  </a:extLst>
                </a:gridCol>
                <a:gridCol w="1093226">
                  <a:extLst>
                    <a:ext uri="{9D8B030D-6E8A-4147-A177-3AD203B41FA5}">
                      <a16:colId xmlns:a16="http://schemas.microsoft.com/office/drawing/2014/main" xmlns="" val="20004"/>
                    </a:ext>
                  </a:extLst>
                </a:gridCol>
              </a:tblGrid>
              <a:tr h="560833">
                <a:tc>
                  <a:txBody>
                    <a:bodyPr/>
                    <a:lstStyle/>
                    <a:p>
                      <a:pPr algn="ctr">
                        <a:lnSpc>
                          <a:spcPct val="115000"/>
                        </a:lnSpc>
                        <a:spcAft>
                          <a:spcPts val="0"/>
                        </a:spcAft>
                      </a:pPr>
                      <a:r>
                        <a:rPr lang="ru-RU" sz="1600" b="1" dirty="0">
                          <a:solidFill>
                            <a:srgbClr val="FFFFFF"/>
                          </a:solidFill>
                          <a:effectLst/>
                          <a:latin typeface="Calibri"/>
                          <a:ea typeface="Times New Roman"/>
                          <a:cs typeface="Calibri"/>
                        </a:rPr>
                        <a:t>Наименование раздела</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6092"/>
                    </a:solidFill>
                  </a:tcPr>
                </a:tc>
                <a:tc>
                  <a:txBody>
                    <a:bodyPr/>
                    <a:lstStyle/>
                    <a:p>
                      <a:pPr algn="ctr">
                        <a:lnSpc>
                          <a:spcPct val="115000"/>
                        </a:lnSpc>
                        <a:spcAft>
                          <a:spcPts val="0"/>
                        </a:spcAft>
                      </a:pPr>
                      <a:r>
                        <a:rPr lang="ru-RU" sz="1600" b="1">
                          <a:solidFill>
                            <a:srgbClr val="FFFFFF"/>
                          </a:solidFill>
                          <a:effectLst/>
                          <a:latin typeface="Calibri"/>
                          <a:ea typeface="Times New Roman"/>
                          <a:cs typeface="Calibri"/>
                        </a:rPr>
                        <a:t>2019 год</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6092"/>
                    </a:solidFill>
                  </a:tcPr>
                </a:tc>
                <a:tc>
                  <a:txBody>
                    <a:bodyPr/>
                    <a:lstStyle/>
                    <a:p>
                      <a:pPr algn="ctr">
                        <a:lnSpc>
                          <a:spcPct val="115000"/>
                        </a:lnSpc>
                        <a:spcAft>
                          <a:spcPts val="0"/>
                        </a:spcAft>
                      </a:pPr>
                      <a:r>
                        <a:rPr lang="ru-RU" sz="1600" b="1">
                          <a:solidFill>
                            <a:srgbClr val="FFFFFF"/>
                          </a:solidFill>
                          <a:effectLst/>
                          <a:latin typeface="Calibri"/>
                          <a:ea typeface="Times New Roman"/>
                          <a:cs typeface="Calibri"/>
                        </a:rPr>
                        <a:t>Рост (+)</a:t>
                      </a:r>
                      <a:br>
                        <a:rPr lang="ru-RU" sz="1600" b="1">
                          <a:solidFill>
                            <a:srgbClr val="FFFFFF"/>
                          </a:solidFill>
                          <a:effectLst/>
                          <a:latin typeface="Calibri"/>
                          <a:ea typeface="Times New Roman"/>
                          <a:cs typeface="Calibri"/>
                        </a:rPr>
                      </a:br>
                      <a:r>
                        <a:rPr lang="ru-RU" sz="1600" b="1">
                          <a:solidFill>
                            <a:srgbClr val="FFFFFF"/>
                          </a:solidFill>
                          <a:effectLst/>
                          <a:latin typeface="Calibri"/>
                          <a:ea typeface="Times New Roman"/>
                          <a:cs typeface="Calibri"/>
                        </a:rPr>
                        <a:t>Снижение (-)</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6092"/>
                    </a:solidFill>
                  </a:tcPr>
                </a:tc>
                <a:tc>
                  <a:txBody>
                    <a:bodyPr/>
                    <a:lstStyle/>
                    <a:p>
                      <a:pPr algn="ctr">
                        <a:lnSpc>
                          <a:spcPct val="115000"/>
                        </a:lnSpc>
                        <a:spcAft>
                          <a:spcPts val="0"/>
                        </a:spcAft>
                      </a:pPr>
                      <a:r>
                        <a:rPr lang="ru-RU" sz="1600" b="1">
                          <a:solidFill>
                            <a:srgbClr val="FFFFFF"/>
                          </a:solidFill>
                          <a:effectLst/>
                          <a:latin typeface="Calibri"/>
                          <a:ea typeface="Times New Roman"/>
                          <a:cs typeface="Calibri"/>
                        </a:rPr>
                        <a:t>2020 год</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6092"/>
                    </a:solidFill>
                  </a:tcPr>
                </a:tc>
                <a:tc>
                  <a:txBody>
                    <a:bodyPr/>
                    <a:lstStyle/>
                    <a:p>
                      <a:pPr algn="ctr">
                        <a:lnSpc>
                          <a:spcPct val="115000"/>
                        </a:lnSpc>
                        <a:spcAft>
                          <a:spcPts val="0"/>
                        </a:spcAft>
                      </a:pPr>
                      <a:r>
                        <a:rPr lang="ru-RU" sz="1600" b="1">
                          <a:solidFill>
                            <a:srgbClr val="FFFFFF"/>
                          </a:solidFill>
                          <a:effectLst/>
                          <a:latin typeface="Calibri"/>
                          <a:ea typeface="Times New Roman"/>
                          <a:cs typeface="Calibri"/>
                        </a:rPr>
                        <a:t>Удельный вес, %</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6092"/>
                    </a:solidFill>
                  </a:tcPr>
                </a:tc>
                <a:extLst>
                  <a:ext uri="{0D108BD9-81ED-4DB2-BD59-A6C34878D82A}">
                    <a16:rowId xmlns:a16="http://schemas.microsoft.com/office/drawing/2014/main" xmlns="" val="10000"/>
                  </a:ext>
                </a:extLst>
              </a:tr>
              <a:tr h="299661">
                <a:tc>
                  <a:txBody>
                    <a:bodyPr/>
                    <a:lstStyle/>
                    <a:p>
                      <a:pPr>
                        <a:lnSpc>
                          <a:spcPct val="115000"/>
                        </a:lnSpc>
                        <a:spcAft>
                          <a:spcPts val="0"/>
                        </a:spcAft>
                      </a:pPr>
                      <a:r>
                        <a:rPr lang="ru-RU" sz="1600" b="1" dirty="0">
                          <a:solidFill>
                            <a:srgbClr val="000000"/>
                          </a:solidFill>
                          <a:effectLst/>
                          <a:latin typeface="Calibri"/>
                          <a:ea typeface="Times New Roman"/>
                          <a:cs typeface="Calibri"/>
                        </a:rPr>
                        <a:t>Общегосударственные вопросы</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47 728</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7 007</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54 735</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5</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01"/>
                  </a:ext>
                </a:extLst>
              </a:tr>
              <a:tr h="299661">
                <a:tc>
                  <a:txBody>
                    <a:bodyPr/>
                    <a:lstStyle/>
                    <a:p>
                      <a:pPr>
                        <a:lnSpc>
                          <a:spcPct val="115000"/>
                        </a:lnSpc>
                        <a:spcAft>
                          <a:spcPts val="0"/>
                        </a:spcAft>
                      </a:pPr>
                      <a:r>
                        <a:rPr lang="ru-RU" sz="1600" b="1" dirty="0">
                          <a:solidFill>
                            <a:srgbClr val="000000"/>
                          </a:solidFill>
                          <a:effectLst/>
                          <a:latin typeface="Calibri"/>
                          <a:ea typeface="Times New Roman"/>
                          <a:cs typeface="Calibri"/>
                        </a:rPr>
                        <a:t>Национальная оборона</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2 174</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166</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2 340</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0,2</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02"/>
                  </a:ext>
                </a:extLst>
              </a:tr>
              <a:tr h="321065">
                <a:tc>
                  <a:txBody>
                    <a:bodyPr/>
                    <a:lstStyle/>
                    <a:p>
                      <a:pPr>
                        <a:lnSpc>
                          <a:spcPct val="115000"/>
                        </a:lnSpc>
                        <a:spcAft>
                          <a:spcPts val="0"/>
                        </a:spcAft>
                      </a:pPr>
                      <a:r>
                        <a:rPr lang="ru-RU" sz="1600" b="1" dirty="0">
                          <a:solidFill>
                            <a:srgbClr val="000000"/>
                          </a:solidFill>
                          <a:effectLst/>
                          <a:latin typeface="Calibri"/>
                          <a:ea typeface="Times New Roman"/>
                          <a:cs typeface="Calibri"/>
                        </a:rPr>
                        <a:t>Национальная безопасность</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7 988</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1 731</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9 719</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0,8</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03"/>
                  </a:ext>
                </a:extLst>
              </a:tr>
              <a:tr h="280416">
                <a:tc>
                  <a:txBody>
                    <a:bodyPr/>
                    <a:lstStyle/>
                    <a:p>
                      <a:pPr>
                        <a:lnSpc>
                          <a:spcPct val="115000"/>
                        </a:lnSpc>
                        <a:spcAft>
                          <a:spcPts val="0"/>
                        </a:spcAft>
                      </a:pPr>
                      <a:r>
                        <a:rPr lang="ru-RU" sz="1600" b="1" dirty="0">
                          <a:solidFill>
                            <a:srgbClr val="000000"/>
                          </a:solidFill>
                          <a:effectLst/>
                          <a:latin typeface="Calibri"/>
                          <a:ea typeface="Times New Roman"/>
                          <a:cs typeface="Calibri"/>
                        </a:rPr>
                        <a:t>Национальная экономика</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82 482</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83 291</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165 773</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14</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04"/>
                  </a:ext>
                </a:extLst>
              </a:tr>
              <a:tr h="299661">
                <a:tc>
                  <a:txBody>
                    <a:bodyPr/>
                    <a:lstStyle/>
                    <a:p>
                      <a:pPr>
                        <a:lnSpc>
                          <a:spcPct val="115000"/>
                        </a:lnSpc>
                        <a:spcAft>
                          <a:spcPts val="0"/>
                        </a:spcAft>
                      </a:pPr>
                      <a:r>
                        <a:rPr lang="ru-RU" sz="1600" b="1" dirty="0">
                          <a:solidFill>
                            <a:srgbClr val="000000"/>
                          </a:solidFill>
                          <a:effectLst/>
                          <a:latin typeface="Calibri"/>
                          <a:ea typeface="Times New Roman"/>
                          <a:cs typeface="Calibri"/>
                        </a:rPr>
                        <a:t>Жилищно-коммунальное хозяйство</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89 788</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-65 732</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24 056</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2</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05"/>
                  </a:ext>
                </a:extLst>
              </a:tr>
              <a:tr h="280416">
                <a:tc>
                  <a:txBody>
                    <a:bodyPr/>
                    <a:lstStyle/>
                    <a:p>
                      <a:pPr>
                        <a:lnSpc>
                          <a:spcPct val="115000"/>
                        </a:lnSpc>
                        <a:spcAft>
                          <a:spcPts val="0"/>
                        </a:spcAft>
                      </a:pPr>
                      <a:r>
                        <a:rPr lang="ru-RU" sz="1600" b="1" dirty="0">
                          <a:solidFill>
                            <a:srgbClr val="000000"/>
                          </a:solidFill>
                          <a:effectLst/>
                          <a:latin typeface="Calibri"/>
                          <a:ea typeface="Times New Roman"/>
                          <a:cs typeface="Calibri"/>
                        </a:rPr>
                        <a:t>Охрана окружающей среды </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0</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81 567</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81 567</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7 </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06"/>
                  </a:ext>
                </a:extLst>
              </a:tr>
              <a:tr h="363874">
                <a:tc>
                  <a:txBody>
                    <a:bodyPr/>
                    <a:lstStyle/>
                    <a:p>
                      <a:pPr>
                        <a:lnSpc>
                          <a:spcPct val="115000"/>
                        </a:lnSpc>
                        <a:spcAft>
                          <a:spcPts val="0"/>
                        </a:spcAft>
                      </a:pPr>
                      <a:r>
                        <a:rPr lang="ru-RU" sz="1600" b="1" dirty="0">
                          <a:solidFill>
                            <a:srgbClr val="000000"/>
                          </a:solidFill>
                          <a:effectLst/>
                          <a:latin typeface="Calibri"/>
                          <a:ea typeface="Times New Roman"/>
                          <a:cs typeface="Calibri"/>
                        </a:rPr>
                        <a:t>Образование</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450 692,0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117 719</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568 411,0</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49,3</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07"/>
                  </a:ext>
                </a:extLst>
              </a:tr>
              <a:tr h="280416">
                <a:tc>
                  <a:txBody>
                    <a:bodyPr/>
                    <a:lstStyle/>
                    <a:p>
                      <a:pPr>
                        <a:lnSpc>
                          <a:spcPct val="115000"/>
                        </a:lnSpc>
                        <a:spcAft>
                          <a:spcPts val="0"/>
                        </a:spcAft>
                      </a:pPr>
                      <a:r>
                        <a:rPr lang="ru-RU" sz="1600" b="1">
                          <a:solidFill>
                            <a:srgbClr val="000000"/>
                          </a:solidFill>
                          <a:effectLst/>
                          <a:latin typeface="Calibri"/>
                          <a:ea typeface="Times New Roman"/>
                          <a:cs typeface="Calibri"/>
                        </a:rPr>
                        <a:t>Культура</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92 474</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641</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93 115</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8</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08"/>
                  </a:ext>
                </a:extLst>
              </a:tr>
              <a:tr h="342469">
                <a:tc>
                  <a:txBody>
                    <a:bodyPr/>
                    <a:lstStyle/>
                    <a:p>
                      <a:pPr>
                        <a:lnSpc>
                          <a:spcPct val="115000"/>
                        </a:lnSpc>
                        <a:spcAft>
                          <a:spcPts val="0"/>
                        </a:spcAft>
                      </a:pPr>
                      <a:r>
                        <a:rPr lang="ru-RU" sz="1600" b="1">
                          <a:solidFill>
                            <a:srgbClr val="000000"/>
                          </a:solidFill>
                          <a:effectLst/>
                          <a:latin typeface="Calibri"/>
                          <a:ea typeface="Times New Roman"/>
                          <a:cs typeface="Calibri"/>
                        </a:rPr>
                        <a:t>Социальная политика</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45 550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8 827</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54 377</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5</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09"/>
                  </a:ext>
                </a:extLst>
              </a:tr>
              <a:tr h="321065">
                <a:tc>
                  <a:txBody>
                    <a:bodyPr/>
                    <a:lstStyle/>
                    <a:p>
                      <a:pPr>
                        <a:lnSpc>
                          <a:spcPct val="115000"/>
                        </a:lnSpc>
                        <a:spcAft>
                          <a:spcPts val="0"/>
                        </a:spcAft>
                      </a:pPr>
                      <a:r>
                        <a:rPr lang="ru-RU" sz="1600" b="1">
                          <a:solidFill>
                            <a:srgbClr val="000000"/>
                          </a:solidFill>
                          <a:effectLst/>
                          <a:latin typeface="Calibri"/>
                          <a:ea typeface="Times New Roman"/>
                          <a:cs typeface="Calibri"/>
                        </a:rPr>
                        <a:t>Физическая культура и спорт</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18 237</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15 137</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33 374</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2,9</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10"/>
                  </a:ext>
                </a:extLst>
              </a:tr>
              <a:tr h="560833">
                <a:tc>
                  <a:txBody>
                    <a:bodyPr/>
                    <a:lstStyle/>
                    <a:p>
                      <a:pPr>
                        <a:lnSpc>
                          <a:spcPct val="115000"/>
                        </a:lnSpc>
                        <a:spcAft>
                          <a:spcPts val="0"/>
                        </a:spcAft>
                      </a:pPr>
                      <a:r>
                        <a:rPr lang="ru-RU" sz="1600" b="1" dirty="0">
                          <a:solidFill>
                            <a:srgbClr val="000000"/>
                          </a:solidFill>
                          <a:effectLst/>
                          <a:latin typeface="Calibri"/>
                          <a:ea typeface="Times New Roman"/>
                          <a:cs typeface="Calibri"/>
                        </a:rPr>
                        <a:t>Обслуживание государственного и муниципального долга</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0</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11"/>
                  </a:ext>
                </a:extLst>
              </a:tr>
              <a:tr h="841248">
                <a:tc>
                  <a:txBody>
                    <a:bodyPr/>
                    <a:lstStyle/>
                    <a:p>
                      <a:pPr>
                        <a:lnSpc>
                          <a:spcPct val="115000"/>
                        </a:lnSpc>
                        <a:spcAft>
                          <a:spcPts val="0"/>
                        </a:spcAft>
                      </a:pPr>
                      <a:r>
                        <a:rPr lang="ru-RU" sz="1600" b="1">
                          <a:solidFill>
                            <a:srgbClr val="000000"/>
                          </a:solidFill>
                          <a:effectLst/>
                          <a:latin typeface="Calibri"/>
                          <a:ea typeface="Times New Roman"/>
                          <a:cs typeface="Calibri"/>
                        </a:rPr>
                        <a:t>Межбюджетные трансферты общего характера бюджета бюджетной системы Российской Федерации</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45 569</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a:solidFill>
                            <a:srgbClr val="000000"/>
                          </a:solidFill>
                          <a:effectLst/>
                          <a:latin typeface="Calibri"/>
                          <a:ea typeface="Times New Roman"/>
                          <a:cs typeface="Calibri"/>
                        </a:rPr>
                        <a:t>20 866</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66 435</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ctr">
                        <a:lnSpc>
                          <a:spcPct val="115000"/>
                        </a:lnSpc>
                        <a:spcAft>
                          <a:spcPts val="0"/>
                        </a:spcAft>
                      </a:pPr>
                      <a:r>
                        <a:rPr lang="ru-RU" sz="1600" b="1" dirty="0">
                          <a:solidFill>
                            <a:srgbClr val="000000"/>
                          </a:solidFill>
                          <a:effectLst/>
                          <a:latin typeface="Calibri"/>
                          <a:ea typeface="Times New Roman"/>
                          <a:cs typeface="Calibri"/>
                        </a:rPr>
                        <a:t>5,8</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extLst>
                  <a:ext uri="{0D108BD9-81ED-4DB2-BD59-A6C34878D82A}">
                    <a16:rowId xmlns:a16="http://schemas.microsoft.com/office/drawing/2014/main" xmlns="" val="10012"/>
                  </a:ext>
                </a:extLst>
              </a:tr>
              <a:tr h="299661">
                <a:tc>
                  <a:txBody>
                    <a:bodyPr/>
                    <a:lstStyle/>
                    <a:p>
                      <a:pPr>
                        <a:lnSpc>
                          <a:spcPct val="115000"/>
                        </a:lnSpc>
                        <a:spcAft>
                          <a:spcPts val="0"/>
                        </a:spcAft>
                      </a:pPr>
                      <a:r>
                        <a:rPr lang="ru-RU" sz="1600" b="1">
                          <a:solidFill>
                            <a:srgbClr val="0000FF"/>
                          </a:solidFill>
                          <a:effectLst/>
                          <a:latin typeface="Calibri"/>
                          <a:ea typeface="Times New Roman"/>
                          <a:cs typeface="Calibri"/>
                        </a:rPr>
                        <a:t>Всего расходы</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FF"/>
                          </a:solidFill>
                          <a:effectLst/>
                          <a:latin typeface="Calibri"/>
                          <a:ea typeface="Times New Roman"/>
                          <a:cs typeface="Calibri"/>
                        </a:rPr>
                        <a:t>882 682</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FF"/>
                          </a:solidFill>
                          <a:effectLst/>
                          <a:latin typeface="Calibri"/>
                          <a:ea typeface="Times New Roman"/>
                          <a:cs typeface="Calibri"/>
                        </a:rPr>
                        <a:t>271 220</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a:solidFill>
                            <a:srgbClr val="0000FF"/>
                          </a:solidFill>
                          <a:effectLst/>
                          <a:latin typeface="Calibri"/>
                          <a:ea typeface="Times New Roman"/>
                          <a:cs typeface="Calibri"/>
                        </a:rPr>
                        <a:t>1 153 902</a:t>
                      </a:r>
                      <a:endParaRPr lang="ru-RU" sz="160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tc>
                  <a:txBody>
                    <a:bodyPr/>
                    <a:lstStyle/>
                    <a:p>
                      <a:pPr algn="ctr">
                        <a:lnSpc>
                          <a:spcPct val="115000"/>
                        </a:lnSpc>
                        <a:spcAft>
                          <a:spcPts val="0"/>
                        </a:spcAft>
                      </a:pPr>
                      <a:r>
                        <a:rPr lang="ru-RU" sz="1600" b="1" dirty="0">
                          <a:solidFill>
                            <a:srgbClr val="0000FF"/>
                          </a:solidFill>
                          <a:effectLst/>
                          <a:latin typeface="Calibri"/>
                          <a:ea typeface="Times New Roman"/>
                          <a:cs typeface="Calibri"/>
                        </a:rPr>
                        <a:t>100</a:t>
                      </a:r>
                      <a:endParaRPr lang="ru-RU" sz="1600" dirty="0">
                        <a:effectLst/>
                        <a:latin typeface="Calibri"/>
                        <a:ea typeface="Calibri"/>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5B3D7"/>
                    </a:solidFill>
                  </a:tcPr>
                </a:tc>
                <a:extLst>
                  <a:ext uri="{0D108BD9-81ED-4DB2-BD59-A6C34878D82A}">
                    <a16:rowId xmlns:a16="http://schemas.microsoft.com/office/drawing/2014/main" xmlns="" val="10013"/>
                  </a:ext>
                </a:extLst>
              </a:tr>
            </a:tbl>
          </a:graphicData>
        </a:graphic>
      </p:graphicFrame>
      <p:sp>
        <p:nvSpPr>
          <p:cNvPr id="4" name="Номер слайда 3"/>
          <p:cNvSpPr>
            <a:spLocks noGrp="1"/>
          </p:cNvSpPr>
          <p:nvPr>
            <p:ph type="sldNum" sz="quarter" idx="12"/>
          </p:nvPr>
        </p:nvSpPr>
        <p:spPr/>
        <p:txBody>
          <a:bodyPr/>
          <a:lstStyle/>
          <a:p>
            <a:fld id="{0A08AF67-7F28-4F22-98C6-B144073DC870}" type="slidenum">
              <a:rPr lang="ru-RU" smtClean="0"/>
              <a:t>58</a:t>
            </a:fld>
            <a:endParaRPr lang="ru-RU" dirty="0"/>
          </a:p>
        </p:txBody>
      </p:sp>
      <p:sp>
        <p:nvSpPr>
          <p:cNvPr id="6" name="TextBox 5"/>
          <p:cNvSpPr txBox="1"/>
          <p:nvPr/>
        </p:nvSpPr>
        <p:spPr>
          <a:xfrm>
            <a:off x="7620000" y="1032991"/>
            <a:ext cx="1148194" cy="307777"/>
          </a:xfrm>
          <a:prstGeom prst="rect">
            <a:avLst/>
          </a:prstGeom>
          <a:noFill/>
        </p:spPr>
        <p:txBody>
          <a:bodyPr wrap="square" rtlCol="0">
            <a:spAutoFit/>
          </a:bodyPr>
          <a:lstStyle/>
          <a:p>
            <a:pPr algn="r"/>
            <a:r>
              <a:rPr lang="ru-RU" sz="1400" b="1" dirty="0"/>
              <a:t>тыс. руб.</a:t>
            </a:r>
          </a:p>
        </p:txBody>
      </p:sp>
    </p:spTree>
    <p:extLst>
      <p:ext uri="{BB962C8B-B14F-4D97-AF65-F5344CB8AC3E}">
        <p14:creationId xmlns:p14="http://schemas.microsoft.com/office/powerpoint/2010/main" val="24536623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A08AF67-7F28-4F22-98C6-B144073DC870}" type="slidenum">
              <a:rPr lang="ru-RU" smtClean="0"/>
              <a:t>59</a:t>
            </a:fld>
            <a:endParaRPr lang="ru-RU" dirty="0"/>
          </a:p>
        </p:txBody>
      </p:sp>
      <p:graphicFrame>
        <p:nvGraphicFramePr>
          <p:cNvPr id="7" name="Объект 6"/>
          <p:cNvGraphicFramePr>
            <a:graphicFrameLocks noGrp="1"/>
          </p:cNvGraphicFramePr>
          <p:nvPr>
            <p:ph idx="1"/>
            <p:extLst>
              <p:ext uri="{D42A27DB-BD31-4B8C-83A1-F6EECF244321}">
                <p14:modId xmlns:p14="http://schemas.microsoft.com/office/powerpoint/2010/main" val="3685616780"/>
              </p:ext>
            </p:extLst>
          </p:nvPr>
        </p:nvGraphicFramePr>
        <p:xfrm>
          <a:off x="107504" y="883549"/>
          <a:ext cx="8928992" cy="5920123"/>
        </p:xfrm>
        <a:graphic>
          <a:graphicData uri="http://schemas.openxmlformats.org/drawingml/2006/table">
            <a:tbl>
              <a:tblPr firstRow="1" bandRow="1">
                <a:tableStyleId>{5C22544A-7EE6-4342-B048-85BDC9FD1C3A}</a:tableStyleId>
              </a:tblPr>
              <a:tblGrid>
                <a:gridCol w="234383">
                  <a:extLst>
                    <a:ext uri="{9D8B030D-6E8A-4147-A177-3AD203B41FA5}">
                      <a16:colId xmlns:a16="http://schemas.microsoft.com/office/drawing/2014/main" xmlns="" val="20000"/>
                    </a:ext>
                  </a:extLst>
                </a:gridCol>
                <a:gridCol w="6809600">
                  <a:extLst>
                    <a:ext uri="{9D8B030D-6E8A-4147-A177-3AD203B41FA5}">
                      <a16:colId xmlns:a16="http://schemas.microsoft.com/office/drawing/2014/main" xmlns="" val="20001"/>
                    </a:ext>
                  </a:extLst>
                </a:gridCol>
                <a:gridCol w="948905">
                  <a:extLst>
                    <a:ext uri="{9D8B030D-6E8A-4147-A177-3AD203B41FA5}">
                      <a16:colId xmlns:a16="http://schemas.microsoft.com/office/drawing/2014/main" xmlns="" val="20002"/>
                    </a:ext>
                  </a:extLst>
                </a:gridCol>
                <a:gridCol w="936104">
                  <a:extLst>
                    <a:ext uri="{9D8B030D-6E8A-4147-A177-3AD203B41FA5}">
                      <a16:colId xmlns:a16="http://schemas.microsoft.com/office/drawing/2014/main" xmlns="" val="20003"/>
                    </a:ext>
                  </a:extLst>
                </a:gridCol>
              </a:tblGrid>
              <a:tr h="0">
                <a:tc>
                  <a:txBody>
                    <a:bodyPr/>
                    <a:lstStyle/>
                    <a:p>
                      <a:pPr algn="ctr">
                        <a:lnSpc>
                          <a:spcPct val="115000"/>
                        </a:lnSpc>
                        <a:spcAft>
                          <a:spcPts val="0"/>
                        </a:spcAft>
                      </a:pPr>
                      <a:r>
                        <a:rPr lang="ru-RU" sz="1200" b="1" dirty="0">
                          <a:solidFill>
                            <a:srgbClr val="FFFFFF"/>
                          </a:solidFill>
                          <a:effectLst/>
                          <a:latin typeface="Times New Roman" panose="02020603050405020304" pitchFamily="18" charset="0"/>
                          <a:ea typeface="Calibri"/>
                          <a:cs typeface="Times New Roman" panose="02020603050405020304" pitchFamily="18" charset="0"/>
                        </a:rPr>
                        <a:t>№</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2000" b="1" dirty="0">
                          <a:solidFill>
                            <a:srgbClr val="FFFFFF"/>
                          </a:solidFill>
                          <a:effectLst/>
                          <a:latin typeface="Times New Roman" panose="02020603050405020304" pitchFamily="18" charset="0"/>
                          <a:ea typeface="Calibri"/>
                          <a:cs typeface="Times New Roman" panose="02020603050405020304" pitchFamily="18" charset="0"/>
                        </a:rPr>
                        <a:t>Перечень муниципальных программ</a:t>
                      </a:r>
                      <a:endParaRPr lang="ru-RU" sz="20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dirty="0">
                          <a:solidFill>
                            <a:srgbClr val="FFFFFF"/>
                          </a:solidFill>
                          <a:effectLst/>
                          <a:latin typeface="Times New Roman" panose="02020603050405020304" pitchFamily="18" charset="0"/>
                          <a:ea typeface="Calibri"/>
                          <a:cs typeface="Times New Roman" panose="02020603050405020304" pitchFamily="18" charset="0"/>
                        </a:rPr>
                        <a:t>2019г.</a:t>
                      </a:r>
                    </a:p>
                  </a:txBody>
                  <a:tcPr marL="19050" marR="1905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kern="1200" dirty="0">
                          <a:solidFill>
                            <a:srgbClr val="FFFFFF"/>
                          </a:solidFill>
                          <a:effectLst/>
                          <a:latin typeface="Times New Roman" panose="02020603050405020304" pitchFamily="18" charset="0"/>
                          <a:ea typeface="Calibri"/>
                          <a:cs typeface="Times New Roman" panose="02020603050405020304" pitchFamily="18" charset="0"/>
                        </a:rPr>
                        <a:t>2020г.</a:t>
                      </a:r>
                    </a:p>
                  </a:txBody>
                  <a:tcPr/>
                </a:tc>
                <a:extLst>
                  <a:ext uri="{0D108BD9-81ED-4DB2-BD59-A6C34878D82A}">
                    <a16:rowId xmlns:a16="http://schemas.microsoft.com/office/drawing/2014/main" xmlns="" val="10000"/>
                  </a:ext>
                </a:extLst>
              </a:tr>
              <a:tr h="320031">
                <a:tc>
                  <a:txBody>
                    <a:bodyPr/>
                    <a:lstStyle/>
                    <a:p>
                      <a:pPr algn="ct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1</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"Развитие образования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431 594</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544 583</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1"/>
                  </a:ext>
                </a:extLst>
              </a:tr>
              <a:tr h="314162">
                <a:tc>
                  <a:txBody>
                    <a:bodyPr/>
                    <a:lstStyle/>
                    <a:p>
                      <a:pPr algn="ct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2</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"Основные направления развития АПК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2 845</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3 095</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2"/>
                  </a:ext>
                </a:extLst>
              </a:tr>
              <a:tr h="284374">
                <a:tc>
                  <a:txBody>
                    <a:bodyPr/>
                    <a:lstStyle/>
                    <a:p>
                      <a:pPr algn="ct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3</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Приоритетные направления деятельности отрасли "Молодежная политика"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районе "</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10 613</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15 801</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3"/>
                  </a:ext>
                </a:extLst>
              </a:tr>
              <a:tr h="242848">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4</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Организация отдыха, оздоровления и занятости несовершеннолетних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2 434</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2 954</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4"/>
                  </a:ext>
                </a:extLst>
              </a:tr>
              <a:tr h="419120">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5</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«Развитие  жилищно-коммунального хозяйства и жилищного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стройтельства</a:t>
                      </a:r>
                      <a:r>
                        <a:rPr lang="ru-RU" sz="1200" dirty="0">
                          <a:solidFill>
                            <a:srgbClr val="000000"/>
                          </a:solidFill>
                          <a:effectLst/>
                          <a:latin typeface="Times New Roman" panose="02020603050405020304" pitchFamily="18" charset="0"/>
                          <a:ea typeface="Calibri"/>
                          <a:cs typeface="Times New Roman" panose="02020603050405020304" pitchFamily="18" charset="0"/>
                        </a:rPr>
                        <a:t> на территории Ярковского муниципального района»</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93 884</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33 586</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5"/>
                  </a:ext>
                </a:extLst>
              </a:tr>
              <a:tr h="296495">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6</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"Основные направления развития отрасли   "Социальная политика"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31 850</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34 276</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6"/>
                  </a:ext>
                </a:extLst>
              </a:tr>
              <a:tr h="320031">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7</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"Основные направления развития культуры Ярковского </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97 220</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97 945</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7"/>
                  </a:ext>
                </a:extLst>
              </a:tr>
              <a:tr h="234347">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8</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"Основные направления развития физической культуры и спорта Ярковского муниципального района "</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26 949</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42 367</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8"/>
                  </a:ext>
                </a:extLst>
              </a:tr>
              <a:tr h="441909">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9</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"Профилактика экстремистских проявлений в сферах межнациональных, межконфессиональных и общественно-политических отношений на территории Ярковского муниципального района."</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178</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178</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09"/>
                  </a:ext>
                </a:extLst>
              </a:tr>
              <a:tr h="235505">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10</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«Ремонт и содержание автомобильных дорог местного значения Ярковского муниципального района»</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35 680</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112 600</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0"/>
                  </a:ext>
                </a:extLst>
              </a:tr>
              <a:tr h="419120">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11</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"Поддержка социально ориентированных некоммерческих организаций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муниципальном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0</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400</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1"/>
                  </a:ext>
                </a:extLst>
              </a:tr>
              <a:tr h="269994">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12</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"Основные направления управленческой деятельности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муниципальном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35 274</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40 410</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2"/>
                  </a:ext>
                </a:extLst>
              </a:tr>
              <a:tr h="284374">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13</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"Благоустройство территории Ярковского района"</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1 651</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83 240</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3"/>
                  </a:ext>
                </a:extLst>
              </a:tr>
              <a:tr h="284374">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14</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"Основные направления развития торговли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муниципальном районе"</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887</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975</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4"/>
                  </a:ext>
                </a:extLst>
              </a:tr>
              <a:tr h="419120">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15</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"Развитие маршрутной сети регулярных пассажирских перевозок в </a:t>
                      </a:r>
                      <a:r>
                        <a:rPr lang="ru-RU" sz="1200" dirty="0" err="1">
                          <a:solidFill>
                            <a:srgbClr val="000000"/>
                          </a:solidFill>
                          <a:effectLst/>
                          <a:latin typeface="Times New Roman" panose="02020603050405020304" pitchFamily="18" charset="0"/>
                          <a:ea typeface="Calibri"/>
                          <a:cs typeface="Times New Roman" panose="02020603050405020304" pitchFamily="18" charset="0"/>
                        </a:rPr>
                        <a:t>Ярковском</a:t>
                      </a:r>
                      <a:r>
                        <a:rPr lang="ru-RU" sz="1200" dirty="0">
                          <a:solidFill>
                            <a:srgbClr val="000000"/>
                          </a:solidFill>
                          <a:effectLst/>
                          <a:latin typeface="Times New Roman" panose="02020603050405020304" pitchFamily="18" charset="0"/>
                          <a:ea typeface="Calibri"/>
                          <a:cs typeface="Times New Roman" panose="02020603050405020304" pitchFamily="18" charset="0"/>
                        </a:rPr>
                        <a:t> муниципальном районе"</a:t>
                      </a:r>
                      <a:endParaRPr lang="ru-RU" sz="1200" dirty="0">
                        <a:effectLst/>
                        <a:latin typeface="Times New Roman" panose="02020603050405020304" pitchFamily="18" charset="0"/>
                        <a:ea typeface="Calibri"/>
                        <a:cs typeface="Times New Roman" panose="02020603050405020304" pitchFamily="18" charset="0"/>
                      </a:endParaRPr>
                    </a:p>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29 635</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32 536</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5"/>
                  </a:ext>
                </a:extLst>
              </a:tr>
              <a:tr h="419120">
                <a:tc>
                  <a:txBody>
                    <a:bodyPr/>
                    <a:lstStyle/>
                    <a:p>
                      <a:pPr algn="ctr">
                        <a:lnSpc>
                          <a:spcPct val="115000"/>
                        </a:lnSpc>
                        <a:spcAft>
                          <a:spcPts val="0"/>
                        </a:spcAft>
                      </a:pPr>
                      <a:r>
                        <a:rPr lang="ru-RU" sz="1200">
                          <a:solidFill>
                            <a:srgbClr val="000000"/>
                          </a:solidFill>
                          <a:effectLst/>
                          <a:latin typeface="Times New Roman" panose="02020603050405020304" pitchFamily="18" charset="0"/>
                          <a:ea typeface="Calibri"/>
                          <a:cs typeface="Times New Roman" panose="02020603050405020304" pitchFamily="18" charset="0"/>
                        </a:rPr>
                        <a:t>16</a:t>
                      </a:r>
                      <a:endParaRPr lang="ru-RU" sz="12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dirty="0">
                          <a:solidFill>
                            <a:srgbClr val="000000"/>
                          </a:solidFill>
                          <a:effectLst/>
                          <a:latin typeface="Times New Roman" panose="02020603050405020304" pitchFamily="18" charset="0"/>
                          <a:ea typeface="Calibri"/>
                          <a:cs typeface="Times New Roman" panose="02020603050405020304" pitchFamily="18" charset="0"/>
                        </a:rPr>
                        <a:t> "Основные направления развития гражданской обороны, защиты населения и территории Ярковского муниципального района от чрезвычайных ситуаций природного и техногенного характера"</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a:solidFill>
                            <a:srgbClr val="000000"/>
                          </a:solidFill>
                          <a:effectLst/>
                          <a:latin typeface="Times New Roman" panose="02020603050405020304" pitchFamily="18" charset="0"/>
                          <a:ea typeface="Calibri"/>
                          <a:cs typeface="Times New Roman" panose="02020603050405020304" pitchFamily="18" charset="0"/>
                        </a:rPr>
                        <a:t>366</a:t>
                      </a:r>
                      <a:endParaRPr lang="ru-RU" sz="140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dirty="0">
                          <a:solidFill>
                            <a:srgbClr val="000000"/>
                          </a:solidFill>
                          <a:effectLst/>
                          <a:latin typeface="Times New Roman" panose="02020603050405020304" pitchFamily="18" charset="0"/>
                          <a:ea typeface="Calibri"/>
                          <a:cs typeface="Times New Roman" panose="02020603050405020304" pitchFamily="18" charset="0"/>
                        </a:rPr>
                        <a:t>666</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extLst>
                  <a:ext uri="{0D108BD9-81ED-4DB2-BD59-A6C34878D82A}">
                    <a16:rowId xmlns:a16="http://schemas.microsoft.com/office/drawing/2014/main" xmlns="" val="10016"/>
                  </a:ext>
                </a:extLst>
              </a:tr>
              <a:tr h="320031">
                <a:tc>
                  <a:txBody>
                    <a:bodyPr/>
                    <a:lstStyle/>
                    <a:p>
                      <a:pPr algn="r">
                        <a:lnSpc>
                          <a:spcPct val="115000"/>
                        </a:lnSpc>
                        <a:spcAft>
                          <a:spcPts val="0"/>
                        </a:spcAft>
                      </a:pPr>
                      <a:r>
                        <a:rPr lang="ru-RU" sz="1200" b="1" dirty="0">
                          <a:solidFill>
                            <a:srgbClr val="000000"/>
                          </a:solidFill>
                          <a:effectLst/>
                          <a:latin typeface="Times New Roman" panose="02020603050405020304" pitchFamily="18" charset="0"/>
                          <a:ea typeface="Calibri"/>
                          <a:cs typeface="Times New Roman" panose="02020603050405020304" pitchFamily="18" charset="0"/>
                        </a:rPr>
                        <a:t> </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nSpc>
                          <a:spcPct val="115000"/>
                        </a:lnSpc>
                        <a:spcAft>
                          <a:spcPts val="0"/>
                        </a:spcAft>
                      </a:pPr>
                      <a:r>
                        <a:rPr lang="ru-RU" sz="1200" b="1" dirty="0">
                          <a:solidFill>
                            <a:srgbClr val="000000"/>
                          </a:solidFill>
                          <a:effectLst/>
                          <a:latin typeface="Times New Roman" panose="02020603050405020304" pitchFamily="18" charset="0"/>
                          <a:ea typeface="Calibri"/>
                          <a:cs typeface="Times New Roman" panose="02020603050405020304" pitchFamily="18" charset="0"/>
                        </a:rPr>
                        <a:t>Всего по муниципальным программам</a:t>
                      </a:r>
                      <a:endParaRPr lang="ru-RU" sz="12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b="1" dirty="0">
                          <a:solidFill>
                            <a:srgbClr val="000000"/>
                          </a:solidFill>
                          <a:effectLst/>
                          <a:latin typeface="Times New Roman" panose="02020603050405020304" pitchFamily="18" charset="0"/>
                          <a:ea typeface="Calibri"/>
                          <a:cs typeface="Times New Roman" panose="02020603050405020304" pitchFamily="18" charset="0"/>
                        </a:rPr>
                        <a:t>801 060</a:t>
                      </a:r>
                      <a:endParaRPr lang="ru-RU" sz="1400" dirty="0">
                        <a:effectLst/>
                        <a:latin typeface="Times New Roman" panose="02020603050405020304" pitchFamily="18" charset="0"/>
                        <a:ea typeface="Calibri"/>
                        <a:cs typeface="Times New Roman" panose="02020603050405020304" pitchFamily="18" charset="0"/>
                      </a:endParaRPr>
                    </a:p>
                  </a:txBody>
                  <a:tcPr marL="19050" marR="19050" marT="0" marB="0"/>
                </a:tc>
                <a:tc>
                  <a:txBody>
                    <a:bodyPr/>
                    <a:lstStyle/>
                    <a:p>
                      <a:pPr algn="ctr">
                        <a:lnSpc>
                          <a:spcPct val="115000"/>
                        </a:lnSpc>
                        <a:spcAft>
                          <a:spcPts val="0"/>
                        </a:spcAft>
                      </a:pPr>
                      <a:r>
                        <a:rPr lang="ru-RU" sz="1400" b="1" dirty="0">
                          <a:effectLst/>
                          <a:latin typeface="Times New Roman" panose="02020603050405020304" pitchFamily="18" charset="0"/>
                          <a:ea typeface="Calibri"/>
                          <a:cs typeface="Times New Roman" panose="02020603050405020304" pitchFamily="18" charset="0"/>
                        </a:rPr>
                        <a:t>1 045 612</a:t>
                      </a:r>
                    </a:p>
                  </a:txBody>
                  <a:tcPr marL="19050" marR="19050" marT="0" marB="0"/>
                </a:tc>
                <a:extLst>
                  <a:ext uri="{0D108BD9-81ED-4DB2-BD59-A6C34878D82A}">
                    <a16:rowId xmlns:a16="http://schemas.microsoft.com/office/drawing/2014/main" xmlns="" val="10017"/>
                  </a:ext>
                </a:extLst>
              </a:tr>
            </a:tbl>
          </a:graphicData>
        </a:graphic>
      </p:graphicFrame>
      <p:sp>
        <p:nvSpPr>
          <p:cNvPr id="2" name="Прямоугольник 1">
            <a:extLst>
              <a:ext uri="{FF2B5EF4-FFF2-40B4-BE49-F238E27FC236}">
                <a16:creationId xmlns:a16="http://schemas.microsoft.com/office/drawing/2014/main" xmlns="" id="{02DC0E8C-EE6D-47F8-961C-729C9DBF7C50}"/>
              </a:ext>
            </a:extLst>
          </p:cNvPr>
          <p:cNvSpPr/>
          <p:nvPr/>
        </p:nvSpPr>
        <p:spPr>
          <a:xfrm flipH="1">
            <a:off x="7668344" y="404664"/>
            <a:ext cx="864096" cy="307777"/>
          </a:xfrm>
          <a:prstGeom prst="rect">
            <a:avLst/>
          </a:prstGeom>
        </p:spPr>
        <p:txBody>
          <a:bodyPr wrap="square">
            <a:spAutoFit/>
          </a:bodyPr>
          <a:lstStyle/>
          <a:p>
            <a:r>
              <a:rPr lang="ru-RU" sz="1400" b="1" dirty="0">
                <a:solidFill>
                  <a:prstClr val="black"/>
                </a:solidFill>
              </a:rPr>
              <a:t>тыс. </a:t>
            </a:r>
            <a:r>
              <a:rPr lang="ru-RU" sz="1400" b="1" dirty="0" err="1">
                <a:solidFill>
                  <a:prstClr val="black"/>
                </a:solidFill>
              </a:rPr>
              <a:t>руб</a:t>
            </a:r>
            <a:endParaRPr lang="ru-RU" dirty="0"/>
          </a:p>
        </p:txBody>
      </p:sp>
    </p:spTree>
    <p:extLst>
      <p:ext uri="{BB962C8B-B14F-4D97-AF65-F5344CB8AC3E}">
        <p14:creationId xmlns:p14="http://schemas.microsoft.com/office/powerpoint/2010/main" val="4109986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K:\Управлен_бюдж_планир_и_межбюджет_отношений\Сводный отдел\Зам.бюджетный\БЮДЖЕТ\БЮДЖЕТ ДЛЯ ГРАЖДАН\ПОРТАЛ\2016\проект бюджета 2017-2019\картинки\проблем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720" y="1140737"/>
            <a:ext cx="1138283" cy="13033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Управлен_бюдж_планир_и_межбюджет_отношений\Сводный отдел\Зам.бюджетный\БЮДЖЕТ\БЮДЖЕТ ДЛЯ ГРАЖДАН\ПОРТАЛ\2016\проект бюджета 2017-2019\картинки\взаимодействие..рзработк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4466" y="4335509"/>
            <a:ext cx="1539776" cy="1295658"/>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K:\Управлен_бюдж_планир_и_межбюджет_отношений\Сводный отдел\Зам.бюджетный\БЮДЖЕТ\БЮДЖЕТ ДЛЯ ГРАЖДАН\ПОРТАЛ\2016\проект бюджета 2017-2019\картинки\семья 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28" y="4378424"/>
            <a:ext cx="1343025" cy="1371600"/>
          </a:xfrm>
          <a:prstGeom prst="rect">
            <a:avLst/>
          </a:prstGeom>
          <a:noFill/>
          <a:extLst>
            <a:ext uri="{909E8E84-426E-40DD-AFC4-6F175D3DCCD1}">
              <a14:hiddenFill xmlns:a14="http://schemas.microsoft.com/office/drawing/2010/main">
                <a:solidFill>
                  <a:srgbClr val="FFFFFF"/>
                </a:solidFill>
              </a14:hiddenFill>
            </a:ext>
          </a:extLst>
        </p:spPr>
      </p:pic>
      <p:sp>
        <p:nvSpPr>
          <p:cNvPr id="7" name="Равнобедренный треугольник 6"/>
          <p:cNvSpPr/>
          <p:nvPr/>
        </p:nvSpPr>
        <p:spPr>
          <a:xfrm rot="12076148">
            <a:off x="1038433" y="3679814"/>
            <a:ext cx="213588" cy="429051"/>
          </a:xfrm>
          <a:prstGeom prst="triangle">
            <a:avLst>
              <a:gd name="adj" fmla="val 56456"/>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solidFill>
                <a:schemeClr val="accent6">
                  <a:lumMod val="50000"/>
                </a:schemeClr>
              </a:solidFill>
            </a:endParaRPr>
          </a:p>
        </p:txBody>
      </p:sp>
      <p:sp>
        <p:nvSpPr>
          <p:cNvPr id="8" name="Скругленный прямоугольник 7"/>
          <p:cNvSpPr/>
          <p:nvPr/>
        </p:nvSpPr>
        <p:spPr>
          <a:xfrm>
            <a:off x="465471" y="2693899"/>
            <a:ext cx="1922512" cy="914400"/>
          </a:xfrm>
          <a:prstGeom prst="roundRect">
            <a:avLst/>
          </a:prstGeom>
          <a:solidFill>
            <a:schemeClr val="bg2">
              <a:lumMod val="9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accent6">
                    <a:lumMod val="50000"/>
                  </a:schemeClr>
                </a:solidFill>
              </a:rPr>
              <a:t>Бюджеты семей</a:t>
            </a:r>
          </a:p>
        </p:txBody>
      </p:sp>
      <p:sp>
        <p:nvSpPr>
          <p:cNvPr id="20" name="Скругленный прямоугольник 19"/>
          <p:cNvSpPr/>
          <p:nvPr/>
        </p:nvSpPr>
        <p:spPr>
          <a:xfrm>
            <a:off x="3075767" y="2868990"/>
            <a:ext cx="3450009" cy="91440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accent6">
                    <a:lumMod val="50000"/>
                  </a:schemeClr>
                </a:solidFill>
              </a:rPr>
              <a:t>Бюджеты публично-правовых образований</a:t>
            </a:r>
          </a:p>
        </p:txBody>
      </p:sp>
      <p:sp>
        <p:nvSpPr>
          <p:cNvPr id="21" name="Скругленный прямоугольник 20"/>
          <p:cNvSpPr/>
          <p:nvPr/>
        </p:nvSpPr>
        <p:spPr>
          <a:xfrm>
            <a:off x="7023221" y="2759956"/>
            <a:ext cx="1922512" cy="914400"/>
          </a:xfrm>
          <a:prstGeom prst="roundRect">
            <a:avLst/>
          </a:prstGeom>
          <a:solidFill>
            <a:schemeClr val="bg2">
              <a:lumMod val="9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accent6">
                    <a:lumMod val="50000"/>
                  </a:schemeClr>
                </a:solidFill>
              </a:rPr>
              <a:t>Бюджеты организаций</a:t>
            </a:r>
          </a:p>
        </p:txBody>
      </p:sp>
      <p:sp>
        <p:nvSpPr>
          <p:cNvPr id="24" name="Равнобедренный треугольник 23"/>
          <p:cNvSpPr/>
          <p:nvPr/>
        </p:nvSpPr>
        <p:spPr>
          <a:xfrm rot="9494466">
            <a:off x="7969486" y="3741737"/>
            <a:ext cx="214549" cy="458032"/>
          </a:xfrm>
          <a:prstGeom prst="triangle">
            <a:avLst>
              <a:gd name="adj" fmla="val 56456"/>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solidFill>
                <a:schemeClr val="accent6">
                  <a:lumMod val="50000"/>
                </a:schemeClr>
              </a:solidFill>
            </a:endParaRPr>
          </a:p>
        </p:txBody>
      </p:sp>
      <p:sp>
        <p:nvSpPr>
          <p:cNvPr id="26" name="Скругленный прямоугольник 25"/>
          <p:cNvSpPr/>
          <p:nvPr/>
        </p:nvSpPr>
        <p:spPr>
          <a:xfrm>
            <a:off x="2329393" y="3903535"/>
            <a:ext cx="1512168" cy="914400"/>
          </a:xfrm>
          <a:prstGeom prst="roundRect">
            <a:avLst/>
          </a:prstGeom>
          <a:solidFill>
            <a:schemeClr val="accent6">
              <a:lumMod val="40000"/>
              <a:lumOff val="6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accent6">
                    <a:lumMod val="50000"/>
                  </a:schemeClr>
                </a:solidFill>
              </a:rPr>
              <a:t>Российской Федерации</a:t>
            </a:r>
          </a:p>
        </p:txBody>
      </p:sp>
      <p:sp>
        <p:nvSpPr>
          <p:cNvPr id="27" name="Скругленный прямоугольник 26"/>
          <p:cNvSpPr/>
          <p:nvPr/>
        </p:nvSpPr>
        <p:spPr>
          <a:xfrm>
            <a:off x="3948234" y="3904393"/>
            <a:ext cx="1458267" cy="914400"/>
          </a:xfrm>
          <a:prstGeom prst="roundRect">
            <a:avLst/>
          </a:prstGeom>
          <a:solidFill>
            <a:schemeClr val="accent6">
              <a:lumMod val="40000"/>
              <a:lumOff val="6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accent6">
                    <a:lumMod val="50000"/>
                  </a:schemeClr>
                </a:solidFill>
              </a:rPr>
              <a:t>Субъектов РФ</a:t>
            </a:r>
          </a:p>
        </p:txBody>
      </p:sp>
      <p:sp>
        <p:nvSpPr>
          <p:cNvPr id="28" name="Скругленный прямоугольник 27"/>
          <p:cNvSpPr/>
          <p:nvPr/>
        </p:nvSpPr>
        <p:spPr>
          <a:xfrm>
            <a:off x="5586396" y="3894339"/>
            <a:ext cx="1622168" cy="914400"/>
          </a:xfrm>
          <a:prstGeom prst="roundRect">
            <a:avLst/>
          </a:prstGeom>
          <a:solidFill>
            <a:schemeClr val="accent6">
              <a:lumMod val="40000"/>
              <a:lumOff val="6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b="1" dirty="0">
                <a:solidFill>
                  <a:schemeClr val="accent6">
                    <a:lumMod val="50000"/>
                  </a:schemeClr>
                </a:solidFill>
              </a:rPr>
              <a:t>Муниципальных образований</a:t>
            </a:r>
          </a:p>
        </p:txBody>
      </p:sp>
      <p:sp>
        <p:nvSpPr>
          <p:cNvPr id="11" name="Скругленный прямоугольник 10"/>
          <p:cNvSpPr/>
          <p:nvPr/>
        </p:nvSpPr>
        <p:spPr>
          <a:xfrm>
            <a:off x="1692606" y="1128193"/>
            <a:ext cx="6235752"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6">
                    <a:lumMod val="50000"/>
                  </a:schemeClr>
                </a:solidFill>
              </a:rPr>
              <a:t>Бюджет – это смета доходов и расходов  субъекта на определенный период</a:t>
            </a:r>
          </a:p>
        </p:txBody>
      </p:sp>
      <p:cxnSp>
        <p:nvCxnSpPr>
          <p:cNvPr id="13" name="Прямая со стрелкой 12"/>
          <p:cNvCxnSpPr>
            <a:stCxn id="11" idx="2"/>
          </p:cNvCxnSpPr>
          <p:nvPr/>
        </p:nvCxnSpPr>
        <p:spPr>
          <a:xfrm flipH="1">
            <a:off x="1406759" y="2042593"/>
            <a:ext cx="3403725" cy="651306"/>
          </a:xfrm>
          <a:prstGeom prst="straightConnector1">
            <a:avLst/>
          </a:prstGeom>
          <a:ln w="38100">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11" idx="2"/>
            <a:endCxn id="21" idx="0"/>
          </p:cNvCxnSpPr>
          <p:nvPr/>
        </p:nvCxnSpPr>
        <p:spPr>
          <a:xfrm>
            <a:off x="4810483" y="2042595"/>
            <a:ext cx="3173994" cy="717363"/>
          </a:xfrm>
          <a:prstGeom prst="straightConnector1">
            <a:avLst/>
          </a:prstGeom>
          <a:ln w="38100">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stCxn id="11" idx="2"/>
            <a:endCxn id="20" idx="0"/>
          </p:cNvCxnSpPr>
          <p:nvPr/>
        </p:nvCxnSpPr>
        <p:spPr>
          <a:xfrm flipH="1">
            <a:off x="4800772" y="2042593"/>
            <a:ext cx="9710" cy="826397"/>
          </a:xfrm>
          <a:prstGeom prst="straightConnector1">
            <a:avLst/>
          </a:prstGeom>
          <a:ln w="38100">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Скругленный прямоугольник 22"/>
          <p:cNvSpPr/>
          <p:nvPr/>
        </p:nvSpPr>
        <p:spPr>
          <a:xfrm>
            <a:off x="382849" y="109714"/>
            <a:ext cx="8256509" cy="571504"/>
          </a:xfrm>
          <a:prstGeom prst="roundRect">
            <a:avLst/>
          </a:prstGeom>
          <a:solidFill>
            <a:schemeClr val="accent2">
              <a:lumMod val="20000"/>
              <a:lumOff val="80000"/>
            </a:schemeClr>
          </a:solidFill>
          <a:ln>
            <a:solidFill>
              <a:schemeClr val="bg1"/>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endParaRPr lang="ru-RU" sz="2800" b="1" dirty="0">
              <a:solidFill>
                <a:schemeClr val="tx1"/>
              </a:solidFill>
              <a:latin typeface="Times New Roman" pitchFamily="18" charset="0"/>
              <a:cs typeface="Times New Roman" pitchFamily="18" charset="0"/>
            </a:endParaRPr>
          </a:p>
          <a:p>
            <a:pPr algn="ct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a:t>
            </a:r>
            <a:r>
              <a:rPr lang="en-US"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 каким он бывает</a:t>
            </a:r>
            <a:r>
              <a:rPr lang="en-US"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endParaRPr>
          </a:p>
          <a:p>
            <a:pPr lvl="0" algn="ctr"/>
            <a:endParaRPr lang="ru-RU" sz="2800" b="1" dirty="0">
              <a:solidFill>
                <a:schemeClr val="tx1"/>
              </a:solidFill>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sp>
        <p:nvSpPr>
          <p:cNvPr id="2" name="Прямоугольник 1"/>
          <p:cNvSpPr/>
          <p:nvPr/>
        </p:nvSpPr>
        <p:spPr>
          <a:xfrm>
            <a:off x="2286000" y="4983337"/>
            <a:ext cx="4662263" cy="1815882"/>
          </a:xfrm>
          <a:prstGeom prst="rect">
            <a:avLst/>
          </a:prstGeom>
        </p:spPr>
        <p:txBody>
          <a:bodyPr wrap="square">
            <a:spAutoFit/>
          </a:bodyPr>
          <a:lstStyle/>
          <a:p>
            <a:r>
              <a:rPr lang="ru-RU" sz="2000" b="1" u="sng" dirty="0">
                <a:solidFill>
                  <a:schemeClr val="accent6">
                    <a:lumMod val="50000"/>
                  </a:schemeClr>
                </a:solidFill>
              </a:rPr>
              <a:t>Бюджет Ярковского муниципального района</a:t>
            </a:r>
            <a:r>
              <a:rPr lang="ru-RU" sz="2000" b="1" dirty="0">
                <a:solidFill>
                  <a:schemeClr val="accent6">
                    <a:lumMod val="50000"/>
                  </a:schemeClr>
                </a:solidFill>
              </a:rPr>
              <a:t> </a:t>
            </a:r>
            <a:r>
              <a:rPr lang="ru-RU" b="1" dirty="0">
                <a:solidFill>
                  <a:schemeClr val="accent6">
                    <a:lumMod val="50000"/>
                  </a:schemeClr>
                </a:solidFill>
              </a:rPr>
              <a:t>– это ежегодно утверждаемый Думой Ярковского муниципального района свод доходов и расходов на очередной финансовый год и на 2 года планового периода</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81" y="6246038"/>
            <a:ext cx="648737" cy="611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733267"/>
      </p:ext>
    </p:extLst>
  </p:cSld>
  <p:clrMapOvr>
    <a:masterClrMapping/>
  </p:clrMapOvr>
  <p:transition spd="slow">
    <p:wheel spokes="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2" name="Rectangle 4"/>
          <p:cNvSpPr>
            <a:spLocks noGrp="1" noChangeArrowheads="1"/>
          </p:cNvSpPr>
          <p:nvPr>
            <p:ph type="title"/>
          </p:nvPr>
        </p:nvSpPr>
        <p:spPr>
          <a:xfrm>
            <a:off x="500034" y="357166"/>
            <a:ext cx="8229600" cy="825056"/>
          </a:xfrm>
        </p:spPr>
        <p:txBody>
          <a:bodyPr>
            <a:normAutofit fontScale="90000"/>
          </a:bodyPr>
          <a:lstStyle/>
          <a:p>
            <a:pPr marL="54864" indent="0" algn="ctr" eaLnBrk="1" fontAlgn="auto" hangingPunct="1">
              <a:spcAft>
                <a:spcPts val="0"/>
              </a:spcAft>
              <a:defRPr/>
            </a:pPr>
            <a:r>
              <a:rPr lang="ru-RU" sz="4900" b="1" dirty="0">
                <a:solidFill>
                  <a:schemeClr val="tx2">
                    <a:tint val="100000"/>
                    <a:shade val="90000"/>
                    <a:satMod val="250000"/>
                    <a:alpha val="100000"/>
                  </a:schemeClr>
                </a:solidFill>
              </a:rPr>
              <a:t>Общий</a:t>
            </a:r>
            <a:r>
              <a:rPr lang="ru-RU" sz="4900" dirty="0">
                <a:solidFill>
                  <a:schemeClr val="tx2">
                    <a:tint val="100000"/>
                    <a:shade val="90000"/>
                    <a:satMod val="250000"/>
                    <a:alpha val="100000"/>
                  </a:schemeClr>
                </a:solidFill>
              </a:rPr>
              <a:t> </a:t>
            </a:r>
            <a:r>
              <a:rPr lang="ru-RU" sz="4900" b="1" dirty="0">
                <a:solidFill>
                  <a:schemeClr val="tx2">
                    <a:tint val="100000"/>
                    <a:shade val="90000"/>
                    <a:satMod val="250000"/>
                    <a:alpha val="100000"/>
                  </a:schemeClr>
                </a:solidFill>
              </a:rPr>
              <a:t>объём расходов</a:t>
            </a:r>
            <a:r>
              <a:rPr lang="en-US" b="1" dirty="0">
                <a:solidFill>
                  <a:schemeClr val="tx2">
                    <a:tint val="100000"/>
                    <a:shade val="90000"/>
                    <a:satMod val="250000"/>
                    <a:alpha val="100000"/>
                  </a:schemeClr>
                </a:solidFill>
              </a:rPr>
              <a:t/>
            </a:r>
            <a:br>
              <a:rPr lang="en-US" b="1" dirty="0">
                <a:solidFill>
                  <a:schemeClr val="tx2">
                    <a:tint val="100000"/>
                    <a:shade val="90000"/>
                    <a:satMod val="250000"/>
                    <a:alpha val="100000"/>
                  </a:schemeClr>
                </a:solidFill>
              </a:rPr>
            </a:br>
            <a:r>
              <a:rPr lang="ru-RU" sz="2200" b="1" dirty="0" err="1">
                <a:solidFill>
                  <a:schemeClr val="tx2">
                    <a:tint val="100000"/>
                    <a:shade val="90000"/>
                    <a:satMod val="250000"/>
                    <a:alpha val="100000"/>
                  </a:schemeClr>
                </a:solidFill>
              </a:rPr>
              <a:t>млн.руб</a:t>
            </a:r>
            <a:r>
              <a:rPr lang="ru-RU" sz="2200" b="1" dirty="0">
                <a:solidFill>
                  <a:schemeClr val="tx2">
                    <a:tint val="100000"/>
                    <a:shade val="90000"/>
                    <a:satMod val="250000"/>
                    <a:alpha val="100000"/>
                  </a:schemeClr>
                </a:solidFill>
              </a:rPr>
              <a:t>.</a:t>
            </a:r>
          </a:p>
        </p:txBody>
      </p:sp>
      <p:graphicFrame>
        <p:nvGraphicFramePr>
          <p:cNvPr id="4" name="Object 5"/>
          <p:cNvGraphicFramePr>
            <a:graphicFrameLocks noGrp="1" noChangeAspect="1"/>
          </p:cNvGraphicFramePr>
          <p:nvPr>
            <p:ph idx="1"/>
            <p:extLst>
              <p:ext uri="{D42A27DB-BD31-4B8C-83A1-F6EECF244321}">
                <p14:modId xmlns:p14="http://schemas.microsoft.com/office/powerpoint/2010/main" val="4239723829"/>
              </p:ext>
            </p:extLst>
          </p:nvPr>
        </p:nvGraphicFramePr>
        <p:xfrm>
          <a:off x="-252536" y="692696"/>
          <a:ext cx="9937253" cy="6686176"/>
        </p:xfrm>
        <a:graphic>
          <a:graphicData uri="http://schemas.openxmlformats.org/presentationml/2006/ole">
            <mc:AlternateContent xmlns:mc="http://schemas.openxmlformats.org/markup-compatibility/2006">
              <mc:Choice xmlns:v="urn:schemas-microsoft-com:vml" Requires="v">
                <p:oleObj spid="_x0000_s61734" name="Лист" r:id="rId3" imgW="9172634" imgH="6172200" progId="Excel.Sheet.8">
                  <p:embed/>
                </p:oleObj>
              </mc:Choice>
              <mc:Fallback>
                <p:oleObj name="Лист" r:id="rId3" imgW="9172634" imgH="6172200" progId="Excel.Sheet.8">
                  <p:embed/>
                  <p:pic>
                    <p:nvPicPr>
                      <p:cNvPr id="0" name=""/>
                      <p:cNvPicPr>
                        <a:picLocks noGrp="1" noChangeAspect="1" noChangeArrowheads="1"/>
                      </p:cNvPicPr>
                      <p:nvPr/>
                    </p:nvPicPr>
                    <p:blipFill>
                      <a:blip r:embed="rId4"/>
                      <a:srcRect/>
                      <a:stretch>
                        <a:fillRect/>
                      </a:stretch>
                    </p:blipFill>
                    <p:spPr bwMode="auto">
                      <a:xfrm>
                        <a:off x="-252536" y="692696"/>
                        <a:ext cx="9937253" cy="6686176"/>
                      </a:xfrm>
                      <a:prstGeom prst="rect">
                        <a:avLst/>
                      </a:prstGeom>
                    </p:spPr>
                  </p:pic>
                </p:oleObj>
              </mc:Fallback>
            </mc:AlternateContent>
          </a:graphicData>
        </a:graphic>
      </p:graphicFrame>
    </p:spTree>
    <p:extLst>
      <p:ext uri="{BB962C8B-B14F-4D97-AF65-F5344CB8AC3E}">
        <p14:creationId xmlns:p14="http://schemas.microsoft.com/office/powerpoint/2010/main" val="3795673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0A08AF67-7F28-4F22-98C6-B144073DC870}" type="slidenum">
              <a:rPr lang="ru-RU" smtClean="0"/>
              <a:t>61</a:t>
            </a:fld>
            <a:endParaRPr lang="ru-RU" dirty="0"/>
          </a:p>
        </p:txBody>
      </p:sp>
      <p:sp>
        <p:nvSpPr>
          <p:cNvPr id="6" name="TextBox 5"/>
          <p:cNvSpPr txBox="1"/>
          <p:nvPr/>
        </p:nvSpPr>
        <p:spPr>
          <a:xfrm>
            <a:off x="7791436" y="726902"/>
            <a:ext cx="1152128" cy="369332"/>
          </a:xfrm>
          <a:prstGeom prst="rect">
            <a:avLst/>
          </a:prstGeom>
          <a:noFill/>
        </p:spPr>
        <p:txBody>
          <a:bodyPr wrap="square" rtlCol="0">
            <a:spAutoFit/>
          </a:bodyPr>
          <a:lstStyle/>
          <a:p>
            <a:pPr algn="r"/>
            <a:r>
              <a:rPr lang="ru-RU" b="1" dirty="0"/>
              <a:t>тыс. руб.</a:t>
            </a:r>
          </a:p>
        </p:txBody>
      </p:sp>
      <p:sp>
        <p:nvSpPr>
          <p:cNvPr id="7" name="AutoShape 6"/>
          <p:cNvSpPr>
            <a:spLocks noChangeArrowheads="1"/>
          </p:cNvSpPr>
          <p:nvPr/>
        </p:nvSpPr>
        <p:spPr bwMode="auto">
          <a:xfrm>
            <a:off x="171259" y="17026"/>
            <a:ext cx="8856663" cy="715089"/>
          </a:xfrm>
          <a:prstGeom prst="roundRect">
            <a:avLst>
              <a:gd name="adj" fmla="val 16667"/>
            </a:avLst>
          </a:prstGeom>
          <a:solidFill>
            <a:srgbClr val="FFFFFF">
              <a:alpha val="50195"/>
            </a:srgbClr>
          </a:solidFill>
          <a:ln w="28575" algn="ctr">
            <a:solidFill>
              <a:srgbClr val="3366CC"/>
            </a:solidFill>
            <a:round/>
            <a:headEnd/>
            <a:tailEnd/>
          </a:ln>
          <a:effectLst>
            <a:outerShdw dist="101600" dir="8759996" algn="ctr" rotWithShape="0">
              <a:srgbClr val="DDDDDD"/>
            </a:outerShdw>
          </a:effectLst>
        </p:spPr>
        <p:txBody>
          <a:bodyPr anchor="ctr">
            <a:spAutoFit/>
          </a:bodyPr>
          <a:lstStyle/>
          <a:p>
            <a:pPr algn="ctr"/>
            <a:r>
              <a:rPr lang="ru-RU" altLang="ru-RU" b="1" dirty="0">
                <a:solidFill>
                  <a:srgbClr val="0066CC"/>
                </a:solidFill>
                <a:latin typeface="Arial Black" panose="020B0A04020102020204" pitchFamily="34" charset="0"/>
                <a:cs typeface="Tahoma" pitchFamily="34" charset="0"/>
              </a:rPr>
              <a:t>Структура расходов бюджета </a:t>
            </a:r>
            <a:r>
              <a:rPr lang="ru-RU" altLang="ru-RU" b="1" dirty="0" err="1">
                <a:solidFill>
                  <a:srgbClr val="0066CC"/>
                </a:solidFill>
                <a:latin typeface="Arial Black" panose="020B0A04020102020204" pitchFamily="34" charset="0"/>
                <a:cs typeface="Tahoma" pitchFamily="34" charset="0"/>
              </a:rPr>
              <a:t>Ярковского</a:t>
            </a:r>
            <a:r>
              <a:rPr lang="ru-RU" altLang="ru-RU" b="1" dirty="0">
                <a:solidFill>
                  <a:srgbClr val="0066CC"/>
                </a:solidFill>
                <a:latin typeface="Arial Black" panose="020B0A04020102020204" pitchFamily="34" charset="0"/>
                <a:cs typeface="Tahoma" pitchFamily="34" charset="0"/>
              </a:rPr>
              <a:t> муниципального района в 2019-2020 годах</a:t>
            </a:r>
          </a:p>
        </p:txBody>
      </p:sp>
      <p:graphicFrame>
        <p:nvGraphicFramePr>
          <p:cNvPr id="3" name="Объект 2"/>
          <p:cNvGraphicFramePr>
            <a:graphicFrameLocks noChangeAspect="1"/>
          </p:cNvGraphicFramePr>
          <p:nvPr>
            <p:extLst>
              <p:ext uri="{D42A27DB-BD31-4B8C-83A1-F6EECF244321}">
                <p14:modId xmlns:p14="http://schemas.microsoft.com/office/powerpoint/2010/main" val="1876188897"/>
              </p:ext>
            </p:extLst>
          </p:nvPr>
        </p:nvGraphicFramePr>
        <p:xfrm>
          <a:off x="500063" y="1109663"/>
          <a:ext cx="8199437" cy="1490662"/>
        </p:xfrm>
        <a:graphic>
          <a:graphicData uri="http://schemas.openxmlformats.org/presentationml/2006/ole">
            <mc:AlternateContent xmlns:mc="http://schemas.openxmlformats.org/markup-compatibility/2006">
              <mc:Choice xmlns:v="urn:schemas-microsoft-com:vml" Requires="v">
                <p:oleObj spid="_x0000_s36525" name="Лист" r:id="rId4" imgW="5800835" imgH="1009530" progId="Excel.Sheet.12">
                  <p:embed/>
                </p:oleObj>
              </mc:Choice>
              <mc:Fallback>
                <p:oleObj name="Лист" r:id="rId4" imgW="5800835" imgH="1009530" progId="Excel.Sheet.12">
                  <p:embed/>
                  <p:pic>
                    <p:nvPicPr>
                      <p:cNvPr id="0" name=""/>
                      <p:cNvPicPr>
                        <a:picLocks noChangeAspect="1" noChangeArrowheads="1"/>
                      </p:cNvPicPr>
                      <p:nvPr/>
                    </p:nvPicPr>
                    <p:blipFill>
                      <a:blip r:embed="rId5"/>
                      <a:srcRect/>
                      <a:stretch>
                        <a:fillRect/>
                      </a:stretch>
                    </p:blipFill>
                    <p:spPr bwMode="auto">
                      <a:xfrm>
                        <a:off x="500063" y="1109663"/>
                        <a:ext cx="8199437" cy="1490662"/>
                      </a:xfrm>
                      <a:prstGeom prst="rect">
                        <a:avLst/>
                      </a:prstGeom>
                      <a:noFill/>
                      <a:ln>
                        <a:noFill/>
                      </a:ln>
                    </p:spPr>
                  </p:pic>
                </p:oleObj>
              </mc:Fallback>
            </mc:AlternateContent>
          </a:graphicData>
        </a:graphic>
      </p:graphicFrame>
      <p:graphicFrame>
        <p:nvGraphicFramePr>
          <p:cNvPr id="9" name="Object 267"/>
          <p:cNvGraphicFramePr>
            <a:graphicFrameLocks noChangeAspect="1"/>
          </p:cNvGraphicFramePr>
          <p:nvPr>
            <p:extLst>
              <p:ext uri="{D42A27DB-BD31-4B8C-83A1-F6EECF244321}">
                <p14:modId xmlns:p14="http://schemas.microsoft.com/office/powerpoint/2010/main" val="785666543"/>
              </p:ext>
            </p:extLst>
          </p:nvPr>
        </p:nvGraphicFramePr>
        <p:xfrm>
          <a:off x="1608337" y="3645024"/>
          <a:ext cx="5982505" cy="2557880"/>
        </p:xfrm>
        <a:graphic>
          <a:graphicData uri="http://schemas.openxmlformats.org/drawingml/2006/chart">
            <c:chart xmlns:c="http://schemas.openxmlformats.org/drawingml/2006/chart" xmlns:r="http://schemas.openxmlformats.org/officeDocument/2006/relationships" r:id="rId6"/>
          </a:graphicData>
        </a:graphic>
      </p:graphicFrame>
      <p:sp>
        <p:nvSpPr>
          <p:cNvPr id="10" name="TextBox 9"/>
          <p:cNvSpPr txBox="1"/>
          <p:nvPr/>
        </p:nvSpPr>
        <p:spPr>
          <a:xfrm>
            <a:off x="2843808" y="2950480"/>
            <a:ext cx="3960441" cy="523220"/>
          </a:xfrm>
          <a:prstGeom prst="rect">
            <a:avLst/>
          </a:prstGeom>
          <a:solidFill>
            <a:schemeClr val="bg1"/>
          </a:solidFill>
        </p:spPr>
        <p:txBody>
          <a:bodyPr wrap="square" rtlCol="0">
            <a:spAutoFit/>
          </a:bodyPr>
          <a:lstStyle/>
          <a:p>
            <a:pPr algn="ctr"/>
            <a:endParaRPr lang="ru-RU" sz="1400" b="1" dirty="0">
              <a:solidFill>
                <a:srgbClr val="FF0000"/>
              </a:solidFill>
              <a:latin typeface="Arial" panose="020B0604020202020204" pitchFamily="34" charset="0"/>
              <a:cs typeface="Arial" panose="020B0604020202020204" pitchFamily="34" charset="0"/>
            </a:endParaRPr>
          </a:p>
          <a:p>
            <a:pPr algn="ctr"/>
            <a:r>
              <a:rPr lang="ru-RU" sz="1400" b="1" dirty="0">
                <a:solidFill>
                  <a:schemeClr val="tx1">
                    <a:lumMod val="75000"/>
                    <a:lumOff val="25000"/>
                  </a:schemeClr>
                </a:solidFill>
                <a:latin typeface="Arial" panose="020B0604020202020204" pitchFamily="34" charset="0"/>
                <a:cs typeface="Arial" panose="020B0604020202020204" pitchFamily="34" charset="0"/>
              </a:rPr>
              <a:t>Структура расходов в 2020 году</a:t>
            </a:r>
          </a:p>
        </p:txBody>
      </p:sp>
    </p:spTree>
    <p:extLst>
      <p:ext uri="{BB962C8B-B14F-4D97-AF65-F5344CB8AC3E}">
        <p14:creationId xmlns:p14="http://schemas.microsoft.com/office/powerpoint/2010/main" val="1478501568"/>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695E137-36A7-4A3F-800B-7A2E5189AD90}"/>
              </a:ext>
            </a:extLst>
          </p:cNvPr>
          <p:cNvSpPr>
            <a:spLocks noGrp="1"/>
          </p:cNvSpPr>
          <p:nvPr>
            <p:ph type="title"/>
          </p:nvPr>
        </p:nvSpPr>
        <p:spPr>
          <a:xfrm>
            <a:off x="251520" y="1038516"/>
            <a:ext cx="8229600" cy="806308"/>
          </a:xfrm>
        </p:spPr>
        <p:txBody>
          <a:bodyPr/>
          <a:lstStyle/>
          <a:p>
            <a:pPr>
              <a:defRPr sz="1400" b="1" i="0" u="none" strike="noStrike" kern="1200" baseline="0">
                <a:solidFill>
                  <a:srgbClr val="0000FF"/>
                </a:solidFill>
                <a:latin typeface="+mn-lt"/>
                <a:ea typeface="+mn-ea"/>
                <a:cs typeface="+mn-cs"/>
              </a:defRPr>
            </a:pPr>
            <a:r>
              <a:rPr lang="ru-RU" b="1" dirty="0">
                <a:solidFill>
                  <a:srgbClr val="0000FF"/>
                </a:solidFill>
              </a:rPr>
              <a:t>Структура расходов бюджета в 2020 году  </a:t>
            </a:r>
            <a:br>
              <a:rPr lang="ru-RU" b="1" dirty="0">
                <a:solidFill>
                  <a:srgbClr val="0000FF"/>
                </a:solidFill>
              </a:rPr>
            </a:br>
            <a:r>
              <a:rPr lang="ru-RU" b="1" dirty="0">
                <a:solidFill>
                  <a:srgbClr val="0000FF"/>
                </a:solidFill>
              </a:rPr>
              <a:t> (1 153 902 тыс. руб.)</a:t>
            </a:r>
            <a:br>
              <a:rPr lang="ru-RU" b="1" dirty="0">
                <a:solidFill>
                  <a:srgbClr val="0000FF"/>
                </a:solidFill>
              </a:rPr>
            </a:br>
            <a:endParaRPr lang="ru-RU" dirty="0"/>
          </a:p>
        </p:txBody>
      </p:sp>
      <p:graphicFrame>
        <p:nvGraphicFramePr>
          <p:cNvPr id="8" name="Объект 7">
            <a:extLst>
              <a:ext uri="{FF2B5EF4-FFF2-40B4-BE49-F238E27FC236}">
                <a16:creationId xmlns:a16="http://schemas.microsoft.com/office/drawing/2014/main" xmlns="" id="{60E8E817-E462-43AB-B702-C069631C190D}"/>
              </a:ext>
            </a:extLst>
          </p:cNvPr>
          <p:cNvGraphicFramePr>
            <a:graphicFrameLocks noGrp="1"/>
          </p:cNvGraphicFramePr>
          <p:nvPr>
            <p:ph idx="1"/>
            <p:extLst>
              <p:ext uri="{D42A27DB-BD31-4B8C-83A1-F6EECF244321}">
                <p14:modId xmlns:p14="http://schemas.microsoft.com/office/powerpoint/2010/main" val="2642323012"/>
              </p:ext>
            </p:extLst>
          </p:nvPr>
        </p:nvGraphicFramePr>
        <p:xfrm>
          <a:off x="457200" y="1628800"/>
          <a:ext cx="8229600" cy="4824536"/>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a:extLst>
              <a:ext uri="{FF2B5EF4-FFF2-40B4-BE49-F238E27FC236}">
                <a16:creationId xmlns:a16="http://schemas.microsoft.com/office/drawing/2014/main" xmlns="" id="{39C01286-9C62-4CE2-96A6-4E726C15713F}"/>
              </a:ext>
            </a:extLst>
          </p:cNvPr>
          <p:cNvSpPr>
            <a:spLocks noGrp="1"/>
          </p:cNvSpPr>
          <p:nvPr>
            <p:ph type="sldNum" sz="quarter" idx="12"/>
          </p:nvPr>
        </p:nvSpPr>
        <p:spPr>
          <a:xfrm>
            <a:off x="6553200" y="6365228"/>
            <a:ext cx="2133600" cy="365125"/>
          </a:xfrm>
        </p:spPr>
        <p:txBody>
          <a:bodyPr/>
          <a:lstStyle/>
          <a:p>
            <a:fld id="{0A08AF67-7F28-4F22-98C6-B144073DC870}" type="slidenum">
              <a:rPr lang="ru-RU" smtClean="0"/>
              <a:t>62</a:t>
            </a:fld>
            <a:endParaRPr lang="ru-RU" dirty="0"/>
          </a:p>
        </p:txBody>
      </p:sp>
      <p:sp>
        <p:nvSpPr>
          <p:cNvPr id="5" name="Блок-схема: внутренняя память 4">
            <a:extLst>
              <a:ext uri="{FF2B5EF4-FFF2-40B4-BE49-F238E27FC236}">
                <a16:creationId xmlns:a16="http://schemas.microsoft.com/office/drawing/2014/main" xmlns="" id="{4E587495-1F28-40A7-9D0F-86AB3ACFA9F6}"/>
              </a:ext>
            </a:extLst>
          </p:cNvPr>
          <p:cNvSpPr/>
          <p:nvPr/>
        </p:nvSpPr>
        <p:spPr>
          <a:xfrm>
            <a:off x="179512" y="-27384"/>
            <a:ext cx="8784976" cy="1008112"/>
          </a:xfrm>
          <a:prstGeom prst="flowChartInternalStorag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Расходы бюджета </a:t>
            </a:r>
            <a:r>
              <a:rPr lang="ru-RU" sz="2400" b="1" dirty="0" err="1">
                <a:solidFill>
                  <a:schemeClr val="tx1"/>
                </a:solidFill>
              </a:rPr>
              <a:t>Ярковского</a:t>
            </a:r>
            <a:r>
              <a:rPr lang="ru-RU" sz="2400" b="1" dirty="0">
                <a:solidFill>
                  <a:schemeClr val="tx1"/>
                </a:solidFill>
              </a:rPr>
              <a:t> муниципального района </a:t>
            </a:r>
          </a:p>
          <a:p>
            <a:pPr algn="ctr"/>
            <a:r>
              <a:rPr lang="ru-RU" sz="2400" b="1" dirty="0">
                <a:solidFill>
                  <a:schemeClr val="tx1"/>
                </a:solidFill>
              </a:rPr>
              <a:t>по функциональному признаку</a:t>
            </a:r>
          </a:p>
        </p:txBody>
      </p:sp>
    </p:spTree>
    <p:extLst>
      <p:ext uri="{BB962C8B-B14F-4D97-AF65-F5344CB8AC3E}">
        <p14:creationId xmlns:p14="http://schemas.microsoft.com/office/powerpoint/2010/main" val="21381796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432"/>
          <p:cNvSpPr txBox="1">
            <a:spLocks noChangeArrowheads="1"/>
          </p:cNvSpPr>
          <p:nvPr/>
        </p:nvSpPr>
        <p:spPr bwMode="auto">
          <a:xfrm>
            <a:off x="179388" y="188913"/>
            <a:ext cx="8640762"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marL="292100" indent="-292100" algn="ctr" eaLnBrk="1" fontAlgn="auto" hangingPunct="1">
              <a:spcBef>
                <a:spcPts val="0"/>
              </a:spcBef>
              <a:spcAft>
                <a:spcPts val="0"/>
              </a:spcAft>
              <a:buFont typeface="Wingdings 2" pitchFamily="18" charset="2"/>
              <a:buNone/>
              <a:defRPr/>
            </a:pPr>
            <a:r>
              <a:rPr lang="ru-RU" altLang="ru-RU" sz="4000" b="1" dirty="0">
                <a:solidFill>
                  <a:schemeClr val="tx2">
                    <a:tint val="100000"/>
                    <a:shade val="90000"/>
                    <a:satMod val="250000"/>
                    <a:alpha val="100000"/>
                  </a:schemeClr>
                </a:solidFill>
                <a:effectLst>
                  <a:outerShdw blurRad="38100" dist="38100" dir="2700000" algn="tl">
                    <a:srgbClr val="000000">
                      <a:alpha val="43137"/>
                    </a:srgbClr>
                  </a:outerShdw>
                </a:effectLst>
                <a:latin typeface="+mj-lt"/>
                <a:ea typeface="+mj-ea"/>
                <a:cs typeface="+mj-cs"/>
              </a:rPr>
              <a:t>Общегосударственные вопросы</a:t>
            </a:r>
          </a:p>
          <a:p>
            <a:pPr marL="292100" indent="-292100" algn="r" eaLnBrk="1" fontAlgn="auto" hangingPunct="1">
              <a:spcBef>
                <a:spcPts val="0"/>
              </a:spcBef>
              <a:spcAft>
                <a:spcPts val="0"/>
              </a:spcAft>
              <a:buFont typeface="Wingdings 2" pitchFamily="18" charset="2"/>
              <a:buNone/>
              <a:defRPr/>
            </a:pPr>
            <a:r>
              <a:rPr lang="ru-RU" altLang="ru-RU" sz="1800" b="1" dirty="0">
                <a:solidFill>
                  <a:schemeClr val="tx2">
                    <a:tint val="100000"/>
                    <a:shade val="90000"/>
                    <a:satMod val="250000"/>
                    <a:alpha val="100000"/>
                  </a:schemeClr>
                </a:solidFill>
                <a:effectLst>
                  <a:outerShdw blurRad="38100" dist="38100" dir="2700000" algn="tl">
                    <a:srgbClr val="000000">
                      <a:alpha val="43137"/>
                    </a:srgbClr>
                  </a:outerShdw>
                </a:effectLst>
                <a:latin typeface="+mj-lt"/>
                <a:ea typeface="+mj-ea"/>
                <a:cs typeface="+mj-cs"/>
              </a:rPr>
              <a:t>(</a:t>
            </a:r>
            <a:r>
              <a:rPr lang="ru-RU" altLang="ru-RU" sz="1800" b="1" dirty="0" err="1">
                <a:solidFill>
                  <a:schemeClr val="tx2">
                    <a:tint val="100000"/>
                    <a:shade val="90000"/>
                    <a:satMod val="250000"/>
                    <a:alpha val="100000"/>
                  </a:schemeClr>
                </a:solidFill>
                <a:effectLst>
                  <a:outerShdw blurRad="38100" dist="38100" dir="2700000" algn="tl">
                    <a:srgbClr val="000000">
                      <a:alpha val="43137"/>
                    </a:srgbClr>
                  </a:outerShdw>
                </a:effectLst>
                <a:latin typeface="+mj-lt"/>
                <a:ea typeface="+mj-ea"/>
                <a:cs typeface="+mj-cs"/>
              </a:rPr>
              <a:t>млн.руб</a:t>
            </a:r>
            <a:r>
              <a:rPr lang="ru-RU" altLang="ru-RU" sz="1800" b="1" dirty="0">
                <a:solidFill>
                  <a:schemeClr val="tx2">
                    <a:tint val="100000"/>
                    <a:shade val="90000"/>
                    <a:satMod val="250000"/>
                    <a:alpha val="100000"/>
                  </a:schemeClr>
                </a:solidFill>
                <a:effectLst>
                  <a:outerShdw blurRad="38100" dist="38100" dir="2700000" algn="tl">
                    <a:srgbClr val="000000">
                      <a:alpha val="43137"/>
                    </a:srgbClr>
                  </a:outerShdw>
                </a:effectLst>
                <a:latin typeface="+mj-lt"/>
                <a:ea typeface="+mj-ea"/>
                <a:cs typeface="+mj-cs"/>
              </a:rPr>
              <a:t>.)</a:t>
            </a:r>
          </a:p>
        </p:txBody>
      </p:sp>
      <p:graphicFrame>
        <p:nvGraphicFramePr>
          <p:cNvPr id="4" name="Object 5"/>
          <p:cNvGraphicFramePr>
            <a:graphicFrameLocks noChangeAspect="1"/>
          </p:cNvGraphicFramePr>
          <p:nvPr>
            <p:extLst>
              <p:ext uri="{D42A27DB-BD31-4B8C-83A1-F6EECF244321}">
                <p14:modId xmlns:p14="http://schemas.microsoft.com/office/powerpoint/2010/main" val="1052984997"/>
              </p:ext>
            </p:extLst>
          </p:nvPr>
        </p:nvGraphicFramePr>
        <p:xfrm>
          <a:off x="-71438" y="434975"/>
          <a:ext cx="9155113" cy="6159500"/>
        </p:xfrm>
        <a:graphic>
          <a:graphicData uri="http://schemas.openxmlformats.org/presentationml/2006/ole">
            <mc:AlternateContent xmlns:mc="http://schemas.openxmlformats.org/markup-compatibility/2006">
              <mc:Choice xmlns:v="urn:schemas-microsoft-com:vml" Requires="v">
                <p:oleObj spid="_x0000_s49449" name="Лист" r:id="rId3" imgW="9153455" imgH="6162750" progId="Excel.Sheet.8">
                  <p:embed/>
                </p:oleObj>
              </mc:Choice>
              <mc:Fallback>
                <p:oleObj name="Лист" r:id="rId3" imgW="9153455" imgH="6162750" progId="Excel.Sheet.8">
                  <p:embed/>
                  <p:pic>
                    <p:nvPicPr>
                      <p:cNvPr id="0" name=""/>
                      <p:cNvPicPr>
                        <a:picLocks noChangeAspect="1" noChangeArrowheads="1"/>
                      </p:cNvPicPr>
                      <p:nvPr/>
                    </p:nvPicPr>
                    <p:blipFill>
                      <a:blip r:embed="rId4"/>
                      <a:srcRect/>
                      <a:stretch>
                        <a:fillRect/>
                      </a:stretch>
                    </p:blipFill>
                    <p:spPr bwMode="auto">
                      <a:xfrm>
                        <a:off x="-71438" y="434975"/>
                        <a:ext cx="9155113" cy="6159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5665834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nodeType="afterGroup">
                            <p:stCondLst>
                              <p:cond delay="500"/>
                            </p:stCondLst>
                            <p:childTnLst>
                              <p:par>
                                <p:cTn id="9" presetID="24"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OleChart spid="4" grpId="0" 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64"/>
          <p:cNvSpPr txBox="1">
            <a:spLocks noChangeArrowheads="1"/>
          </p:cNvSpPr>
          <p:nvPr/>
        </p:nvSpPr>
        <p:spPr bwMode="auto">
          <a:xfrm>
            <a:off x="7772400" y="760413"/>
            <a:ext cx="1103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defRPr/>
            </a:pPr>
            <a:r>
              <a:rPr lang="ru-RU" altLang="ru-RU" b="1"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тыс.руб</a:t>
            </a:r>
            <a:r>
              <a:rPr lang="ru-RU" altLang="ru-RU" dirty="0"/>
              <a:t>.</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2390488576"/>
              </p:ext>
            </p:extLst>
          </p:nvPr>
        </p:nvGraphicFramePr>
        <p:xfrm>
          <a:off x="250825" y="1155700"/>
          <a:ext cx="8704263" cy="5395913"/>
        </p:xfrm>
        <a:graphic>
          <a:graphicData uri="http://schemas.openxmlformats.org/drawingml/2006/table">
            <a:tbl>
              <a:tblPr/>
              <a:tblGrid>
                <a:gridCol w="4896614">
                  <a:extLst>
                    <a:ext uri="{9D8B030D-6E8A-4147-A177-3AD203B41FA5}">
                      <a16:colId xmlns:a16="http://schemas.microsoft.com/office/drawing/2014/main" xmlns="" val="20000"/>
                    </a:ext>
                  </a:extLst>
                </a:gridCol>
                <a:gridCol w="1296163">
                  <a:extLst>
                    <a:ext uri="{9D8B030D-6E8A-4147-A177-3AD203B41FA5}">
                      <a16:colId xmlns:a16="http://schemas.microsoft.com/office/drawing/2014/main" xmlns="" val="20001"/>
                    </a:ext>
                  </a:extLst>
                </a:gridCol>
                <a:gridCol w="1296163">
                  <a:extLst>
                    <a:ext uri="{9D8B030D-6E8A-4147-A177-3AD203B41FA5}">
                      <a16:colId xmlns:a16="http://schemas.microsoft.com/office/drawing/2014/main" xmlns="" val="20002"/>
                    </a:ext>
                  </a:extLst>
                </a:gridCol>
                <a:gridCol w="1215323">
                  <a:extLst>
                    <a:ext uri="{9D8B030D-6E8A-4147-A177-3AD203B41FA5}">
                      <a16:colId xmlns:a16="http://schemas.microsoft.com/office/drawing/2014/main" xmlns="" val="20003"/>
                    </a:ext>
                  </a:extLst>
                </a:gridCol>
              </a:tblGrid>
              <a:tr h="457181">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600" b="0" i="0" u="none" strike="noStrike" cap="none" normalizeH="0" baseline="0" dirty="0">
                        <a:ln>
                          <a:noFill/>
                        </a:ln>
                        <a:solidFill>
                          <a:schemeClr val="bg1"/>
                        </a:solidFill>
                        <a:effectLst/>
                        <a:latin typeface="Tahoma" pitchFamily="34" charset="0"/>
                        <a:cs typeface="Arial" charset="0"/>
                      </a:endParaRP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400" b="1" i="0" u="none" strike="noStrike" cap="none" normalizeH="0" baseline="0" dirty="0">
                          <a:ln>
                            <a:noFill/>
                          </a:ln>
                          <a:solidFill>
                            <a:schemeClr val="tx1"/>
                          </a:solidFill>
                          <a:effectLst/>
                          <a:latin typeface="Cambria" pitchFamily="18" charset="0"/>
                          <a:cs typeface="Arial" charset="0"/>
                        </a:rPr>
                        <a:t>2020г</a:t>
                      </a: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400" b="1" i="0" u="none" strike="noStrike" cap="none" normalizeH="0" baseline="0" dirty="0">
                          <a:ln>
                            <a:noFill/>
                          </a:ln>
                          <a:solidFill>
                            <a:schemeClr val="tx1"/>
                          </a:solidFill>
                          <a:effectLst/>
                          <a:latin typeface="Cambria" pitchFamily="18" charset="0"/>
                          <a:cs typeface="Arial" charset="0"/>
                        </a:rPr>
                        <a:t>2021г</a:t>
                      </a: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400" b="1" i="0" u="none" strike="noStrike" cap="none" normalizeH="0" baseline="0" dirty="0">
                          <a:ln>
                            <a:noFill/>
                          </a:ln>
                          <a:solidFill>
                            <a:schemeClr val="tx1"/>
                          </a:solidFill>
                          <a:effectLst/>
                          <a:latin typeface="Cambria" pitchFamily="18" charset="0"/>
                          <a:cs typeface="Arial" charset="0"/>
                        </a:rPr>
                        <a:t>20</a:t>
                      </a:r>
                      <a:r>
                        <a:rPr kumimoji="0" lang="en-US" sz="2400" b="1" i="0" u="none" strike="noStrike" cap="none" normalizeH="0" baseline="0" dirty="0">
                          <a:ln>
                            <a:noFill/>
                          </a:ln>
                          <a:solidFill>
                            <a:schemeClr val="tx1"/>
                          </a:solidFill>
                          <a:effectLst/>
                          <a:latin typeface="Cambria" pitchFamily="18" charset="0"/>
                          <a:cs typeface="Arial" charset="0"/>
                        </a:rPr>
                        <a:t>2</a:t>
                      </a:r>
                      <a:r>
                        <a:rPr kumimoji="0" lang="ru-RU" sz="2400" b="1" i="0" u="none" strike="noStrike" cap="none" normalizeH="0" baseline="0" dirty="0">
                          <a:ln>
                            <a:noFill/>
                          </a:ln>
                          <a:solidFill>
                            <a:schemeClr val="tx1"/>
                          </a:solidFill>
                          <a:effectLst/>
                          <a:latin typeface="Cambria" pitchFamily="18" charset="0"/>
                          <a:cs typeface="Arial" charset="0"/>
                        </a:rPr>
                        <a:t>2г</a:t>
                      </a: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2698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1" i="0" u="none" strike="noStrike" cap="none" normalizeH="0" baseline="0">
                          <a:ln>
                            <a:noFill/>
                          </a:ln>
                          <a:solidFill>
                            <a:schemeClr val="tx1"/>
                          </a:solidFill>
                          <a:effectLst/>
                          <a:latin typeface="Cambria" pitchFamily="18" charset="0"/>
                          <a:cs typeface="Arial"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endParaRPr kumimoji="0" lang="ru-RU" sz="1600" b="1" i="0" u="none" strike="noStrike" cap="none" normalizeH="0" baseline="0">
                        <a:ln>
                          <a:noFill/>
                        </a:ln>
                        <a:solidFill>
                          <a:schemeClr val="bg1"/>
                        </a:solidFill>
                        <a:effectLst/>
                        <a:latin typeface="Tahoma" pitchFamily="34" charset="0"/>
                        <a:cs typeface="Arial" charset="0"/>
                      </a:endParaRP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34 309</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34</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350</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34</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392</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049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a:ln>
                            <a:noFill/>
                          </a:ln>
                          <a:solidFill>
                            <a:schemeClr val="tx1"/>
                          </a:solidFill>
                          <a:effectLst/>
                          <a:latin typeface="Times New Roman" pitchFamily="18" charset="0"/>
                          <a:cs typeface="Times New Roman" pitchFamily="18" charset="0"/>
                        </a:rPr>
                        <a:t>   - функционирование органов местного самоуправления  в рамках реализации районной программы по осуществлению управленческой деятельности</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33 189</a:t>
                      </a:r>
                      <a:endParaRPr kumimoji="0" lang="en-US"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33 229</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33 270</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8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Формирование и содержание архивных фондов </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499,0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499,0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499,0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393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a:t>
                      </a:r>
                      <a:r>
                        <a:rPr kumimoji="0" lang="en-US" sz="16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Создание и организацию деятельности административных комиссий</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619</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620</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621</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761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kern="1200" cap="none" normalizeH="0" baseline="0" dirty="0">
                          <a:ln>
                            <a:noFill/>
                          </a:ln>
                          <a:solidFill>
                            <a:schemeClr val="tx1"/>
                          </a:solidFill>
                          <a:effectLst/>
                          <a:latin typeface="Times New Roman" pitchFamily="18" charset="0"/>
                          <a:ea typeface="+mn-ea"/>
                          <a:cs typeface="Times New Roman" pitchFamily="18" charset="0"/>
                        </a:rPr>
                        <a:t>   </a:t>
                      </a:r>
                      <a:r>
                        <a:rPr kumimoji="0" lang="ru-RU" sz="1600" b="0" i="1" u="none" strike="noStrike" kern="1200" cap="none" normalizeH="0" baseline="0" dirty="0">
                          <a:ln>
                            <a:noFill/>
                          </a:ln>
                          <a:solidFill>
                            <a:schemeClr val="tx1"/>
                          </a:solidFill>
                          <a:effectLst/>
                          <a:latin typeface="Times New Roman" pitchFamily="18" charset="0"/>
                          <a:ea typeface="+mn-ea"/>
                          <a:cs typeface="Times New Roman" pitchFamily="18" charset="0"/>
                        </a:rPr>
                        <a:t>- Определение перечня должностных лиц, уполномоченных составлять протоколы об адм. пр.</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2,0</a:t>
                      </a: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2,0</a:t>
                      </a: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2,0</a:t>
                      </a: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85325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1" i="0" u="none" strike="noStrike" cap="none" normalizeH="0" baseline="0" dirty="0">
                          <a:ln>
                            <a:noFill/>
                          </a:ln>
                          <a:solidFill>
                            <a:schemeClr val="tx1"/>
                          </a:solidFill>
                          <a:effectLst/>
                          <a:latin typeface="Cambria" pitchFamily="18" charset="0"/>
                          <a:cs typeface="Arial" charset="0"/>
                        </a:rPr>
                        <a:t>Обеспечение деятельности финансовых, налоговых и таможенных органов и органов финансового (финансово-бюджетного) надзора</a:t>
                      </a:r>
                      <a:endParaRPr kumimoji="0" lang="ru-RU" sz="1600" b="1" i="0" u="none" strike="noStrike" cap="none" normalizeH="0" baseline="0" dirty="0">
                        <a:ln>
                          <a:noFill/>
                        </a:ln>
                        <a:solidFill>
                          <a:schemeClr val="bg1"/>
                        </a:solidFill>
                        <a:effectLst/>
                        <a:latin typeface="Tahoma" pitchFamily="34" charset="0"/>
                        <a:cs typeface="Arial" charset="0"/>
                      </a:endParaRP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1</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68</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1</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82</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tx1"/>
                          </a:solidFill>
                          <a:effectLst/>
                          <a:latin typeface="Times New Roman" pitchFamily="18" charset="0"/>
                          <a:cs typeface="Times New Roman" pitchFamily="18" charset="0"/>
                        </a:rPr>
                        <a:t>18</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96859">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0" i="0" u="none" strike="noStrike" cap="none" normalizeH="0" baseline="0">
                          <a:ln>
                            <a:noFill/>
                          </a:ln>
                          <a:solidFill>
                            <a:srgbClr val="000000"/>
                          </a:solidFill>
                          <a:effectLst/>
                          <a:latin typeface="Cambria" pitchFamily="18" charset="0"/>
                          <a:cs typeface="Arial" charset="0"/>
                        </a:rPr>
                        <a:t> </a:t>
                      </a:r>
                      <a:r>
                        <a:rPr kumimoji="0" lang="ru-RU" sz="1600" b="1" i="0" u="none" strike="noStrike" cap="none" normalizeH="0" baseline="0">
                          <a:ln>
                            <a:noFill/>
                          </a:ln>
                          <a:solidFill>
                            <a:schemeClr val="tx1"/>
                          </a:solidFill>
                          <a:effectLst/>
                          <a:latin typeface="Cambria" pitchFamily="18" charset="0"/>
                          <a:cs typeface="Arial" charset="0"/>
                        </a:rPr>
                        <a:t>Резервные фонды</a:t>
                      </a:r>
                      <a:endParaRPr kumimoji="0" lang="ru-RU" sz="1600" b="0" i="0" u="none" strike="noStrike" cap="none" normalizeH="0" baseline="0">
                        <a:ln>
                          <a:noFill/>
                        </a:ln>
                        <a:solidFill>
                          <a:schemeClr val="bg1"/>
                        </a:solidFill>
                        <a:effectLst/>
                        <a:latin typeface="Tahoma" pitchFamily="34" charset="0"/>
                        <a:cs typeface="Arial" charset="0"/>
                      </a:endParaRPr>
                    </a:p>
                  </a:txBody>
                  <a:tcPr marL="91438" marR="91438" marT="45686" marB="4568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1</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2200" b="1" i="0" u="none" strike="noStrike" cap="none" normalizeH="0" baseline="0" dirty="0">
                          <a:ln>
                            <a:noFill/>
                          </a:ln>
                          <a:solidFill>
                            <a:schemeClr val="tx1"/>
                          </a:solidFill>
                          <a:effectLst/>
                          <a:latin typeface="Times New Roman" pitchFamily="18" charset="0"/>
                          <a:cs typeface="Times New Roman" pitchFamily="18" charset="0"/>
                        </a:rPr>
                        <a:t>913</a:t>
                      </a:r>
                      <a:r>
                        <a:rPr kumimoji="0" lang="en-US" sz="22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2200" b="1" i="0" u="none" strike="noStrike" cap="none" normalizeH="0" baseline="0" dirty="0">
                        <a:ln>
                          <a:noFill/>
                        </a:ln>
                        <a:solidFill>
                          <a:schemeClr val="tx1"/>
                        </a:solidFill>
                        <a:effectLst/>
                        <a:latin typeface="Times New Roman" pitchFamily="18" charset="0"/>
                        <a:cs typeface="Times New Roman" pitchFamily="18" charset="0"/>
                      </a:endParaRP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1 908,00</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a:ln>
                            <a:noFill/>
                          </a:ln>
                          <a:solidFill>
                            <a:schemeClr val="tx1"/>
                          </a:solidFill>
                          <a:effectLst/>
                          <a:latin typeface="Times New Roman" pitchFamily="18" charset="0"/>
                          <a:cs typeface="Times New Roman" pitchFamily="18" charset="0"/>
                        </a:rPr>
                        <a:t>1 927,00</a:t>
                      </a:r>
                    </a:p>
                  </a:txBody>
                  <a:tcPr marL="68581" marR="68581"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
        <p:nvSpPr>
          <p:cNvPr id="68" name="Rectangle 4"/>
          <p:cNvSpPr>
            <a:spLocks noGrp="1" noChangeArrowheads="1"/>
          </p:cNvSpPr>
          <p:nvPr>
            <p:ph type="title"/>
          </p:nvPr>
        </p:nvSpPr>
        <p:spPr>
          <a:xfrm>
            <a:off x="653016" y="188640"/>
            <a:ext cx="8229600" cy="673320"/>
          </a:xfrm>
        </p:spPr>
        <p:txBody>
          <a:bodyPr>
            <a:noAutofit/>
          </a:bodyPr>
          <a:lstStyle/>
          <a:p>
            <a:pPr marL="54864" indent="0" algn="ctr" eaLnBrk="1" fontAlgn="auto" hangingPunct="1">
              <a:spcAft>
                <a:spcPts val="0"/>
              </a:spcAft>
              <a:defRPr/>
            </a:pPr>
            <a:r>
              <a:rPr lang="ru-RU" sz="4000" dirty="0">
                <a:solidFill>
                  <a:schemeClr val="tx2">
                    <a:tint val="100000"/>
                    <a:shade val="90000"/>
                    <a:satMod val="250000"/>
                    <a:alpha val="100000"/>
                  </a:schemeClr>
                </a:solidFill>
              </a:rPr>
              <a:t> </a:t>
            </a:r>
            <a:r>
              <a:rPr lang="ru-RU" sz="4000" b="1" dirty="0">
                <a:solidFill>
                  <a:schemeClr val="tx2">
                    <a:tint val="100000"/>
                    <a:shade val="90000"/>
                    <a:satMod val="250000"/>
                    <a:alpha val="100000"/>
                  </a:schemeClr>
                </a:solidFill>
              </a:rPr>
              <a:t>Общегосударственные вопросы</a:t>
            </a:r>
          </a:p>
        </p:txBody>
      </p:sp>
    </p:spTree>
    <p:extLst>
      <p:ext uri="{BB962C8B-B14F-4D97-AF65-F5344CB8AC3E}">
        <p14:creationId xmlns:p14="http://schemas.microsoft.com/office/powerpoint/2010/main" val="86352709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64"/>
          <p:cNvSpPr txBox="1">
            <a:spLocks noChangeArrowheads="1"/>
          </p:cNvSpPr>
          <p:nvPr/>
        </p:nvSpPr>
        <p:spPr bwMode="auto">
          <a:xfrm>
            <a:off x="7772400" y="946150"/>
            <a:ext cx="1076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dirty="0" err="1">
                <a:latin typeface="Arial" charset="0"/>
              </a:rPr>
              <a:t>тыс.руб</a:t>
            </a:r>
            <a:r>
              <a:rPr lang="ru-RU" altLang="ru-RU" sz="1800" dirty="0">
                <a:latin typeface="Arial" charset="0"/>
              </a:rPr>
              <a:t>.</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3040646894"/>
              </p:ext>
            </p:extLst>
          </p:nvPr>
        </p:nvGraphicFramePr>
        <p:xfrm>
          <a:off x="385762" y="1300292"/>
          <a:ext cx="8462963" cy="5538461"/>
        </p:xfrm>
        <a:graphic>
          <a:graphicData uri="http://schemas.openxmlformats.org/drawingml/2006/table">
            <a:tbl>
              <a:tblPr/>
              <a:tblGrid>
                <a:gridCol w="4551363">
                  <a:extLst>
                    <a:ext uri="{9D8B030D-6E8A-4147-A177-3AD203B41FA5}">
                      <a16:colId xmlns:a16="http://schemas.microsoft.com/office/drawing/2014/main" xmlns="" val="20000"/>
                    </a:ext>
                  </a:extLst>
                </a:gridCol>
                <a:gridCol w="1279525">
                  <a:extLst>
                    <a:ext uri="{9D8B030D-6E8A-4147-A177-3AD203B41FA5}">
                      <a16:colId xmlns:a16="http://schemas.microsoft.com/office/drawing/2014/main" xmlns="" val="20001"/>
                    </a:ext>
                  </a:extLst>
                </a:gridCol>
                <a:gridCol w="1279525">
                  <a:extLst>
                    <a:ext uri="{9D8B030D-6E8A-4147-A177-3AD203B41FA5}">
                      <a16:colId xmlns:a16="http://schemas.microsoft.com/office/drawing/2014/main" xmlns="" val="20002"/>
                    </a:ext>
                  </a:extLst>
                </a:gridCol>
                <a:gridCol w="1352550">
                  <a:extLst>
                    <a:ext uri="{9D8B030D-6E8A-4147-A177-3AD203B41FA5}">
                      <a16:colId xmlns:a16="http://schemas.microsoft.com/office/drawing/2014/main" xmlns="" val="20003"/>
                    </a:ext>
                  </a:extLst>
                </a:gridCol>
              </a:tblGrid>
              <a:tr h="2565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400" b="0" i="0" u="none" strike="noStrike" cap="none" normalizeH="0" baseline="0" dirty="0">
                        <a:ln>
                          <a:noFill/>
                        </a:ln>
                        <a:solidFill>
                          <a:schemeClr val="bg1"/>
                        </a:solidFill>
                        <a:effectLst/>
                        <a:latin typeface="Tahoma" pitchFamily="34" charset="0"/>
                        <a:cs typeface="Arial" charset="0"/>
                      </a:endParaRPr>
                    </a:p>
                  </a:txBody>
                  <a:tcPr marL="91437" marR="91437"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2020г</a:t>
                      </a:r>
                    </a:p>
                  </a:txBody>
                  <a:tcPr marL="91437" marR="91437"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2021г</a:t>
                      </a:r>
                    </a:p>
                  </a:txBody>
                  <a:tcPr marL="91437" marR="91437"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2022г</a:t>
                      </a:r>
                    </a:p>
                  </a:txBody>
                  <a:tcPr marL="91437" marR="91437"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8381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Другие общегосударственные вопросы:</a:t>
                      </a:r>
                      <a:endParaRPr kumimoji="0" lang="ru-RU" sz="1400" b="1" i="0" u="none" strike="noStrike" cap="none" normalizeH="0" baseline="0" dirty="0">
                        <a:ln>
                          <a:noFill/>
                        </a:ln>
                        <a:solidFill>
                          <a:schemeClr val="bg1"/>
                        </a:solidFill>
                        <a:effectLst/>
                        <a:latin typeface="Tahoma" pitchFamily="34" charset="0"/>
                        <a:cs typeface="Arial" charset="0"/>
                      </a:endParaRPr>
                    </a:p>
                  </a:txBody>
                  <a:tcPr marL="91437" marR="91437" marT="45685" marB="4568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18</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345,1</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17</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321,1</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15</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347,1</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68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учреждение печатного СМИ</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1 049,1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1 049,1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1 049,1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расходы на содержание </a:t>
                      </a:r>
                      <a:r>
                        <a:rPr kumimoji="0" lang="ru-RU" sz="1400" b="1" i="1" u="none" strike="noStrike" cap="none" normalizeH="0" baseline="0" dirty="0" err="1">
                          <a:ln>
                            <a:noFill/>
                          </a:ln>
                          <a:solidFill>
                            <a:schemeClr val="tx1"/>
                          </a:solidFill>
                          <a:effectLst/>
                          <a:latin typeface="Times New Roman" pitchFamily="18" charset="0"/>
                          <a:cs typeface="Times New Roman" pitchFamily="18" charset="0"/>
                        </a:rPr>
                        <a:t>тех.персонала</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и административного здания</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887,0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913,0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6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членские взносы ОМСУ перечисляемые  в совет муниципальных образований</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116,0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116,0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116,0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6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расходы связанные с государственной регистрацией актов гражданского состояния</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933,0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480,0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484,0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237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a:t>
                      </a:r>
                      <a:r>
                        <a:rPr kumimoji="0" lang="en-US" sz="1400" b="1"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расходы связанные с эксплуатацией имущества</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180,0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187,0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195,0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353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расходы связанные с заключением договоров социального найма </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155,0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155,0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155,0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7007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расходы связанные с исполнение управленческих функций по социальной поддержке отдельных категорий граждан по обеспечению жильем</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310,0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310,0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311,0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884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формирование торгового реестра  </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24,00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263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на решение вопросов местного значения общего характера(приобретение компьютерного и печатного оборудования)</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1 204,0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2 000,0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263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 </a:t>
                      </a:r>
                      <a:r>
                        <a:rPr kumimoji="0" lang="ru-RU" sz="1400" b="1" i="1" u="none" strike="noStrike" cap="none" normalizeH="0" baseline="0" dirty="0">
                          <a:ln>
                            <a:noFill/>
                          </a:ln>
                          <a:solidFill>
                            <a:schemeClr val="tx1"/>
                          </a:solidFill>
                          <a:effectLst/>
                          <a:latin typeface="Times New Roman" pitchFamily="18" charset="0"/>
                          <a:cs typeface="Times New Roman" pitchFamily="18" charset="0"/>
                        </a:rPr>
                        <a:t>подготовка и проведение Всероссийской переписи населения</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387</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3263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 - оформление объектов недвижимого имущества</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2"/>
                  </a:ext>
                </a:extLst>
              </a:tr>
            </a:tbl>
          </a:graphicData>
        </a:graphic>
      </p:graphicFrame>
      <p:sp>
        <p:nvSpPr>
          <p:cNvPr id="68" name="Rectangle 4"/>
          <p:cNvSpPr>
            <a:spLocks noGrp="1" noChangeArrowheads="1"/>
          </p:cNvSpPr>
          <p:nvPr>
            <p:ph type="title"/>
          </p:nvPr>
        </p:nvSpPr>
        <p:spPr>
          <a:xfrm>
            <a:off x="395536" y="404664"/>
            <a:ext cx="8229600" cy="288032"/>
          </a:xfrm>
        </p:spPr>
        <p:txBody>
          <a:bodyPr>
            <a:noAutofit/>
          </a:bodyPr>
          <a:lstStyle/>
          <a:p>
            <a:pPr marL="54864" indent="0" algn="ctr" eaLnBrk="1" fontAlgn="auto" hangingPunct="1">
              <a:spcAft>
                <a:spcPts val="0"/>
              </a:spcAft>
              <a:defRPr/>
            </a:pPr>
            <a:r>
              <a:rPr lang="ru-RU" sz="5400" dirty="0">
                <a:solidFill>
                  <a:schemeClr val="tx2">
                    <a:tint val="100000"/>
                    <a:shade val="90000"/>
                    <a:satMod val="250000"/>
                    <a:alpha val="100000"/>
                  </a:schemeClr>
                </a:solidFill>
              </a:rPr>
              <a:t> </a:t>
            </a:r>
            <a:r>
              <a:rPr lang="ru-RU" sz="2800" b="1" dirty="0">
                <a:solidFill>
                  <a:schemeClr val="tx2">
                    <a:tint val="100000"/>
                    <a:shade val="90000"/>
                    <a:satMod val="250000"/>
                    <a:alpha val="100000"/>
                  </a:schemeClr>
                </a:solidFill>
              </a:rPr>
              <a:t>Общегосударственные вопросы</a:t>
            </a:r>
          </a:p>
        </p:txBody>
      </p:sp>
    </p:spTree>
    <p:extLst>
      <p:ext uri="{BB962C8B-B14F-4D97-AF65-F5344CB8AC3E}">
        <p14:creationId xmlns:p14="http://schemas.microsoft.com/office/powerpoint/2010/main" val="307961159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4"/>
          <p:cNvSpPr txBox="1">
            <a:spLocks noChangeArrowheads="1"/>
          </p:cNvSpPr>
          <p:nvPr/>
        </p:nvSpPr>
        <p:spPr bwMode="auto">
          <a:xfrm>
            <a:off x="7770813" y="1131888"/>
            <a:ext cx="7793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200" dirty="0" err="1">
                <a:latin typeface="Arial" charset="0"/>
              </a:rPr>
              <a:t>тыс.руб</a:t>
            </a:r>
            <a:r>
              <a:rPr lang="ru-RU" altLang="ru-RU" sz="1200" dirty="0">
                <a:latin typeface="Arial" charset="0"/>
              </a:rPr>
              <a:t>.</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943299546"/>
              </p:ext>
            </p:extLst>
          </p:nvPr>
        </p:nvGraphicFramePr>
        <p:xfrm>
          <a:off x="419100" y="1408885"/>
          <a:ext cx="8462963" cy="5404491"/>
        </p:xfrm>
        <a:graphic>
          <a:graphicData uri="http://schemas.openxmlformats.org/drawingml/2006/table">
            <a:tbl>
              <a:tblPr/>
              <a:tblGrid>
                <a:gridCol w="4872980">
                  <a:extLst>
                    <a:ext uri="{9D8B030D-6E8A-4147-A177-3AD203B41FA5}">
                      <a16:colId xmlns:a16="http://schemas.microsoft.com/office/drawing/2014/main" xmlns="" val="20000"/>
                    </a:ext>
                  </a:extLst>
                </a:gridCol>
                <a:gridCol w="1224136">
                  <a:extLst>
                    <a:ext uri="{9D8B030D-6E8A-4147-A177-3AD203B41FA5}">
                      <a16:colId xmlns:a16="http://schemas.microsoft.com/office/drawing/2014/main" xmlns="" val="20001"/>
                    </a:ext>
                  </a:extLst>
                </a:gridCol>
                <a:gridCol w="1152128">
                  <a:extLst>
                    <a:ext uri="{9D8B030D-6E8A-4147-A177-3AD203B41FA5}">
                      <a16:colId xmlns:a16="http://schemas.microsoft.com/office/drawing/2014/main" xmlns="" val="20002"/>
                    </a:ext>
                  </a:extLst>
                </a:gridCol>
                <a:gridCol w="1213719">
                  <a:extLst>
                    <a:ext uri="{9D8B030D-6E8A-4147-A177-3AD203B41FA5}">
                      <a16:colId xmlns:a16="http://schemas.microsoft.com/office/drawing/2014/main" xmlns="" val="20003"/>
                    </a:ext>
                  </a:extLst>
                </a:gridCol>
              </a:tblGrid>
              <a:tr h="361776">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400" b="0" i="0" u="none" strike="noStrike" cap="none" normalizeH="0" baseline="0" dirty="0">
                        <a:ln>
                          <a:noFill/>
                        </a:ln>
                        <a:solidFill>
                          <a:schemeClr val="bg1"/>
                        </a:solidFill>
                        <a:effectLst/>
                        <a:latin typeface="Tahoma" pitchFamily="34" charset="0"/>
                        <a:cs typeface="Arial" charset="0"/>
                      </a:endParaRP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2020г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2021г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2022г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03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Национальная оборона - </a:t>
                      </a: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осуществление первичного воинского учета на территориях, где отсутствуют военные комиссариаты</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340,0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344,0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379,0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02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Национальная безопасность и правоохранительная деятельность</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9719,0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9907,0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9957,0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483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гражданская оборона</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6886,0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6993,0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7005,0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2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на мероприятия по обеспечению </a:t>
                      </a:r>
                      <a:endParaRPr kumimoji="0" lang="en-US" sz="1400" b="0" i="1"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безопасности   людей на водных объектах</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1921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Организация проведения мероприятий по предупреждению и ликвидации болезней животных, их лечению, защите населения от болезней, общих для человека и животных, в части содержания и приведения в нормативное состояние  скотомогильников (биотермических ям), оформления в муниципальную собственность бесхозяйных скотомогильников (биотермических ям), ликвидации скотомогильников (биотермических ям)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содержание скотомогильников</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2712,0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2712,0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2712,0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845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Обеспечение деятельности ЕДДС</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3810,0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3 917,0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3 929,0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880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Обеспечение пожарной безопасности</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771,0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852,0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4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890,0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880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a:ln>
                            <a:noFill/>
                          </a:ln>
                          <a:solidFill>
                            <a:schemeClr val="tx1"/>
                          </a:solidFill>
                          <a:effectLst/>
                          <a:latin typeface="Times New Roman" pitchFamily="18" charset="0"/>
                          <a:cs typeface="Times New Roman" pitchFamily="18" charset="0"/>
                        </a:rPr>
                        <a:t>Миграционная политика</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62,0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62,0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62,0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bl>
          </a:graphicData>
        </a:graphic>
      </p:graphicFrame>
      <p:sp>
        <p:nvSpPr>
          <p:cNvPr id="68" name="Rectangle 4"/>
          <p:cNvSpPr>
            <a:spLocks noGrp="1" noChangeArrowheads="1"/>
          </p:cNvSpPr>
          <p:nvPr>
            <p:ph type="title"/>
          </p:nvPr>
        </p:nvSpPr>
        <p:spPr>
          <a:xfrm>
            <a:off x="98185" y="188641"/>
            <a:ext cx="8229600" cy="648071"/>
          </a:xfrm>
        </p:spPr>
        <p:txBody>
          <a:bodyPr>
            <a:noAutofit/>
          </a:bodyPr>
          <a:lstStyle/>
          <a:p>
            <a:pPr marL="54864" indent="0" algn="ctr" eaLnBrk="1" fontAlgn="auto" hangingPunct="1">
              <a:spcAft>
                <a:spcPts val="0"/>
              </a:spcAft>
              <a:defRPr/>
            </a:pPr>
            <a:r>
              <a:rPr lang="ru-RU" sz="5400" dirty="0">
                <a:solidFill>
                  <a:schemeClr val="tx2">
                    <a:tint val="100000"/>
                    <a:shade val="90000"/>
                    <a:satMod val="250000"/>
                    <a:alpha val="100000"/>
                  </a:schemeClr>
                </a:solidFill>
              </a:rPr>
              <a:t> </a:t>
            </a:r>
            <a:r>
              <a:rPr lang="ru-RU" sz="2800" b="1" dirty="0">
                <a:solidFill>
                  <a:schemeClr val="tx2">
                    <a:tint val="100000"/>
                    <a:shade val="90000"/>
                    <a:satMod val="250000"/>
                    <a:alpha val="100000"/>
                  </a:schemeClr>
                </a:solidFill>
              </a:rPr>
              <a:t>Национальная оборона и  национальная безопасность</a:t>
            </a:r>
          </a:p>
        </p:txBody>
      </p:sp>
    </p:spTree>
    <p:extLst>
      <p:ext uri="{BB962C8B-B14F-4D97-AF65-F5344CB8AC3E}">
        <p14:creationId xmlns:p14="http://schemas.microsoft.com/office/powerpoint/2010/main" val="154351555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6"/>
          <p:cNvGraphicFramePr>
            <a:graphicFrameLocks noGrp="1" noChangeAspect="1"/>
          </p:cNvGraphicFramePr>
          <p:nvPr>
            <p:ph/>
            <p:extLst>
              <p:ext uri="{D42A27DB-BD31-4B8C-83A1-F6EECF244321}">
                <p14:modId xmlns:p14="http://schemas.microsoft.com/office/powerpoint/2010/main" val="1568356973"/>
              </p:ext>
            </p:extLst>
          </p:nvPr>
        </p:nvGraphicFramePr>
        <p:xfrm>
          <a:off x="-484188" y="188913"/>
          <a:ext cx="9540876" cy="6264275"/>
        </p:xfrm>
        <a:graphic>
          <a:graphicData uri="http://schemas.openxmlformats.org/presentationml/2006/ole">
            <mc:AlternateContent xmlns:mc="http://schemas.openxmlformats.org/markup-compatibility/2006">
              <mc:Choice xmlns:v="urn:schemas-microsoft-com:vml" Requires="v">
                <p:oleObj spid="_x0000_s50480" name="Лист" r:id="rId4" imgW="9401259" imgH="6172200" progId="Excel.Sheet.8">
                  <p:embed/>
                </p:oleObj>
              </mc:Choice>
              <mc:Fallback>
                <p:oleObj name="Лист" r:id="rId4" imgW="9401259" imgH="6172200" progId="Excel.Sheet.8">
                  <p:embed/>
                  <p:pic>
                    <p:nvPicPr>
                      <p:cNvPr id="0" name=""/>
                      <p:cNvPicPr>
                        <a:picLocks noGrp="1" noChangeAspect="1" noChangeArrowheads="1"/>
                      </p:cNvPicPr>
                      <p:nvPr/>
                    </p:nvPicPr>
                    <p:blipFill>
                      <a:blip r:embed="rId5"/>
                      <a:srcRect/>
                      <a:stretch>
                        <a:fillRect/>
                      </a:stretch>
                    </p:blipFill>
                    <p:spPr bwMode="auto">
                      <a:xfrm>
                        <a:off x="-484188" y="188913"/>
                        <a:ext cx="9540876" cy="6264275"/>
                      </a:xfrm>
                      <a:prstGeom prst="rect">
                        <a:avLst/>
                      </a:prstGeom>
                    </p:spPr>
                  </p:pic>
                </p:oleObj>
              </mc:Fallback>
            </mc:AlternateContent>
          </a:graphicData>
        </a:graphic>
      </p:graphicFrame>
      <p:sp>
        <p:nvSpPr>
          <p:cNvPr id="6" name="Rectangle 4"/>
          <p:cNvSpPr txBox="1">
            <a:spLocks noChangeArrowheads="1"/>
          </p:cNvSpPr>
          <p:nvPr/>
        </p:nvSpPr>
        <p:spPr>
          <a:xfrm>
            <a:off x="265113" y="188913"/>
            <a:ext cx="8715375" cy="575791"/>
          </a:xfrm>
          <a:prstGeom prst="rect">
            <a:avLst/>
          </a:prstGeom>
        </p:spPr>
        <p:txBody>
          <a:bodyPr/>
          <a:lstStyle/>
          <a:p>
            <a:pPr marL="292100" indent="-292100" algn="ctr" fontAlgn="auto">
              <a:spcBef>
                <a:spcPts val="0"/>
              </a:spcBef>
              <a:spcAft>
                <a:spcPts val="0"/>
              </a:spcAft>
              <a:buClr>
                <a:schemeClr val="accent1"/>
              </a:buClr>
              <a:buSzPct val="70000"/>
              <a:defRPr/>
            </a:pPr>
            <a:r>
              <a:rPr lang="ru-RU" sz="4400" b="1"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Национальная экономика </a:t>
            </a:r>
          </a:p>
          <a:p>
            <a:pPr marL="292100" indent="-292100" algn="r" fontAlgn="auto">
              <a:spcBef>
                <a:spcPts val="0"/>
              </a:spcBef>
              <a:spcAft>
                <a:spcPts val="0"/>
              </a:spcAft>
              <a:buClr>
                <a:schemeClr val="accent1"/>
              </a:buClr>
              <a:buSzPct val="70000"/>
              <a:defRPr/>
            </a:pPr>
            <a:r>
              <a:rPr lang="ru-RU"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(млн.руб.)</a:t>
            </a:r>
          </a:p>
        </p:txBody>
      </p:sp>
    </p:spTree>
    <p:extLst>
      <p:ext uri="{BB962C8B-B14F-4D97-AF65-F5344CB8AC3E}">
        <p14:creationId xmlns:p14="http://schemas.microsoft.com/office/powerpoint/2010/main" val="141175705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animBg="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64"/>
          <p:cNvSpPr txBox="1">
            <a:spLocks noChangeArrowheads="1"/>
          </p:cNvSpPr>
          <p:nvPr/>
        </p:nvSpPr>
        <p:spPr bwMode="auto">
          <a:xfrm>
            <a:off x="7834313" y="333375"/>
            <a:ext cx="9781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6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2357913665"/>
              </p:ext>
            </p:extLst>
          </p:nvPr>
        </p:nvGraphicFramePr>
        <p:xfrm>
          <a:off x="251520" y="651288"/>
          <a:ext cx="8764463" cy="5860644"/>
        </p:xfrm>
        <a:graphic>
          <a:graphicData uri="http://schemas.openxmlformats.org/drawingml/2006/table">
            <a:tbl>
              <a:tblPr/>
              <a:tblGrid>
                <a:gridCol w="5269970">
                  <a:extLst>
                    <a:ext uri="{9D8B030D-6E8A-4147-A177-3AD203B41FA5}">
                      <a16:colId xmlns:a16="http://schemas.microsoft.com/office/drawing/2014/main" xmlns="" val="20000"/>
                    </a:ext>
                  </a:extLst>
                </a:gridCol>
                <a:gridCol w="1171884">
                  <a:extLst>
                    <a:ext uri="{9D8B030D-6E8A-4147-A177-3AD203B41FA5}">
                      <a16:colId xmlns:a16="http://schemas.microsoft.com/office/drawing/2014/main" xmlns="" val="20001"/>
                    </a:ext>
                  </a:extLst>
                </a:gridCol>
                <a:gridCol w="1245127">
                  <a:extLst>
                    <a:ext uri="{9D8B030D-6E8A-4147-A177-3AD203B41FA5}">
                      <a16:colId xmlns:a16="http://schemas.microsoft.com/office/drawing/2014/main" xmlns="" val="20002"/>
                    </a:ext>
                  </a:extLst>
                </a:gridCol>
                <a:gridCol w="1077482">
                  <a:extLst>
                    <a:ext uri="{9D8B030D-6E8A-4147-A177-3AD203B41FA5}">
                      <a16:colId xmlns:a16="http://schemas.microsoft.com/office/drawing/2014/main" xmlns="" val="20003"/>
                    </a:ext>
                  </a:extLst>
                </a:gridCol>
              </a:tblGrid>
              <a:tr h="3494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400" b="0" i="0" u="none" strike="noStrike" cap="none" normalizeH="0" baseline="0" dirty="0">
                        <a:ln>
                          <a:noFill/>
                        </a:ln>
                        <a:solidFill>
                          <a:schemeClr val="bg1"/>
                        </a:solidFill>
                        <a:effectLst/>
                        <a:latin typeface="Tahoma" pitchFamily="34" charset="0"/>
                        <a:cs typeface="Arial" charset="0"/>
                      </a:endParaRP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2020г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2021г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400" b="1" i="0" u="none" strike="noStrike" cap="none" normalizeH="0" baseline="0" dirty="0">
                          <a:ln>
                            <a:noFill/>
                          </a:ln>
                          <a:solidFill>
                            <a:schemeClr val="tx1"/>
                          </a:solidFill>
                          <a:effectLst/>
                          <a:latin typeface="Cambria" pitchFamily="18" charset="0"/>
                          <a:cs typeface="Arial" charset="0"/>
                        </a:rPr>
                        <a:t>2022г</a:t>
                      </a:r>
                    </a:p>
                  </a:txBody>
                  <a:tcPr marL="91437" marR="91437" marT="45689" marB="4568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57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Топливно-энергетический комплекс</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(на техническое обслуживание сетей газораспределения)</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1390,0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90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Сельское хозяйство и рыболовство</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-поддержка сельскохозяйственного производства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-организация мероприятий при осуществлении деятельности по обращению с животными без владельцев</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3554,0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3095,0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459,0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3559,0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3100,0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459,0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3564,0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3105,0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459,0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160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Водное хозяйство</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1" u="none" strike="noStrike" cap="none" normalizeH="0" baseline="0" dirty="0">
                          <a:ln>
                            <a:noFill/>
                          </a:ln>
                          <a:solidFill>
                            <a:schemeClr val="tx1"/>
                          </a:solidFill>
                          <a:effectLst/>
                          <a:latin typeface="Times New Roman" pitchFamily="18" charset="0"/>
                          <a:cs typeface="Times New Roman" pitchFamily="18" charset="0"/>
                        </a:rPr>
                        <a:t>(мероприятия, направленные на обеспечение безопасности гидротехнических сооружений, расположенных на территории муниципальных образований)</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302,0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302,0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302,0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59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Транспорт</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30422,5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49400,2</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53348,3</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614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на транспортные услуги  и организацию транспортного обслуживания</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29957,50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48935,20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52882,3</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560760819"/>
                  </a:ext>
                </a:extLst>
              </a:tr>
              <a:tr h="323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на регулирование тарифов за перевозку пассажиров и багажа автомобильным транспортом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310,0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310,0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311,0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561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-за  выдача разрешений на осуществление деятельности по перевозке пассажиров и багажа легковым такси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155,0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155,0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155,0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502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a:ln>
                            <a:noFill/>
                          </a:ln>
                          <a:solidFill>
                            <a:schemeClr val="tx1"/>
                          </a:solidFill>
                          <a:effectLst/>
                          <a:latin typeface="Times New Roman" pitchFamily="18" charset="0"/>
                          <a:cs typeface="Times New Roman" pitchFamily="18" charset="0"/>
                        </a:rPr>
                        <a:t>Дорожное хозяйство (дорожные фонды)</a:t>
                      </a: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118193,0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99717,0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102483,0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2024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на содержание  автомобильных дорог </a:t>
                      </a: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21816,0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24582,0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27348,00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216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 на  ремонт дорог</a:t>
                      </a: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71271,0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71271,0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71271,0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2050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устройство и содержание автозимников</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3864,0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3864,0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3864,0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207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400" b="0" i="1" u="none" strike="noStrike" cap="none" normalizeH="0" baseline="0" dirty="0" err="1">
                          <a:ln>
                            <a:noFill/>
                          </a:ln>
                          <a:solidFill>
                            <a:schemeClr val="tx1"/>
                          </a:solidFill>
                          <a:effectLst/>
                          <a:latin typeface="Times New Roman" pitchFamily="18" charset="0"/>
                          <a:cs typeface="Times New Roman" pitchFamily="18" charset="0"/>
                        </a:rPr>
                        <a:t>софинансирование</a:t>
                      </a:r>
                      <a:endParaRPr kumimoji="0" lang="ru-RU" sz="1400" b="0" i="1"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6,0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812291096"/>
                  </a:ext>
                </a:extLst>
              </a:tr>
              <a:tr h="274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Связь и информатика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707,</a:t>
                      </a:r>
                      <a:r>
                        <a:rPr kumimoji="0" lang="ru-RU" sz="1400" b="0"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r h="27432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Другие вопросы в области национальной экономики</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11204,0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9705,0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9707,0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4"/>
                  </a:ext>
                </a:extLst>
              </a:tr>
            </a:tbl>
          </a:graphicData>
        </a:graphic>
      </p:graphicFrame>
      <p:sp>
        <p:nvSpPr>
          <p:cNvPr id="68" name="Rectangle 4"/>
          <p:cNvSpPr>
            <a:spLocks noGrp="1" noChangeArrowheads="1"/>
          </p:cNvSpPr>
          <p:nvPr>
            <p:ph type="title"/>
          </p:nvPr>
        </p:nvSpPr>
        <p:spPr>
          <a:xfrm>
            <a:off x="86161" y="0"/>
            <a:ext cx="8229600" cy="703263"/>
          </a:xfrm>
        </p:spPr>
        <p:txBody>
          <a:bodyPr>
            <a:noAutofit/>
          </a:bodyPr>
          <a:lstStyle/>
          <a:p>
            <a:pPr marL="54864" indent="0" algn="ctr" eaLnBrk="1" fontAlgn="auto" hangingPunct="1">
              <a:spcAft>
                <a:spcPts val="0"/>
              </a:spcAft>
              <a:defRPr/>
            </a:pPr>
            <a:r>
              <a:rPr lang="ru-RU" sz="3200" dirty="0">
                <a:solidFill>
                  <a:schemeClr val="tx2">
                    <a:tint val="100000"/>
                    <a:shade val="90000"/>
                    <a:satMod val="250000"/>
                    <a:alpha val="100000"/>
                  </a:schemeClr>
                </a:solidFill>
              </a:rPr>
              <a:t> </a:t>
            </a:r>
            <a:r>
              <a:rPr lang="ru-RU" sz="3200" b="1" dirty="0">
                <a:effectLst/>
              </a:rPr>
              <a:t>Национальная  экономика</a:t>
            </a:r>
            <a:endParaRPr lang="ru-RU" sz="3200" b="1" dirty="0">
              <a:solidFill>
                <a:schemeClr val="tx2">
                  <a:tint val="100000"/>
                  <a:shade val="90000"/>
                  <a:satMod val="250000"/>
                  <a:alpha val="100000"/>
                </a:schemeClr>
              </a:solidFill>
            </a:endParaRPr>
          </a:p>
        </p:txBody>
      </p:sp>
    </p:spTree>
    <p:extLst>
      <p:ext uri="{BB962C8B-B14F-4D97-AF65-F5344CB8AC3E}">
        <p14:creationId xmlns:p14="http://schemas.microsoft.com/office/powerpoint/2010/main" val="292949218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412" name="Rectangle 220"/>
          <p:cNvSpPr>
            <a:spLocks noGrp="1" noChangeArrowheads="1"/>
          </p:cNvSpPr>
          <p:nvPr>
            <p:ph type="title"/>
          </p:nvPr>
        </p:nvSpPr>
        <p:spPr>
          <a:xfrm>
            <a:off x="251520" y="260649"/>
            <a:ext cx="8713788" cy="720080"/>
          </a:xfrm>
        </p:spPr>
        <p:txBody>
          <a:bodyPr>
            <a:normAutofit/>
          </a:bodyPr>
          <a:lstStyle/>
          <a:p>
            <a:pPr marL="54864" indent="0" eaLnBrk="1" fontAlgn="auto" hangingPunct="1">
              <a:spcAft>
                <a:spcPts val="0"/>
              </a:spcAft>
              <a:defRPr/>
            </a:pPr>
            <a:r>
              <a:rPr lang="ru-RU" sz="2400" b="1" dirty="0">
                <a:solidFill>
                  <a:schemeClr val="tx2">
                    <a:tint val="100000"/>
                    <a:shade val="90000"/>
                    <a:satMod val="250000"/>
                    <a:alpha val="100000"/>
                  </a:schemeClr>
                </a:solidFill>
              </a:rPr>
              <a:t>Жилищно-коммунальное хозяйство </a:t>
            </a:r>
            <a:r>
              <a:rPr lang="ru-RU" sz="2400" dirty="0">
                <a:solidFill>
                  <a:schemeClr val="tx2">
                    <a:tint val="100000"/>
                    <a:shade val="90000"/>
                    <a:satMod val="250000"/>
                    <a:alpha val="100000"/>
                  </a:schemeClr>
                </a:solidFill>
              </a:rPr>
              <a:t>(млн.руб.)</a:t>
            </a:r>
          </a:p>
        </p:txBody>
      </p:sp>
      <p:graphicFrame>
        <p:nvGraphicFramePr>
          <p:cNvPr id="26627" name="Object 219"/>
          <p:cNvGraphicFramePr>
            <a:graphicFrameLocks noGrp="1" noChangeAspect="1"/>
          </p:cNvGraphicFramePr>
          <p:nvPr>
            <p:ph type="chart" idx="1"/>
            <p:extLst>
              <p:ext uri="{D42A27DB-BD31-4B8C-83A1-F6EECF244321}">
                <p14:modId xmlns:p14="http://schemas.microsoft.com/office/powerpoint/2010/main" val="972421683"/>
              </p:ext>
            </p:extLst>
          </p:nvPr>
        </p:nvGraphicFramePr>
        <p:xfrm>
          <a:off x="0" y="836712"/>
          <a:ext cx="8784976" cy="5429250"/>
        </p:xfrm>
        <a:graphic>
          <a:graphicData uri="http://schemas.openxmlformats.org/presentationml/2006/ole">
            <mc:AlternateContent xmlns:mc="http://schemas.openxmlformats.org/markup-compatibility/2006">
              <mc:Choice xmlns:v="urn:schemas-microsoft-com:vml" Requires="v">
                <p:oleObj spid="_x0000_s51499" name="Лист" r:id="rId4" imgW="9106044" imgH="6067411" progId="Excel.Sheet.8">
                  <p:embed/>
                </p:oleObj>
              </mc:Choice>
              <mc:Fallback>
                <p:oleObj name="Лист" r:id="rId4" imgW="9106044" imgH="6067411" progId="Excel.Sheet.8">
                  <p:embed/>
                  <p:pic>
                    <p:nvPicPr>
                      <p:cNvPr id="0" name=""/>
                      <p:cNvPicPr>
                        <a:picLocks noGrp="1" noChangeAspect="1" noChangeArrowheads="1"/>
                      </p:cNvPicPr>
                      <p:nvPr/>
                    </p:nvPicPr>
                    <p:blipFill>
                      <a:blip r:embed="rId5"/>
                      <a:srcRect/>
                      <a:stretch>
                        <a:fillRect/>
                      </a:stretch>
                    </p:blipFill>
                    <p:spPr bwMode="auto">
                      <a:xfrm>
                        <a:off x="0" y="836712"/>
                        <a:ext cx="8784976" cy="5429250"/>
                      </a:xfrm>
                      <a:prstGeom prst="rect">
                        <a:avLst/>
                      </a:prstGeom>
                      <a:noFill/>
                      <a:ln>
                        <a:noFill/>
                      </a:ln>
                    </p:spPr>
                  </p:pic>
                </p:oleObj>
              </mc:Fallback>
            </mc:AlternateContent>
          </a:graphicData>
        </a:graphic>
      </p:graphicFrame>
      <p:sp>
        <p:nvSpPr>
          <p:cNvPr id="21508" name="TextBox 2"/>
          <p:cNvSpPr txBox="1">
            <a:spLocks noChangeArrowheads="1"/>
          </p:cNvSpPr>
          <p:nvPr/>
        </p:nvSpPr>
        <p:spPr bwMode="auto">
          <a:xfrm>
            <a:off x="1475656" y="1484784"/>
            <a:ext cx="1655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eaLnBrk="1" hangingPunct="1">
              <a:buClrTx/>
              <a:buSzTx/>
              <a:buFontTx/>
              <a:buNone/>
              <a:defRPr/>
            </a:pPr>
            <a:r>
              <a:rPr lang="ru-RU" altLang="ru-RU" b="1"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      24,0</a:t>
            </a:r>
          </a:p>
        </p:txBody>
      </p:sp>
      <p:sp>
        <p:nvSpPr>
          <p:cNvPr id="21509" name="TextBox 5"/>
          <p:cNvSpPr txBox="1">
            <a:spLocks noChangeArrowheads="1"/>
          </p:cNvSpPr>
          <p:nvPr/>
        </p:nvSpPr>
        <p:spPr bwMode="auto">
          <a:xfrm>
            <a:off x="3811696" y="1486250"/>
            <a:ext cx="9361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eaLnBrk="1" hangingPunct="1">
              <a:buClrTx/>
              <a:buSzTx/>
              <a:buFontTx/>
              <a:buNone/>
              <a:defRPr/>
            </a:pPr>
            <a:r>
              <a:rPr lang="ru-RU" altLang="ru-RU" b="1"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21,9</a:t>
            </a:r>
          </a:p>
        </p:txBody>
      </p:sp>
      <p:sp>
        <p:nvSpPr>
          <p:cNvPr id="21510" name="TextBox 6"/>
          <p:cNvSpPr txBox="1">
            <a:spLocks noChangeArrowheads="1"/>
          </p:cNvSpPr>
          <p:nvPr/>
        </p:nvSpPr>
        <p:spPr bwMode="auto">
          <a:xfrm>
            <a:off x="5760132" y="1457404"/>
            <a:ext cx="9361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eaLnBrk="1" hangingPunct="1">
              <a:buClrTx/>
              <a:buSzTx/>
              <a:buFontTx/>
              <a:buNone/>
              <a:defRPr/>
            </a:pPr>
            <a:r>
              <a:rPr lang="ru-RU" altLang="ru-RU" b="1"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21,9</a:t>
            </a:r>
          </a:p>
        </p:txBody>
      </p:sp>
      <p:sp>
        <p:nvSpPr>
          <p:cNvPr id="2" name="Скругленный прямоугольник 1"/>
          <p:cNvSpPr/>
          <p:nvPr/>
        </p:nvSpPr>
        <p:spPr>
          <a:xfrm>
            <a:off x="1556994" y="1156584"/>
            <a:ext cx="1583630" cy="827226"/>
          </a:xfrm>
          <a:prstGeom prst="roundRect">
            <a:avLst/>
          </a:prstGeom>
          <a:noFill/>
          <a:ln w="57150">
            <a:solidFill>
              <a:schemeClr val="tx2">
                <a:lumMod val="9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 name="Скругленный прямоугольник 2"/>
          <p:cNvSpPr/>
          <p:nvPr/>
        </p:nvSpPr>
        <p:spPr>
          <a:xfrm>
            <a:off x="3347864" y="1149792"/>
            <a:ext cx="1656184" cy="827226"/>
          </a:xfrm>
          <a:prstGeom prst="roundRect">
            <a:avLst/>
          </a:prstGeom>
          <a:noFill/>
          <a:ln w="571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 name="Скругленный прямоугольник 3"/>
          <p:cNvSpPr/>
          <p:nvPr/>
        </p:nvSpPr>
        <p:spPr>
          <a:xfrm>
            <a:off x="5292080" y="1149791"/>
            <a:ext cx="1800200" cy="827225"/>
          </a:xfrm>
          <a:prstGeom prst="roundRect">
            <a:avLst/>
          </a:prstGeom>
          <a:noFill/>
          <a:ln w="57150">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extLst>
      <p:ext uri="{BB962C8B-B14F-4D97-AF65-F5344CB8AC3E}">
        <p14:creationId xmlns:p14="http://schemas.microsoft.com/office/powerpoint/2010/main" val="391086330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264412"/>
                                        </p:tgtEl>
                                        <p:attrNameLst>
                                          <p:attrName>style.visibility</p:attrName>
                                        </p:attrNameLst>
                                      </p:cBhvr>
                                      <p:to>
                                        <p:strVal val="visible"/>
                                      </p:to>
                                    </p:set>
                                    <p:animEffect transition="in" filter="fade">
                                      <p:cBhvr>
                                        <p:cTn id="7" dur="1000"/>
                                        <p:tgtEl>
                                          <p:spTgt spid="264412"/>
                                        </p:tgtEl>
                                      </p:cBhvr>
                                    </p:animEffect>
                                    <p:anim calcmode="lin" valueType="num">
                                      <p:cBhvr>
                                        <p:cTn id="8" dur="1000" fill="hold"/>
                                        <p:tgtEl>
                                          <p:spTgt spid="264412"/>
                                        </p:tgtEl>
                                        <p:attrNameLst>
                                          <p:attrName>ppt_x</p:attrName>
                                        </p:attrNameLst>
                                      </p:cBhvr>
                                      <p:tavLst>
                                        <p:tav tm="0">
                                          <p:val>
                                            <p:strVal val="#ppt_x"/>
                                          </p:val>
                                        </p:tav>
                                        <p:tav tm="100000">
                                          <p:val>
                                            <p:strVal val="#ppt_x"/>
                                          </p:val>
                                        </p:tav>
                                      </p:tavLst>
                                    </p:anim>
                                    <p:anim calcmode="lin" valueType="num">
                                      <p:cBhvr>
                                        <p:cTn id="9" dur="1000" fill="hold"/>
                                        <p:tgtEl>
                                          <p:spTgt spid="2644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887821" y="1169856"/>
            <a:ext cx="7751537" cy="1459205"/>
            <a:chOff x="1006255" y="1306572"/>
            <a:chExt cx="8397499" cy="1459205"/>
          </a:xfrm>
        </p:grpSpPr>
        <p:sp>
          <p:nvSpPr>
            <p:cNvPr id="4" name="Полилиния 3"/>
            <p:cNvSpPr/>
            <p:nvPr/>
          </p:nvSpPr>
          <p:spPr>
            <a:xfrm>
              <a:off x="1006255" y="1306572"/>
              <a:ext cx="8397499" cy="437761"/>
            </a:xfrm>
            <a:custGeom>
              <a:avLst/>
              <a:gdLst>
                <a:gd name="connsiteX0" fmla="*/ 0 w 8160193"/>
                <a:gd name="connsiteY0" fmla="*/ 0 h 437761"/>
                <a:gd name="connsiteX1" fmla="*/ 8160193 w 8160193"/>
                <a:gd name="connsiteY1" fmla="*/ 0 h 437761"/>
                <a:gd name="connsiteX2" fmla="*/ 8160193 w 8160193"/>
                <a:gd name="connsiteY2" fmla="*/ 437761 h 437761"/>
                <a:gd name="connsiteX3" fmla="*/ 0 w 8160193"/>
                <a:gd name="connsiteY3" fmla="*/ 437761 h 437761"/>
                <a:gd name="connsiteX4" fmla="*/ 0 w 8160193"/>
                <a:gd name="connsiteY4" fmla="*/ 0 h 437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0193" h="437761">
                  <a:moveTo>
                    <a:pt x="0" y="0"/>
                  </a:moveTo>
                  <a:lnTo>
                    <a:pt x="8160193" y="0"/>
                  </a:lnTo>
                  <a:lnTo>
                    <a:pt x="8160193" y="437761"/>
                  </a:lnTo>
                  <a:lnTo>
                    <a:pt x="0" y="437761"/>
                  </a:lnTo>
                  <a:lnTo>
                    <a:pt x="0" y="0"/>
                  </a:lnTo>
                  <a:close/>
                </a:path>
              </a:pathLst>
            </a:custGeom>
          </p:spPr>
          <p:style>
            <a:lnRef idx="0">
              <a:schemeClr val="dk1">
                <a:hueOff val="0"/>
                <a:satOff val="0"/>
                <a:lumOff val="0"/>
                <a:alphaOff val="0"/>
              </a:schemeClr>
            </a:lnRef>
            <a:fillRef idx="1">
              <a:schemeClr val="accent4">
                <a:shade val="90000"/>
                <a:hueOff val="0"/>
                <a:satOff val="0"/>
                <a:lumOff val="0"/>
                <a:alphaOff val="0"/>
              </a:schemeClr>
            </a:fillRef>
            <a:effectRef idx="1">
              <a:schemeClr val="accent4">
                <a:shade val="90000"/>
                <a:hueOff val="0"/>
                <a:satOff val="0"/>
                <a:lumOff val="0"/>
                <a:alphaOff val="0"/>
              </a:schemeClr>
            </a:effectRef>
            <a:fontRef idx="minor">
              <a:schemeClr val="lt1">
                <a:hueOff val="0"/>
                <a:satOff val="0"/>
                <a:lumOff val="0"/>
                <a:alphaOff val="0"/>
              </a:schemeClr>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ru-RU" sz="3000" b="1" kern="1200" dirty="0">
                  <a:solidFill>
                    <a:schemeClr val="accent6">
                      <a:lumMod val="50000"/>
                    </a:schemeClr>
                  </a:solidFill>
                </a:rPr>
                <a:t>Российская Федерация</a:t>
              </a:r>
            </a:p>
          </p:txBody>
        </p:sp>
        <p:sp>
          <p:nvSpPr>
            <p:cNvPr id="7" name="Прямоугольник 6"/>
            <p:cNvSpPr/>
            <p:nvPr/>
          </p:nvSpPr>
          <p:spPr>
            <a:xfrm>
              <a:off x="1085407" y="2663633"/>
              <a:ext cx="8160193" cy="102144"/>
            </a:xfrm>
            <a:prstGeom prst="rect">
              <a:avLst/>
            </a:prstGeom>
          </p:spPr>
          <p:style>
            <a:lnRef idx="0">
              <a:schemeClr val="dk1">
                <a:hueOff val="0"/>
                <a:satOff val="0"/>
                <a:lumOff val="0"/>
                <a:alphaOff val="0"/>
              </a:schemeClr>
            </a:lnRef>
            <a:fillRef idx="1">
              <a:schemeClr val="accent4">
                <a:shade val="90000"/>
                <a:hueOff val="0"/>
                <a:satOff val="0"/>
                <a:lumOff val="0"/>
                <a:alphaOff val="0"/>
              </a:schemeClr>
            </a:fillRef>
            <a:effectRef idx="1">
              <a:schemeClr val="accent4">
                <a:shade val="90000"/>
                <a:hueOff val="0"/>
                <a:satOff val="0"/>
                <a:lumOff val="0"/>
                <a:alphaOff val="0"/>
              </a:schemeClr>
            </a:effectRef>
            <a:fontRef idx="minor">
              <a:schemeClr val="lt1">
                <a:hueOff val="0"/>
                <a:satOff val="0"/>
                <a:lumOff val="0"/>
                <a:alphaOff val="0"/>
              </a:schemeClr>
            </a:fontRef>
          </p:style>
        </p:sp>
        <p:sp>
          <p:nvSpPr>
            <p:cNvPr id="5" name="Полилиния 4"/>
            <p:cNvSpPr/>
            <p:nvPr/>
          </p:nvSpPr>
          <p:spPr>
            <a:xfrm>
              <a:off x="1086765" y="1689101"/>
              <a:ext cx="5076214" cy="974531"/>
            </a:xfrm>
            <a:custGeom>
              <a:avLst/>
              <a:gdLst>
                <a:gd name="connsiteX0" fmla="*/ 0 w 5076214"/>
                <a:gd name="connsiteY0" fmla="*/ 0 h 919299"/>
                <a:gd name="connsiteX1" fmla="*/ 5076214 w 5076214"/>
                <a:gd name="connsiteY1" fmla="*/ 0 h 919299"/>
                <a:gd name="connsiteX2" fmla="*/ 5076214 w 5076214"/>
                <a:gd name="connsiteY2" fmla="*/ 919299 h 919299"/>
                <a:gd name="connsiteX3" fmla="*/ 0 w 5076214"/>
                <a:gd name="connsiteY3" fmla="*/ 919299 h 919299"/>
                <a:gd name="connsiteX4" fmla="*/ 0 w 5076214"/>
                <a:gd name="connsiteY4" fmla="*/ 0 h 919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6214" h="919299">
                  <a:moveTo>
                    <a:pt x="0" y="0"/>
                  </a:moveTo>
                  <a:lnTo>
                    <a:pt x="5076214" y="0"/>
                  </a:lnTo>
                  <a:lnTo>
                    <a:pt x="5076214" y="919299"/>
                  </a:lnTo>
                  <a:lnTo>
                    <a:pt x="0" y="919299"/>
                  </a:lnTo>
                  <a:lnTo>
                    <a:pt x="0" y="0"/>
                  </a:lnTo>
                  <a:close/>
                </a:path>
              </a:pathLst>
            </a:custGeom>
            <a:ln w="38100">
              <a:solidFill>
                <a:schemeClr val="accent4">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4">
                <a:shade val="80000"/>
                <a:hueOff val="0"/>
                <a:satOff val="0"/>
                <a:lumOff val="0"/>
                <a:alphaOff val="0"/>
              </a:schemeClr>
            </a:fillRef>
            <a:effectRef idx="1">
              <a:schemeClr val="accent4">
                <a:shade val="80000"/>
                <a:hueOff val="0"/>
                <a:satOff val="0"/>
                <a:lumOff val="0"/>
                <a:alphaOff val="0"/>
              </a:schemeClr>
            </a:effectRef>
            <a:fontRef idx="minor">
              <a:schemeClr val="dk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a:solidFill>
                    <a:schemeClr val="accent6">
                      <a:lumMod val="50000"/>
                    </a:schemeClr>
                  </a:solidFill>
                </a:rPr>
                <a:t>Федеральный бюджет</a:t>
              </a:r>
              <a:endParaRPr lang="ru-RU" sz="1800" kern="1200" dirty="0">
                <a:solidFill>
                  <a:schemeClr val="accent6">
                    <a:lumMod val="50000"/>
                  </a:schemeClr>
                </a:solidFill>
              </a:endParaRPr>
            </a:p>
          </p:txBody>
        </p:sp>
        <p:sp>
          <p:nvSpPr>
            <p:cNvPr id="6" name="Полилиния 5"/>
            <p:cNvSpPr/>
            <p:nvPr/>
          </p:nvSpPr>
          <p:spPr>
            <a:xfrm>
              <a:off x="6162980" y="1689101"/>
              <a:ext cx="3038170" cy="974532"/>
            </a:xfrm>
            <a:custGeom>
              <a:avLst/>
              <a:gdLst>
                <a:gd name="connsiteX0" fmla="*/ 0 w 3081262"/>
                <a:gd name="connsiteY0" fmla="*/ 0 h 919299"/>
                <a:gd name="connsiteX1" fmla="*/ 3081262 w 3081262"/>
                <a:gd name="connsiteY1" fmla="*/ 0 h 919299"/>
                <a:gd name="connsiteX2" fmla="*/ 3081262 w 3081262"/>
                <a:gd name="connsiteY2" fmla="*/ 919299 h 919299"/>
                <a:gd name="connsiteX3" fmla="*/ 0 w 3081262"/>
                <a:gd name="connsiteY3" fmla="*/ 919299 h 919299"/>
                <a:gd name="connsiteX4" fmla="*/ 0 w 3081262"/>
                <a:gd name="connsiteY4" fmla="*/ 0 h 919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1262" h="919299">
                  <a:moveTo>
                    <a:pt x="0" y="0"/>
                  </a:moveTo>
                  <a:lnTo>
                    <a:pt x="3081262" y="0"/>
                  </a:lnTo>
                  <a:lnTo>
                    <a:pt x="3081262" y="919299"/>
                  </a:lnTo>
                  <a:lnTo>
                    <a:pt x="0" y="919299"/>
                  </a:lnTo>
                  <a:lnTo>
                    <a:pt x="0" y="0"/>
                  </a:lnTo>
                  <a:close/>
                </a:path>
              </a:pathLst>
            </a:custGeom>
            <a:ln w="57150">
              <a:solidFill>
                <a:schemeClr val="accent4">
                  <a:lumMod val="50000"/>
                </a:schemeClr>
              </a:solidFill>
            </a:ln>
            <a:scene3d>
              <a:camera prst="orthographicFront"/>
              <a:lightRig rig="flat" dir="t"/>
            </a:scene3d>
            <a:sp3d prstMaterial="dkEdge">
              <a:bevelT w="8200" h="38100"/>
            </a:sp3d>
          </p:spPr>
          <p:style>
            <a:lnRef idx="0">
              <a:scrgbClr r="0" g="0" b="0"/>
            </a:lnRef>
            <a:fillRef idx="2">
              <a:schemeClr val="accent4">
                <a:shade val="80000"/>
                <a:hueOff val="-218434"/>
                <a:satOff val="6047"/>
                <a:lumOff val="22588"/>
                <a:alphaOff val="0"/>
              </a:schemeClr>
            </a:fillRef>
            <a:effectRef idx="1">
              <a:schemeClr val="accent4">
                <a:shade val="80000"/>
                <a:hueOff val="-218434"/>
                <a:satOff val="6047"/>
                <a:lumOff val="22588"/>
                <a:alphaOff val="0"/>
              </a:schemeClr>
            </a:effectRef>
            <a:fontRef idx="minor">
              <a:schemeClr val="dk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600" kern="1200" dirty="0">
                  <a:solidFill>
                    <a:schemeClr val="accent6">
                      <a:lumMod val="50000"/>
                    </a:schemeClr>
                  </a:solidFill>
                </a:rPr>
                <a:t>Бюджеты государственных внебюджетных фондов Российской Федерации</a:t>
              </a:r>
            </a:p>
          </p:txBody>
        </p:sp>
      </p:grpSp>
      <p:graphicFrame>
        <p:nvGraphicFramePr>
          <p:cNvPr id="13" name="Схема 12"/>
          <p:cNvGraphicFramePr/>
          <p:nvPr>
            <p:extLst>
              <p:ext uri="{D42A27DB-BD31-4B8C-83A1-F6EECF244321}">
                <p14:modId xmlns:p14="http://schemas.microsoft.com/office/powerpoint/2010/main" val="1548580319"/>
              </p:ext>
            </p:extLst>
          </p:nvPr>
        </p:nvGraphicFramePr>
        <p:xfrm>
          <a:off x="888831" y="4526352"/>
          <a:ext cx="4788244" cy="18649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2" name="Picture 4" descr="K:\Управлен_бюдж_планир_и_межбюджет_отношений\Сводный отдел\Зам.бюджетный\БЮДЖЕТ\БЮДЖЕТ ДЛЯ ГРАЖДАН\ПОРТАЛ\2016\проект бюджета 2017-2019\картинки\консолидация 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73347" y="4782800"/>
            <a:ext cx="2571839" cy="160847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Группа 20"/>
          <p:cNvGrpSpPr/>
          <p:nvPr/>
        </p:nvGrpSpPr>
        <p:grpSpPr>
          <a:xfrm>
            <a:off x="887821" y="2737166"/>
            <a:ext cx="7605549" cy="1675531"/>
            <a:chOff x="1085405" y="2997792"/>
            <a:chExt cx="8239345" cy="1675531"/>
          </a:xfrm>
        </p:grpSpPr>
        <p:sp>
          <p:nvSpPr>
            <p:cNvPr id="17" name="Полилиния 16"/>
            <p:cNvSpPr/>
            <p:nvPr/>
          </p:nvSpPr>
          <p:spPr>
            <a:xfrm>
              <a:off x="1085405" y="2997792"/>
              <a:ext cx="8239345" cy="502659"/>
            </a:xfrm>
            <a:custGeom>
              <a:avLst/>
              <a:gdLst>
                <a:gd name="connsiteX0" fmla="*/ 0 w 5010593"/>
                <a:gd name="connsiteY0" fmla="*/ 0 h 502659"/>
                <a:gd name="connsiteX1" fmla="*/ 5010593 w 5010593"/>
                <a:gd name="connsiteY1" fmla="*/ 0 h 502659"/>
                <a:gd name="connsiteX2" fmla="*/ 5010593 w 5010593"/>
                <a:gd name="connsiteY2" fmla="*/ 502659 h 502659"/>
                <a:gd name="connsiteX3" fmla="*/ 0 w 5010593"/>
                <a:gd name="connsiteY3" fmla="*/ 502659 h 502659"/>
                <a:gd name="connsiteX4" fmla="*/ 0 w 5010593"/>
                <a:gd name="connsiteY4" fmla="*/ 0 h 502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593" h="502659">
                  <a:moveTo>
                    <a:pt x="0" y="0"/>
                  </a:moveTo>
                  <a:lnTo>
                    <a:pt x="5010593" y="0"/>
                  </a:lnTo>
                  <a:lnTo>
                    <a:pt x="5010593" y="502659"/>
                  </a:lnTo>
                  <a:lnTo>
                    <a:pt x="0" y="502659"/>
                  </a:lnTo>
                  <a:lnTo>
                    <a:pt x="0" y="0"/>
                  </a:lnTo>
                  <a:close/>
                </a:path>
              </a:pathLst>
            </a:custGeom>
          </p:spPr>
          <p:style>
            <a:lnRef idx="0">
              <a:schemeClr val="dk1">
                <a:hueOff val="0"/>
                <a:satOff val="0"/>
                <a:lumOff val="0"/>
                <a:alphaOff val="0"/>
              </a:schemeClr>
            </a:lnRef>
            <a:fillRef idx="1">
              <a:schemeClr val="accent3">
                <a:shade val="90000"/>
                <a:hueOff val="0"/>
                <a:satOff val="0"/>
                <a:lumOff val="0"/>
                <a:alphaOff val="0"/>
              </a:schemeClr>
            </a:fillRef>
            <a:effectRef idx="1">
              <a:schemeClr val="accent3">
                <a:shade val="9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ru-RU" sz="2200" b="1" kern="1200" dirty="0">
                  <a:solidFill>
                    <a:schemeClr val="accent6">
                      <a:lumMod val="50000"/>
                    </a:schemeClr>
                  </a:solidFill>
                </a:rPr>
                <a:t>Субъекты Российской Федерации</a:t>
              </a:r>
            </a:p>
          </p:txBody>
        </p:sp>
        <p:sp>
          <p:nvSpPr>
            <p:cNvPr id="20" name="Прямоугольник 19"/>
            <p:cNvSpPr/>
            <p:nvPr/>
          </p:nvSpPr>
          <p:spPr>
            <a:xfrm>
              <a:off x="1085405" y="4556036"/>
              <a:ext cx="8239345" cy="117287"/>
            </a:xfrm>
            <a:prstGeom prst="rect">
              <a:avLst/>
            </a:prstGeom>
          </p:spPr>
          <p:style>
            <a:lnRef idx="0">
              <a:schemeClr val="dk1">
                <a:hueOff val="0"/>
                <a:satOff val="0"/>
                <a:lumOff val="0"/>
                <a:alphaOff val="0"/>
              </a:schemeClr>
            </a:lnRef>
            <a:fillRef idx="1">
              <a:schemeClr val="accent3">
                <a:shade val="90000"/>
                <a:hueOff val="0"/>
                <a:satOff val="0"/>
                <a:lumOff val="0"/>
                <a:alphaOff val="0"/>
              </a:schemeClr>
            </a:fillRef>
            <a:effectRef idx="1">
              <a:schemeClr val="accent3">
                <a:shade val="90000"/>
                <a:hueOff val="0"/>
                <a:satOff val="0"/>
                <a:lumOff val="0"/>
                <a:alphaOff val="0"/>
              </a:schemeClr>
            </a:effectRef>
            <a:fontRef idx="minor">
              <a:schemeClr val="lt1">
                <a:hueOff val="0"/>
                <a:satOff val="0"/>
                <a:lumOff val="0"/>
                <a:alphaOff val="0"/>
              </a:schemeClr>
            </a:fontRef>
          </p:style>
        </p:sp>
        <p:sp>
          <p:nvSpPr>
            <p:cNvPr id="18" name="Полилиния 17"/>
            <p:cNvSpPr/>
            <p:nvPr/>
          </p:nvSpPr>
          <p:spPr>
            <a:xfrm>
              <a:off x="1086499" y="3500451"/>
              <a:ext cx="2943241" cy="1055585"/>
            </a:xfrm>
            <a:custGeom>
              <a:avLst/>
              <a:gdLst>
                <a:gd name="connsiteX0" fmla="*/ 0 w 2875846"/>
                <a:gd name="connsiteY0" fmla="*/ 0 h 1055585"/>
                <a:gd name="connsiteX1" fmla="*/ 2875846 w 2875846"/>
                <a:gd name="connsiteY1" fmla="*/ 0 h 1055585"/>
                <a:gd name="connsiteX2" fmla="*/ 2875846 w 2875846"/>
                <a:gd name="connsiteY2" fmla="*/ 1055585 h 1055585"/>
                <a:gd name="connsiteX3" fmla="*/ 0 w 2875846"/>
                <a:gd name="connsiteY3" fmla="*/ 1055585 h 1055585"/>
                <a:gd name="connsiteX4" fmla="*/ 0 w 2875846"/>
                <a:gd name="connsiteY4" fmla="*/ 0 h 1055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846" h="1055585">
                  <a:moveTo>
                    <a:pt x="0" y="0"/>
                  </a:moveTo>
                  <a:lnTo>
                    <a:pt x="2875846" y="0"/>
                  </a:lnTo>
                  <a:lnTo>
                    <a:pt x="2875846" y="1055585"/>
                  </a:lnTo>
                  <a:lnTo>
                    <a:pt x="0" y="1055585"/>
                  </a:lnTo>
                  <a:lnTo>
                    <a:pt x="0" y="0"/>
                  </a:lnTo>
                  <a:close/>
                </a:path>
              </a:pathLst>
            </a:custGeom>
            <a:ln w="38100">
              <a:solidFill>
                <a:schemeClr val="accent3">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shade val="50000"/>
                <a:hueOff val="0"/>
                <a:satOff val="0"/>
                <a:lumOff val="0"/>
                <a:alphaOff val="0"/>
              </a:schemeClr>
            </a:fillRef>
            <a:effectRef idx="1">
              <a:schemeClr val="accent3">
                <a:shade val="50000"/>
                <a:hueOff val="0"/>
                <a:satOff val="0"/>
                <a:lumOff val="0"/>
                <a:alphaOff val="0"/>
              </a:schemeClr>
            </a:effectRef>
            <a:fontRef idx="minor">
              <a:schemeClr val="dk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a:solidFill>
                    <a:schemeClr val="accent6">
                      <a:lumMod val="50000"/>
                    </a:schemeClr>
                  </a:solidFill>
                </a:rPr>
                <a:t>Бюджеты республик, областей, краев, </a:t>
              </a:r>
              <a:r>
                <a:rPr lang="ru-RU" sz="1600" dirty="0">
                  <a:solidFill>
                    <a:schemeClr val="accent6">
                      <a:lumMod val="50000"/>
                    </a:schemeClr>
                  </a:solidFill>
                </a:rPr>
                <a:t>              </a:t>
              </a:r>
              <a:r>
                <a:rPr lang="ru-RU" sz="1600" kern="1200" dirty="0">
                  <a:solidFill>
                    <a:schemeClr val="accent6">
                      <a:lumMod val="50000"/>
                    </a:schemeClr>
                  </a:solidFill>
                </a:rPr>
                <a:t>автономной области, автономных округов</a:t>
              </a:r>
            </a:p>
          </p:txBody>
        </p:sp>
        <p:sp>
          <p:nvSpPr>
            <p:cNvPr id="19" name="Полилиния 18"/>
            <p:cNvSpPr/>
            <p:nvPr/>
          </p:nvSpPr>
          <p:spPr>
            <a:xfrm>
              <a:off x="4068146" y="3500451"/>
              <a:ext cx="2174609" cy="1055585"/>
            </a:xfrm>
            <a:custGeom>
              <a:avLst/>
              <a:gdLst>
                <a:gd name="connsiteX0" fmla="*/ 0 w 2133416"/>
                <a:gd name="connsiteY0" fmla="*/ 0 h 1055585"/>
                <a:gd name="connsiteX1" fmla="*/ 2133416 w 2133416"/>
                <a:gd name="connsiteY1" fmla="*/ 0 h 1055585"/>
                <a:gd name="connsiteX2" fmla="*/ 2133416 w 2133416"/>
                <a:gd name="connsiteY2" fmla="*/ 1055585 h 1055585"/>
                <a:gd name="connsiteX3" fmla="*/ 0 w 2133416"/>
                <a:gd name="connsiteY3" fmla="*/ 1055585 h 1055585"/>
                <a:gd name="connsiteX4" fmla="*/ 0 w 2133416"/>
                <a:gd name="connsiteY4" fmla="*/ 0 h 1055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416" h="1055585">
                  <a:moveTo>
                    <a:pt x="0" y="0"/>
                  </a:moveTo>
                  <a:lnTo>
                    <a:pt x="2133416" y="0"/>
                  </a:lnTo>
                  <a:lnTo>
                    <a:pt x="2133416" y="1055585"/>
                  </a:lnTo>
                  <a:lnTo>
                    <a:pt x="0" y="1055585"/>
                  </a:lnTo>
                  <a:lnTo>
                    <a:pt x="0" y="0"/>
                  </a:lnTo>
                  <a:close/>
                </a:path>
              </a:pathLst>
            </a:custGeom>
            <a:ln w="38100">
              <a:solidFill>
                <a:srgbClr val="D3D2A6"/>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shade val="50000"/>
                <a:hueOff val="56469"/>
                <a:satOff val="1324"/>
                <a:lumOff val="38322"/>
                <a:alphaOff val="0"/>
              </a:schemeClr>
            </a:fillRef>
            <a:effectRef idx="1">
              <a:schemeClr val="accent3">
                <a:shade val="50000"/>
                <a:hueOff val="56469"/>
                <a:satOff val="1324"/>
                <a:lumOff val="38322"/>
                <a:alphaOff val="0"/>
              </a:schemeClr>
            </a:effectRef>
            <a:fontRef idx="minor">
              <a:schemeClr val="dk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a:solidFill>
                    <a:schemeClr val="accent6">
                      <a:lumMod val="50000"/>
                    </a:schemeClr>
                  </a:solidFill>
                </a:rPr>
                <a:t>Бюджеты городов федерального значения </a:t>
              </a:r>
            </a:p>
          </p:txBody>
        </p:sp>
        <p:sp>
          <p:nvSpPr>
            <p:cNvPr id="12" name="Прямоугольник 11"/>
            <p:cNvSpPr/>
            <p:nvPr/>
          </p:nvSpPr>
          <p:spPr>
            <a:xfrm>
              <a:off x="6273763" y="3500451"/>
              <a:ext cx="3002845" cy="1055408"/>
            </a:xfrm>
            <a:prstGeom prst="rect">
              <a:avLst/>
            </a:prstGeom>
            <a:solidFill>
              <a:srgbClr val="E9E8D3"/>
            </a:solidFill>
            <a:ln w="76200">
              <a:solidFill>
                <a:schemeClr val="accent3">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lnSpc>
                  <a:spcPct val="90000"/>
                </a:lnSpc>
              </a:pPr>
              <a:r>
                <a:rPr lang="ru-RU" sz="1600" dirty="0">
                  <a:solidFill>
                    <a:schemeClr val="accent6">
                      <a:lumMod val="50000"/>
                    </a:schemeClr>
                  </a:solidFill>
                </a:rPr>
                <a:t>Бюджеты территориальных фондов обязательного медицинского страхования</a:t>
              </a:r>
            </a:p>
          </p:txBody>
        </p:sp>
      </p:grpSp>
      <p:sp>
        <p:nvSpPr>
          <p:cNvPr id="25" name="Скругленный прямоугольник 24"/>
          <p:cNvSpPr/>
          <p:nvPr/>
        </p:nvSpPr>
        <p:spPr>
          <a:xfrm>
            <a:off x="323528" y="109714"/>
            <a:ext cx="8568951" cy="571504"/>
          </a:xfrm>
          <a:prstGeom prst="roundRect">
            <a:avLst/>
          </a:prstGeom>
          <a:solidFill>
            <a:schemeClr val="accent2">
              <a:lumMod val="40000"/>
              <a:lumOff val="60000"/>
            </a:schemeClr>
          </a:solidFill>
          <a:ln>
            <a:solidFill>
              <a:schemeClr val="bg1"/>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Бюджетная система Российской Федерации</a:t>
            </a:r>
            <a:endParaRPr lang="ru-RU" sz="28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pic>
        <p:nvPicPr>
          <p:cNvPr id="2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979" y="6021288"/>
            <a:ext cx="873842" cy="817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340147"/>
      </p:ext>
    </p:extLst>
  </p:cSld>
  <p:clrMapOvr>
    <a:masterClrMapping/>
  </p:clrMapOvr>
  <p:transition spd="slow">
    <p:wheel spokes="1"/>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64"/>
          <p:cNvSpPr txBox="1">
            <a:spLocks noChangeArrowheads="1"/>
          </p:cNvSpPr>
          <p:nvPr/>
        </p:nvSpPr>
        <p:spPr bwMode="auto">
          <a:xfrm>
            <a:off x="7885113" y="509588"/>
            <a:ext cx="1076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284209996"/>
              </p:ext>
            </p:extLst>
          </p:nvPr>
        </p:nvGraphicFramePr>
        <p:xfrm>
          <a:off x="179388" y="879475"/>
          <a:ext cx="8713787" cy="5603417"/>
        </p:xfrm>
        <a:graphic>
          <a:graphicData uri="http://schemas.openxmlformats.org/drawingml/2006/table">
            <a:tbl>
              <a:tblPr/>
              <a:tblGrid>
                <a:gridCol w="5297106">
                  <a:extLst>
                    <a:ext uri="{9D8B030D-6E8A-4147-A177-3AD203B41FA5}">
                      <a16:colId xmlns:a16="http://schemas.microsoft.com/office/drawing/2014/main" xmlns="" val="20000"/>
                    </a:ext>
                  </a:extLst>
                </a:gridCol>
                <a:gridCol w="1145152">
                  <a:extLst>
                    <a:ext uri="{9D8B030D-6E8A-4147-A177-3AD203B41FA5}">
                      <a16:colId xmlns:a16="http://schemas.microsoft.com/office/drawing/2014/main" xmlns="" val="20001"/>
                    </a:ext>
                  </a:extLst>
                </a:gridCol>
                <a:gridCol w="1217114">
                  <a:extLst>
                    <a:ext uri="{9D8B030D-6E8A-4147-A177-3AD203B41FA5}">
                      <a16:colId xmlns:a16="http://schemas.microsoft.com/office/drawing/2014/main" xmlns="" val="20002"/>
                    </a:ext>
                  </a:extLst>
                </a:gridCol>
                <a:gridCol w="1054415">
                  <a:extLst>
                    <a:ext uri="{9D8B030D-6E8A-4147-A177-3AD203B41FA5}">
                      <a16:colId xmlns:a16="http://schemas.microsoft.com/office/drawing/2014/main" xmlns="" val="20003"/>
                    </a:ext>
                  </a:extLst>
                </a:gridCol>
              </a:tblGrid>
              <a:tr h="605309">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600" b="0" i="0" u="none" strike="noStrike" cap="none" normalizeH="0" baseline="0" dirty="0">
                        <a:ln>
                          <a:noFill/>
                        </a:ln>
                        <a:solidFill>
                          <a:schemeClr val="bg1"/>
                        </a:solidFill>
                        <a:effectLst/>
                        <a:latin typeface="Tahoma" pitchFamily="34" charset="0"/>
                        <a:cs typeface="Arial" charset="0"/>
                      </a:endParaRPr>
                    </a:p>
                  </a:txBody>
                  <a:tcPr marL="91446" marR="91446" marT="45682" marB="4568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1" i="0" u="none" strike="noStrike" cap="none" normalizeH="0" baseline="0" dirty="0">
                          <a:ln>
                            <a:noFill/>
                          </a:ln>
                          <a:solidFill>
                            <a:schemeClr val="tx1"/>
                          </a:solidFill>
                          <a:effectLst/>
                          <a:latin typeface="Cambria" pitchFamily="18" charset="0"/>
                          <a:cs typeface="Arial" charset="0"/>
                        </a:rPr>
                        <a:t>2020г</a:t>
                      </a:r>
                    </a:p>
                  </a:txBody>
                  <a:tcPr marL="91446" marR="91446" marT="45682" marB="4568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1" i="0" u="none" strike="noStrike" cap="none" normalizeH="0" baseline="0" dirty="0">
                          <a:ln>
                            <a:noFill/>
                          </a:ln>
                          <a:solidFill>
                            <a:schemeClr val="tx1"/>
                          </a:solidFill>
                          <a:effectLst/>
                          <a:latin typeface="Cambria" pitchFamily="18" charset="0"/>
                          <a:cs typeface="Arial" charset="0"/>
                        </a:rPr>
                        <a:t>2021г</a:t>
                      </a:r>
                    </a:p>
                  </a:txBody>
                  <a:tcPr marL="91446" marR="91446" marT="45682" marB="4568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1" i="0" u="none" strike="noStrike" cap="none" normalizeH="0" baseline="0" dirty="0">
                          <a:ln>
                            <a:noFill/>
                          </a:ln>
                          <a:solidFill>
                            <a:schemeClr val="tx1"/>
                          </a:solidFill>
                          <a:effectLst/>
                          <a:latin typeface="Cambria" pitchFamily="18" charset="0"/>
                          <a:cs typeface="Arial" charset="0"/>
                        </a:rPr>
                        <a:t>2022г</a:t>
                      </a:r>
                    </a:p>
                  </a:txBody>
                  <a:tcPr marL="91446" marR="91446" marT="45682" marB="4568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89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chemeClr val="tx1"/>
                          </a:solidFill>
                          <a:effectLst/>
                          <a:latin typeface="Times New Roman" pitchFamily="18" charset="0"/>
                          <a:cs typeface="Times New Roman" pitchFamily="18" charset="0"/>
                        </a:rPr>
                        <a:t>Жилищное хозяйство</a:t>
                      </a:r>
                      <a:endParaRPr kumimoji="0" 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4772</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2618</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,0</a:t>
                      </a: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800" b="1" i="0" u="none" strike="noStrike" cap="none" normalizeH="0" baseline="0" dirty="0">
                          <a:ln>
                            <a:noFill/>
                          </a:ln>
                          <a:solidFill>
                            <a:schemeClr val="tx1"/>
                          </a:solidFill>
                          <a:effectLst/>
                          <a:latin typeface="Times New Roman" pitchFamily="18" charset="0"/>
                          <a:cs typeface="Times New Roman" pitchFamily="18" charset="0"/>
                        </a:rPr>
                        <a:t>618</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919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на уплату ежемесячных взносов на капитальный ремонт общего имущества многоквартирных домов органами местного самоуправления</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737</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737</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737</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207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на капитальный ремонт жилищного фонда</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3</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88</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3</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88</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3</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88</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938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капитальный ремонт муниципального жилого фонда</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1 </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493</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a:t>
                      </a:r>
                      <a:r>
                        <a:rPr kumimoji="0" lang="en-US" sz="1800" b="0" i="0" u="none" strike="noStrike" cap="none" normalizeH="0" baseline="0" dirty="0">
                          <a:ln>
                            <a:noFill/>
                          </a:ln>
                          <a:solidFill>
                            <a:schemeClr val="tx1"/>
                          </a:solidFill>
                          <a:effectLst/>
                          <a:latin typeface="Times New Roman" pitchFamily="18" charset="0"/>
                          <a:cs typeface="Times New Roman" pitchFamily="18" charset="0"/>
                        </a:rPr>
                        <a:t>0</a:t>
                      </a:r>
                      <a:endParaRPr kumimoji="0" lang="en-US" sz="1800" b="0" i="1"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1 </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493</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dirty="0">
                          <a:ln>
                            <a:noFill/>
                          </a:ln>
                          <a:solidFill>
                            <a:schemeClr val="tx1"/>
                          </a:solidFill>
                          <a:effectLst/>
                          <a:latin typeface="Times New Roman" pitchFamily="18" charset="0"/>
                          <a:cs typeface="Times New Roman" pitchFamily="18" charset="0"/>
                        </a:rPr>
                        <a:t>1 </a:t>
                      </a: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493</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938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sz="1600" b="0" i="1" u="none" strike="noStrike" cap="none" normalizeH="0" baseline="0" dirty="0">
                          <a:ln>
                            <a:noFill/>
                          </a:ln>
                          <a:solidFill>
                            <a:schemeClr val="tx1"/>
                          </a:solidFill>
                          <a:effectLst/>
                          <a:latin typeface="Times New Roman" pitchFamily="18" charset="0"/>
                          <a:cs typeface="Times New Roman" pitchFamily="18" charset="0"/>
                        </a:rPr>
                        <a:t>на исполнение решений судов о предоставлении жилых помещений гражданам в 2020 году</a:t>
                      </a: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2154,0</a:t>
                      </a:r>
                      <a:endParaRPr kumimoji="0" lang="en-US" sz="1800" b="0" i="1"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0</a:t>
                      </a: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0</a:t>
                      </a: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159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Коммунальное хозяйство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17270</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17 270,0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17 270,0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на повышение надежности и эффективности инженерных систем (подготовка к зиме)</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17 228,00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17 228,00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a:ln>
                            <a:noFill/>
                          </a:ln>
                          <a:solidFill>
                            <a:schemeClr val="tx1"/>
                          </a:solidFill>
                          <a:effectLst/>
                          <a:latin typeface="Times New Roman" pitchFamily="18" charset="0"/>
                          <a:cs typeface="Times New Roman" pitchFamily="18" charset="0"/>
                        </a:rPr>
                        <a:t>17 228,00</a:t>
                      </a:r>
                      <a:endParaRPr kumimoji="0" 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5725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на транспортировку тел из общественных мест в места </a:t>
                      </a:r>
                      <a:r>
                        <a:rPr kumimoji="0" lang="ru-RU" sz="1600" b="0" i="1" u="none" strike="noStrike" cap="none" normalizeH="0" baseline="0" dirty="0" err="1">
                          <a:ln>
                            <a:noFill/>
                          </a:ln>
                          <a:solidFill>
                            <a:schemeClr val="tx1"/>
                          </a:solidFill>
                          <a:effectLst/>
                          <a:latin typeface="Times New Roman" pitchFamily="18" charset="0"/>
                          <a:cs typeface="Times New Roman" pitchFamily="18" charset="0"/>
                        </a:rPr>
                        <a:t>предпохоронного</a:t>
                      </a: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содержания</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42,00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42,00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 </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42,00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968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chemeClr val="tx1"/>
                          </a:solidFill>
                          <a:effectLst/>
                          <a:latin typeface="Times New Roman" pitchFamily="18" charset="0"/>
                          <a:cs typeface="Times New Roman" pitchFamily="18" charset="0"/>
                        </a:rPr>
                        <a:t>Благоустройство </a:t>
                      </a:r>
                      <a:endParaRPr kumimoji="0" 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800" b="1" i="0" u="none" strike="noStrike" cap="none" normalizeH="0" baseline="0" dirty="0">
                          <a:ln>
                            <a:noFill/>
                          </a:ln>
                          <a:solidFill>
                            <a:schemeClr val="tx1"/>
                          </a:solidFill>
                          <a:effectLst/>
                          <a:latin typeface="Times New Roman" pitchFamily="18" charset="0"/>
                          <a:cs typeface="Times New Roman" pitchFamily="18" charset="0"/>
                        </a:rPr>
                        <a:t>014,0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2</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800" b="1" i="0" u="none" strike="noStrike" cap="none" normalizeH="0" baseline="0" dirty="0">
                          <a:ln>
                            <a:noFill/>
                          </a:ln>
                          <a:solidFill>
                            <a:schemeClr val="tx1"/>
                          </a:solidFill>
                          <a:effectLst/>
                          <a:latin typeface="Times New Roman" pitchFamily="18" charset="0"/>
                          <a:cs typeface="Times New Roman" pitchFamily="18" charset="0"/>
                        </a:rPr>
                        <a:t>014,0</a:t>
                      </a: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2 014,0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8803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 на содержание </a:t>
                      </a:r>
                      <a:r>
                        <a:rPr kumimoji="0" lang="ru-RU" sz="1600" b="0" i="1" u="none" strike="noStrike" cap="none" normalizeH="0" baseline="0" dirty="0" err="1">
                          <a:ln>
                            <a:noFill/>
                          </a:ln>
                          <a:solidFill>
                            <a:schemeClr val="tx1"/>
                          </a:solidFill>
                          <a:effectLst/>
                          <a:latin typeface="Times New Roman" pitchFamily="18" charset="0"/>
                          <a:cs typeface="Times New Roman" pitchFamily="18" charset="0"/>
                        </a:rPr>
                        <a:t>межпоселенческих</a:t>
                      </a:r>
                      <a:r>
                        <a:rPr kumimoji="0" lang="ru-RU" sz="1600" b="0" i="1" u="none" strike="noStrike" cap="none" normalizeH="0" baseline="0" dirty="0">
                          <a:ln>
                            <a:noFill/>
                          </a:ln>
                          <a:solidFill>
                            <a:schemeClr val="tx1"/>
                          </a:solidFill>
                          <a:effectLst/>
                          <a:latin typeface="Times New Roman" pitchFamily="18" charset="0"/>
                          <a:cs typeface="Times New Roman" pitchFamily="18" charset="0"/>
                        </a:rPr>
                        <a:t> мест  захоронения</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2014,0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2014,0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dirty="0">
                          <a:ln>
                            <a:noFill/>
                          </a:ln>
                          <a:solidFill>
                            <a:schemeClr val="tx1"/>
                          </a:solidFill>
                          <a:effectLst/>
                          <a:latin typeface="Times New Roman" pitchFamily="18" charset="0"/>
                          <a:cs typeface="Times New Roman" pitchFamily="18" charset="0"/>
                        </a:rPr>
                        <a:t>2014,0</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6" marR="68586"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
        <p:nvSpPr>
          <p:cNvPr id="68" name="Rectangle 4"/>
          <p:cNvSpPr>
            <a:spLocks noGrp="1" noChangeArrowheads="1"/>
          </p:cNvSpPr>
          <p:nvPr>
            <p:ph type="title"/>
          </p:nvPr>
        </p:nvSpPr>
        <p:spPr>
          <a:xfrm>
            <a:off x="-324544" y="24822"/>
            <a:ext cx="9807888" cy="677596"/>
          </a:xfrm>
        </p:spPr>
        <p:txBody>
          <a:bodyPr>
            <a:noAutofit/>
          </a:bodyPr>
          <a:lstStyle/>
          <a:p>
            <a:pPr marL="54864" indent="0" algn="ctr" eaLnBrk="1" fontAlgn="auto" hangingPunct="1">
              <a:spcAft>
                <a:spcPts val="0"/>
              </a:spcAft>
              <a:defRPr/>
            </a:pPr>
            <a:r>
              <a:rPr lang="ru-RU" sz="5400" dirty="0">
                <a:solidFill>
                  <a:schemeClr val="tx2">
                    <a:tint val="100000"/>
                    <a:shade val="90000"/>
                    <a:satMod val="250000"/>
                    <a:alpha val="100000"/>
                  </a:schemeClr>
                </a:solidFill>
              </a:rPr>
              <a:t> </a:t>
            </a:r>
            <a:r>
              <a:rPr lang="ru-RU" sz="3600" b="1" dirty="0">
                <a:solidFill>
                  <a:schemeClr val="tx2">
                    <a:tint val="100000"/>
                    <a:shade val="90000"/>
                    <a:satMod val="250000"/>
                    <a:alpha val="100000"/>
                  </a:schemeClr>
                </a:solidFill>
              </a:rPr>
              <a:t>Жилищно-коммунальное хозяйство</a:t>
            </a:r>
          </a:p>
        </p:txBody>
      </p:sp>
    </p:spTree>
    <p:extLst>
      <p:ext uri="{BB962C8B-B14F-4D97-AF65-F5344CB8AC3E}">
        <p14:creationId xmlns:p14="http://schemas.microsoft.com/office/powerpoint/2010/main" val="49331660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47"/>
          <p:cNvGraphicFramePr>
            <a:graphicFrameLocks/>
          </p:cNvGraphicFramePr>
          <p:nvPr>
            <p:extLst>
              <p:ext uri="{D42A27DB-BD31-4B8C-83A1-F6EECF244321}">
                <p14:modId xmlns:p14="http://schemas.microsoft.com/office/powerpoint/2010/main" val="2929480654"/>
              </p:ext>
            </p:extLst>
          </p:nvPr>
        </p:nvGraphicFramePr>
        <p:xfrm>
          <a:off x="251520" y="188913"/>
          <a:ext cx="8568952" cy="6480447"/>
        </p:xfrm>
        <a:graphic>
          <a:graphicData uri="http://schemas.openxmlformats.org/presentationml/2006/ole">
            <mc:AlternateContent xmlns:mc="http://schemas.openxmlformats.org/markup-compatibility/2006">
              <mc:Choice xmlns:v="urn:schemas-microsoft-com:vml" Requires="v">
                <p:oleObj spid="_x0000_s52521" name="Лист" r:id="rId3" imgW="9837377" imgH="6393168" progId="Excel.Sheet.8">
                  <p:embed/>
                </p:oleObj>
              </mc:Choice>
              <mc:Fallback>
                <p:oleObj name="Лист" r:id="rId3" imgW="9837377" imgH="6393168" progId="Excel.Sheet.8">
                  <p:embed/>
                  <p:pic>
                    <p:nvPicPr>
                      <p:cNvPr id="0" name=""/>
                      <p:cNvPicPr>
                        <a:picLocks noChangeArrowheads="1"/>
                      </p:cNvPicPr>
                      <p:nvPr/>
                    </p:nvPicPr>
                    <p:blipFill>
                      <a:blip r:embed="rId4"/>
                      <a:srcRect/>
                      <a:stretch>
                        <a:fillRect/>
                      </a:stretch>
                    </p:blipFill>
                    <p:spPr bwMode="auto">
                      <a:xfrm>
                        <a:off x="251520" y="188913"/>
                        <a:ext cx="8568952" cy="6480447"/>
                      </a:xfrm>
                      <a:prstGeom prst="rect">
                        <a:avLst/>
                      </a:prstGeom>
                      <a:noFill/>
                    </p:spPr>
                  </p:pic>
                </p:oleObj>
              </mc:Fallback>
            </mc:AlternateContent>
          </a:graphicData>
        </a:graphic>
      </p:graphicFrame>
    </p:spTree>
    <p:extLst>
      <p:ext uri="{BB962C8B-B14F-4D97-AF65-F5344CB8AC3E}">
        <p14:creationId xmlns:p14="http://schemas.microsoft.com/office/powerpoint/2010/main" val="3630257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64"/>
          <p:cNvSpPr txBox="1">
            <a:spLocks noChangeArrowheads="1"/>
          </p:cNvSpPr>
          <p:nvPr/>
        </p:nvSpPr>
        <p:spPr bwMode="auto">
          <a:xfrm>
            <a:off x="7885113" y="879475"/>
            <a:ext cx="1076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3922631169"/>
              </p:ext>
            </p:extLst>
          </p:nvPr>
        </p:nvGraphicFramePr>
        <p:xfrm>
          <a:off x="250825" y="1412875"/>
          <a:ext cx="8642350" cy="5281514"/>
        </p:xfrm>
        <a:graphic>
          <a:graphicData uri="http://schemas.openxmlformats.org/drawingml/2006/table">
            <a:tbl>
              <a:tblPr/>
              <a:tblGrid>
                <a:gridCol w="4652963">
                  <a:extLst>
                    <a:ext uri="{9D8B030D-6E8A-4147-A177-3AD203B41FA5}">
                      <a16:colId xmlns:a16="http://schemas.microsoft.com/office/drawing/2014/main" xmlns="" val="20000"/>
                    </a:ext>
                  </a:extLst>
                </a:gridCol>
                <a:gridCol w="1360487">
                  <a:extLst>
                    <a:ext uri="{9D8B030D-6E8A-4147-A177-3AD203B41FA5}">
                      <a16:colId xmlns:a16="http://schemas.microsoft.com/office/drawing/2014/main" xmlns="" val="20001"/>
                    </a:ext>
                  </a:extLst>
                </a:gridCol>
                <a:gridCol w="1431925">
                  <a:extLst>
                    <a:ext uri="{9D8B030D-6E8A-4147-A177-3AD203B41FA5}">
                      <a16:colId xmlns:a16="http://schemas.microsoft.com/office/drawing/2014/main" xmlns="" val="20002"/>
                    </a:ext>
                  </a:extLst>
                </a:gridCol>
                <a:gridCol w="1196975">
                  <a:extLst>
                    <a:ext uri="{9D8B030D-6E8A-4147-A177-3AD203B41FA5}">
                      <a16:colId xmlns:a16="http://schemas.microsoft.com/office/drawing/2014/main" xmlns="" val="20003"/>
                    </a:ext>
                  </a:extLst>
                </a:gridCol>
              </a:tblGrid>
              <a:tr h="722342">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altLang="ru-RU" sz="1600" b="0" i="0" u="none" strike="noStrike" cap="none" normalizeH="0" baseline="0" dirty="0">
                        <a:ln>
                          <a:noFill/>
                        </a:ln>
                        <a:solidFill>
                          <a:schemeClr val="bg1"/>
                        </a:solidFill>
                        <a:effectLst/>
                        <a:latin typeface="Tahoma" pitchFamily="34" charset="0"/>
                        <a:cs typeface="Arial" charset="0"/>
                      </a:endParaRP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2020г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2021г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2022г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481550">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Обеспечение государственных гарантий реализации прав  на получение общедоступного  и бесплатного дошкольного образования (2 часа образ.процесса)</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40153,0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40225,0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40237,0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41098">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частичное возмещение расходов по созданию условий для осуществления присмотра и ухода за детьми в учреждениях дошкольного образования (на содержание д/с)</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67737,0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69178,0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69178,0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2881">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 на обеспечение деятельности МАУ (балансируемые расходы)</a:t>
                      </a: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32564,0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31348,0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32048,0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31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altLang="ru-RU" sz="1800" b="0" i="1" u="none" strike="noStrike" cap="none" normalizeH="0" baseline="0" dirty="0" err="1">
                          <a:ln>
                            <a:noFill/>
                          </a:ln>
                          <a:solidFill>
                            <a:schemeClr val="tx1"/>
                          </a:solidFill>
                          <a:effectLst/>
                          <a:latin typeface="Times New Roman" pitchFamily="18" charset="0"/>
                          <a:cs typeface="Times New Roman" pitchFamily="18" charset="0"/>
                        </a:rPr>
                        <a:t>софинансирование</a:t>
                      </a:r>
                      <a:endPar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30,0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26262816"/>
                  </a:ext>
                </a:extLst>
              </a:tr>
            </a:tbl>
          </a:graphicData>
        </a:graphic>
      </p:graphicFrame>
      <p:sp>
        <p:nvSpPr>
          <p:cNvPr id="68" name="Rectangle 4"/>
          <p:cNvSpPr>
            <a:spLocks noGrp="1" noChangeArrowheads="1"/>
          </p:cNvSpPr>
          <p:nvPr>
            <p:ph type="title"/>
          </p:nvPr>
        </p:nvSpPr>
        <p:spPr>
          <a:xfrm>
            <a:off x="395536" y="356155"/>
            <a:ext cx="7848872" cy="677596"/>
          </a:xfrm>
        </p:spPr>
        <p:txBody>
          <a:bodyPr>
            <a:noAutofit/>
          </a:bodyPr>
          <a:lstStyle/>
          <a:p>
            <a:pPr marL="54864" indent="0" algn="ctr" eaLnBrk="1" fontAlgn="auto" hangingPunct="1">
              <a:spcAft>
                <a:spcPts val="0"/>
              </a:spcAft>
              <a:defRPr/>
            </a:pPr>
            <a:r>
              <a:rPr lang="ru-RU" sz="4400" dirty="0">
                <a:solidFill>
                  <a:schemeClr val="tx2">
                    <a:tint val="100000"/>
                    <a:shade val="90000"/>
                    <a:satMod val="250000"/>
                    <a:alpha val="100000"/>
                  </a:schemeClr>
                </a:solidFill>
              </a:rPr>
              <a:t> </a:t>
            </a:r>
            <a:r>
              <a:rPr lang="ru-RU" sz="4400" b="1" dirty="0"/>
              <a:t>Дошкольное образование</a:t>
            </a:r>
            <a:endParaRPr lang="ru-RU" sz="4400" b="1" dirty="0">
              <a:solidFill>
                <a:schemeClr val="tx2">
                  <a:tint val="100000"/>
                  <a:shade val="90000"/>
                  <a:satMod val="250000"/>
                  <a:alpha val="100000"/>
                </a:schemeClr>
              </a:solidFill>
            </a:endParaRPr>
          </a:p>
        </p:txBody>
      </p:sp>
    </p:spTree>
    <p:extLst>
      <p:ext uri="{BB962C8B-B14F-4D97-AF65-F5344CB8AC3E}">
        <p14:creationId xmlns:p14="http://schemas.microsoft.com/office/powerpoint/2010/main" val="93532375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64"/>
          <p:cNvSpPr txBox="1">
            <a:spLocks noChangeArrowheads="1"/>
          </p:cNvSpPr>
          <p:nvPr/>
        </p:nvSpPr>
        <p:spPr bwMode="auto">
          <a:xfrm>
            <a:off x="7885113" y="693738"/>
            <a:ext cx="10763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776936315"/>
              </p:ext>
            </p:extLst>
          </p:nvPr>
        </p:nvGraphicFramePr>
        <p:xfrm>
          <a:off x="182562" y="1033751"/>
          <a:ext cx="8778877" cy="5818239"/>
        </p:xfrm>
        <a:graphic>
          <a:graphicData uri="http://schemas.openxmlformats.org/drawingml/2006/table">
            <a:tbl>
              <a:tblPr/>
              <a:tblGrid>
                <a:gridCol w="4462004">
                  <a:extLst>
                    <a:ext uri="{9D8B030D-6E8A-4147-A177-3AD203B41FA5}">
                      <a16:colId xmlns:a16="http://schemas.microsoft.com/office/drawing/2014/main" xmlns="" val="20000"/>
                    </a:ext>
                  </a:extLst>
                </a:gridCol>
                <a:gridCol w="1536788">
                  <a:extLst>
                    <a:ext uri="{9D8B030D-6E8A-4147-A177-3AD203B41FA5}">
                      <a16:colId xmlns:a16="http://schemas.microsoft.com/office/drawing/2014/main" xmlns="" val="20001"/>
                    </a:ext>
                  </a:extLst>
                </a:gridCol>
                <a:gridCol w="1564201">
                  <a:extLst>
                    <a:ext uri="{9D8B030D-6E8A-4147-A177-3AD203B41FA5}">
                      <a16:colId xmlns:a16="http://schemas.microsoft.com/office/drawing/2014/main" xmlns="" val="20002"/>
                    </a:ext>
                  </a:extLst>
                </a:gridCol>
                <a:gridCol w="1215884">
                  <a:extLst>
                    <a:ext uri="{9D8B030D-6E8A-4147-A177-3AD203B41FA5}">
                      <a16:colId xmlns:a16="http://schemas.microsoft.com/office/drawing/2014/main" xmlns="" val="20003"/>
                    </a:ext>
                  </a:extLst>
                </a:gridCol>
              </a:tblGrid>
              <a:tr h="387946">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altLang="ru-RU" sz="1600" b="0" i="0" u="none" strike="noStrike" cap="none" normalizeH="0" baseline="0" dirty="0">
                        <a:ln>
                          <a:noFill/>
                        </a:ln>
                        <a:solidFill>
                          <a:schemeClr val="bg1"/>
                        </a:solidFill>
                        <a:effectLst/>
                        <a:latin typeface="Tahoma" pitchFamily="34" charset="0"/>
                        <a:cs typeface="Arial" charset="0"/>
                      </a:endParaRP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2020г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2021г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2022г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43154">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Обеспечение государственных гарантий реализации  прав  на получение общедоступного и бесплатного начального общего, основного общего, среднего общего образования </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201677,00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205617,00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208312,00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11785">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Организация предоставления психолого-педагогической, медицинской и социальной помощи обучающимся, испытывающим трудности в освоении общеобразовательных программ, своем развитии и социальной адаптации</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1717,00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1 759,00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1 759,00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74523">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дополнительное финансовое обеспечение мероприятий по организации питания обучающихся в муниципальных образовательных организациях</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32067,00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33233,00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 33266,00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0591">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 на обеспечение деятельности  МАУ (балансируемые расходы)</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148450,00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129731,00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132756,00</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43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rPr>
                        <a:t>-</a:t>
                      </a:r>
                      <a:r>
                        <a:rPr kumimoji="0" lang="ru-RU" altLang="ru-RU" sz="1800" b="0" i="1" u="none" strike="noStrike" cap="none" normalizeH="0" baseline="0" dirty="0" err="1">
                          <a:ln>
                            <a:noFill/>
                          </a:ln>
                          <a:solidFill>
                            <a:schemeClr val="tx1"/>
                          </a:solidFill>
                          <a:effectLst/>
                          <a:latin typeface="Times New Roman" pitchFamily="18" charset="0"/>
                          <a:cs typeface="Times New Roman" pitchFamily="18" charset="0"/>
                        </a:rPr>
                        <a:t>софинансирование</a:t>
                      </a: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44,00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49,00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800" b="1" i="1" u="none" strike="noStrike" cap="none" normalizeH="0" baseline="0" dirty="0">
                          <a:ln>
                            <a:noFill/>
                          </a:ln>
                          <a:solidFill>
                            <a:schemeClr val="tx1"/>
                          </a:solidFill>
                          <a:effectLst/>
                          <a:latin typeface="Times New Roman" pitchFamily="18" charset="0"/>
                          <a:cs typeface="Times New Roman" pitchFamily="18" charset="0"/>
                        </a:rPr>
                        <a:t>49,00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57585798"/>
                  </a:ext>
                </a:extLst>
              </a:tr>
            </a:tbl>
          </a:graphicData>
        </a:graphic>
      </p:graphicFrame>
      <p:sp>
        <p:nvSpPr>
          <p:cNvPr id="68" name="Rectangle 4"/>
          <p:cNvSpPr>
            <a:spLocks noGrp="1" noChangeArrowheads="1"/>
          </p:cNvSpPr>
          <p:nvPr>
            <p:ph type="title"/>
          </p:nvPr>
        </p:nvSpPr>
        <p:spPr>
          <a:xfrm>
            <a:off x="395536" y="356155"/>
            <a:ext cx="7848872" cy="677596"/>
          </a:xfrm>
        </p:spPr>
        <p:txBody>
          <a:bodyPr>
            <a:noAutofit/>
          </a:bodyPr>
          <a:lstStyle/>
          <a:p>
            <a:pPr marL="54864" indent="0" algn="ctr" eaLnBrk="1" fontAlgn="auto" hangingPunct="1">
              <a:spcAft>
                <a:spcPts val="0"/>
              </a:spcAft>
              <a:defRPr/>
            </a:pPr>
            <a:r>
              <a:rPr lang="ru-RU" sz="4400" dirty="0">
                <a:solidFill>
                  <a:schemeClr val="tx2">
                    <a:tint val="100000"/>
                    <a:shade val="90000"/>
                    <a:satMod val="250000"/>
                    <a:alpha val="100000"/>
                  </a:schemeClr>
                </a:solidFill>
              </a:rPr>
              <a:t> </a:t>
            </a:r>
            <a:r>
              <a:rPr lang="ru-RU" sz="4400" b="1" dirty="0">
                <a:solidFill>
                  <a:schemeClr val="tx2">
                    <a:tint val="100000"/>
                    <a:shade val="90000"/>
                    <a:satMod val="250000"/>
                    <a:alpha val="100000"/>
                  </a:schemeClr>
                </a:solidFill>
              </a:rPr>
              <a:t>Общее образование</a:t>
            </a:r>
          </a:p>
        </p:txBody>
      </p:sp>
    </p:spTree>
    <p:extLst>
      <p:ext uri="{BB962C8B-B14F-4D97-AF65-F5344CB8AC3E}">
        <p14:creationId xmlns:p14="http://schemas.microsoft.com/office/powerpoint/2010/main" val="165094385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64"/>
          <p:cNvSpPr txBox="1">
            <a:spLocks noChangeArrowheads="1"/>
          </p:cNvSpPr>
          <p:nvPr/>
        </p:nvSpPr>
        <p:spPr bwMode="auto">
          <a:xfrm>
            <a:off x="7885113" y="693738"/>
            <a:ext cx="10763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943956217"/>
              </p:ext>
            </p:extLst>
          </p:nvPr>
        </p:nvGraphicFramePr>
        <p:xfrm>
          <a:off x="319088" y="1219200"/>
          <a:ext cx="8642350" cy="5034974"/>
        </p:xfrm>
        <a:graphic>
          <a:graphicData uri="http://schemas.openxmlformats.org/drawingml/2006/table">
            <a:tbl>
              <a:tblPr/>
              <a:tblGrid>
                <a:gridCol w="4392612">
                  <a:extLst>
                    <a:ext uri="{9D8B030D-6E8A-4147-A177-3AD203B41FA5}">
                      <a16:colId xmlns:a16="http://schemas.microsoft.com/office/drawing/2014/main" xmlns="" val="20000"/>
                    </a:ext>
                  </a:extLst>
                </a:gridCol>
                <a:gridCol w="1512888">
                  <a:extLst>
                    <a:ext uri="{9D8B030D-6E8A-4147-A177-3AD203B41FA5}">
                      <a16:colId xmlns:a16="http://schemas.microsoft.com/office/drawing/2014/main" xmlns="" val="20001"/>
                    </a:ext>
                  </a:extLst>
                </a:gridCol>
                <a:gridCol w="1539875">
                  <a:extLst>
                    <a:ext uri="{9D8B030D-6E8A-4147-A177-3AD203B41FA5}">
                      <a16:colId xmlns:a16="http://schemas.microsoft.com/office/drawing/2014/main" xmlns="" val="20002"/>
                    </a:ext>
                  </a:extLst>
                </a:gridCol>
                <a:gridCol w="1196975">
                  <a:extLst>
                    <a:ext uri="{9D8B030D-6E8A-4147-A177-3AD203B41FA5}">
                      <a16:colId xmlns:a16="http://schemas.microsoft.com/office/drawing/2014/main" xmlns="" val="20003"/>
                    </a:ext>
                  </a:extLst>
                </a:gridCol>
              </a:tblGrid>
              <a:tr h="534988">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altLang="ru-RU" sz="1800" b="0" i="0" u="none" strike="noStrike" cap="none" normalizeH="0" baseline="0" dirty="0">
                        <a:ln>
                          <a:noFill/>
                        </a:ln>
                        <a:solidFill>
                          <a:schemeClr val="bg1"/>
                        </a:solidFill>
                        <a:effectLst/>
                        <a:latin typeface="Tahoma" pitchFamily="34" charset="0"/>
                        <a:cs typeface="Arial" charset="0"/>
                      </a:endParaRP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2020г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2021г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altLang="ru-RU" sz="2000" b="1" i="0" u="none" strike="noStrike" cap="none" normalizeH="0" baseline="0" dirty="0">
                          <a:ln>
                            <a:noFill/>
                          </a:ln>
                          <a:solidFill>
                            <a:schemeClr val="tx1"/>
                          </a:solidFill>
                          <a:effectLst/>
                          <a:latin typeface="Cambria" pitchFamily="18" charset="0"/>
                          <a:cs typeface="Arial" charset="0"/>
                        </a:rPr>
                        <a:t>2022г</a:t>
                      </a:r>
                    </a:p>
                  </a:txBody>
                  <a:tcPr marL="91452" marR="91452" marT="45681" marB="4568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65175">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a:ln>
                            <a:noFill/>
                          </a:ln>
                          <a:solidFill>
                            <a:schemeClr val="tx1"/>
                          </a:solidFill>
                          <a:effectLst/>
                          <a:latin typeface="Times New Roman" pitchFamily="18" charset="0"/>
                          <a:cs typeface="Times New Roman" pitchFamily="18" charset="0"/>
                        </a:rPr>
                        <a:t>  - на обеспечение деятельности МАУ  по работе с детьми и молодежью</a:t>
                      </a:r>
                      <a:endParaRPr kumimoji="0" lang="ru-RU" altLang="ru-RU" sz="18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6869,0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4040,0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4084,0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93613">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 на организацию отдыха детей в каникулярное время</a:t>
                      </a: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2954,0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2954,0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2 954,0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723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Оказание поддержки СОНКО</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207823514"/>
                  </a:ext>
                </a:extLst>
              </a:tr>
              <a:tr h="765175">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rPr>
                        <a:t>   - другие вопросы в области образования</a:t>
                      </a: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(балансируемые расходы), в .</a:t>
                      </a:r>
                      <a:r>
                        <a:rPr kumimoji="0" lang="ru-RU" altLang="ru-RU" sz="1800" b="0" i="1" u="none" strike="noStrike" cap="none" normalizeH="0" baseline="0" dirty="0" err="1">
                          <a:ln>
                            <a:noFill/>
                          </a:ln>
                          <a:solidFill>
                            <a:schemeClr val="tx1"/>
                          </a:solidFill>
                          <a:effectLst/>
                          <a:latin typeface="Times New Roman" pitchFamily="18" charset="0"/>
                          <a:cs typeface="Times New Roman" pitchFamily="18" charset="0"/>
                        </a:rPr>
                        <a:t>ч.содержание</a:t>
                      </a: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altLang="ru-RU" sz="1800" b="0" i="1" u="none" strike="noStrike" cap="none" normalizeH="0" baseline="0" dirty="0" err="1">
                          <a:ln>
                            <a:noFill/>
                          </a:ln>
                          <a:solidFill>
                            <a:schemeClr val="tx1"/>
                          </a:solidFill>
                          <a:effectLst/>
                          <a:latin typeface="Times New Roman" pitchFamily="18" charset="0"/>
                          <a:cs typeface="Times New Roman" pitchFamily="18" charset="0"/>
                        </a:rPr>
                        <a:t>метод.кабинета</a:t>
                      </a:r>
                      <a:r>
                        <a:rPr kumimoji="0" lang="ru-RU" altLang="ru-RU" sz="1800" b="0" i="1" u="none" strike="noStrike" cap="none" normalizeH="0" baseline="0" dirty="0">
                          <a:ln>
                            <a:noFill/>
                          </a:ln>
                          <a:solidFill>
                            <a:schemeClr val="tx1"/>
                          </a:solidFill>
                          <a:effectLst/>
                          <a:latin typeface="Times New Roman" pitchFamily="18" charset="0"/>
                          <a:cs typeface="Times New Roman" pitchFamily="18" charset="0"/>
                        </a:rPr>
                        <a:t> – 8936,0, на проведение мероприятий с детьми -2000,0т.р.</a:t>
                      </a: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10936,0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11156,0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11156,0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5175">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Cambria" pitchFamily="18" charset="0"/>
                          <a:cs typeface="Arial" charset="0"/>
                        </a:rPr>
                        <a:t> - на обеспечение деятельности учреждений дополнительного образования, в </a:t>
                      </a:r>
                      <a:r>
                        <a:rPr kumimoji="0" lang="ru-RU" altLang="ru-RU" sz="1800" b="0" i="1" u="none" strike="noStrike" cap="none" normalizeH="0" baseline="0" dirty="0" err="1">
                          <a:ln>
                            <a:noFill/>
                          </a:ln>
                          <a:solidFill>
                            <a:schemeClr val="tx1"/>
                          </a:solidFill>
                          <a:effectLst/>
                          <a:latin typeface="Cambria" pitchFamily="18" charset="0"/>
                          <a:cs typeface="Arial" charset="0"/>
                        </a:rPr>
                        <a:t>т.ч</a:t>
                      </a:r>
                      <a:r>
                        <a:rPr kumimoji="0" lang="ru-RU" altLang="ru-RU" sz="1800" b="0" i="1" u="none" strike="noStrike" cap="none" normalizeH="0" baseline="0" dirty="0">
                          <a:ln>
                            <a:noFill/>
                          </a:ln>
                          <a:solidFill>
                            <a:schemeClr val="tx1"/>
                          </a:solidFill>
                          <a:effectLst/>
                          <a:latin typeface="Cambria" pitchFamily="18" charset="0"/>
                          <a:cs typeface="Arial" charset="0"/>
                        </a:rPr>
                        <a:t>. Молодежный центр (кружковая работа)- 8932,0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1" u="none" strike="noStrike" cap="none" normalizeH="0" baseline="0" dirty="0">
                          <a:ln>
                            <a:noFill/>
                          </a:ln>
                          <a:solidFill>
                            <a:schemeClr val="tx1"/>
                          </a:solidFill>
                          <a:effectLst/>
                          <a:latin typeface="Cambria" pitchFamily="18" charset="0"/>
                          <a:cs typeface="Arial" charset="0"/>
                        </a:rPr>
                        <a:t>ДЮСШ –9093,0  ДМШ-5108,0 </a:t>
                      </a:r>
                      <a:r>
                        <a:rPr kumimoji="0" lang="ru-RU" altLang="ru-RU" sz="1800" b="0" i="1" u="none" strike="noStrike" cap="none" normalizeH="0" baseline="0" dirty="0" err="1">
                          <a:ln>
                            <a:noFill/>
                          </a:ln>
                          <a:solidFill>
                            <a:schemeClr val="tx1"/>
                          </a:solidFill>
                          <a:effectLst/>
                          <a:latin typeface="Cambria" pitchFamily="18" charset="0"/>
                          <a:cs typeface="Arial" charset="0"/>
                        </a:rPr>
                        <a:t>т.р</a:t>
                      </a:r>
                      <a:r>
                        <a:rPr kumimoji="0" lang="ru-RU" altLang="ru-RU" sz="1800" b="0" i="1" u="none" strike="noStrike" cap="none" normalizeH="0" baseline="0" dirty="0">
                          <a:ln>
                            <a:noFill/>
                          </a:ln>
                          <a:solidFill>
                            <a:schemeClr val="tx1"/>
                          </a:solidFill>
                          <a:effectLst/>
                          <a:latin typeface="Cambria" pitchFamily="18" charset="0"/>
                          <a:cs typeface="Arial" charset="0"/>
                        </a:rPr>
                        <a:t>.</a:t>
                      </a:r>
                      <a:endParaRPr kumimoji="0" lang="ru-RU" altLang="ru-RU" sz="18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23133,00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23366,00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buClr>
                          <a:schemeClr val="accent1"/>
                        </a:buClr>
                        <a:buSzPct val="70000"/>
                        <a:buFont typeface="Wingdings 2" pitchFamily="18" charset="2"/>
                        <a:defRPr sz="2800">
                          <a:solidFill>
                            <a:schemeClr val="tx1"/>
                          </a:solidFill>
                          <a:latin typeface="Cambria" pitchFamily="18" charset="0"/>
                        </a:defRPr>
                      </a:lvl1pPr>
                      <a:lvl2pPr marL="742950" indent="-285750" eaLnBrk="0" hangingPunct="0">
                        <a:spcBef>
                          <a:spcPts val="400"/>
                        </a:spcBef>
                        <a:buClr>
                          <a:schemeClr val="accent2"/>
                        </a:buClr>
                        <a:buSzPct val="90000"/>
                        <a:defRPr sz="22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defRPr sz="21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defRPr>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defRPr sz="17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defRPr sz="1700">
                          <a:solidFill>
                            <a:schemeClr val="tx1"/>
                          </a:solidFill>
                          <a:latin typeface="Cambria"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 </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000" b="1" i="1" u="none" strike="noStrike" cap="none" normalizeH="0" baseline="0" dirty="0">
                          <a:ln>
                            <a:noFill/>
                          </a:ln>
                          <a:solidFill>
                            <a:schemeClr val="tx1"/>
                          </a:solidFill>
                          <a:effectLst/>
                          <a:latin typeface="Times New Roman" pitchFamily="18" charset="0"/>
                          <a:cs typeface="Times New Roman" pitchFamily="18" charset="0"/>
                        </a:rPr>
                        <a:t>23440,00</a:t>
                      </a:r>
                      <a:endParaRPr kumimoji="0" lang="ru-RU" altLang="ru-RU" sz="20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68" name="Rectangle 4"/>
          <p:cNvSpPr>
            <a:spLocks noGrp="1" noChangeArrowheads="1"/>
          </p:cNvSpPr>
          <p:nvPr>
            <p:ph type="title"/>
          </p:nvPr>
        </p:nvSpPr>
        <p:spPr>
          <a:xfrm>
            <a:off x="395536" y="356155"/>
            <a:ext cx="7848872" cy="677596"/>
          </a:xfrm>
        </p:spPr>
        <p:txBody>
          <a:bodyPr>
            <a:noAutofit/>
          </a:bodyPr>
          <a:lstStyle/>
          <a:p>
            <a:pPr marL="54864" indent="0" algn="ctr" eaLnBrk="1" fontAlgn="auto" hangingPunct="1">
              <a:spcAft>
                <a:spcPts val="0"/>
              </a:spcAft>
              <a:defRPr/>
            </a:pPr>
            <a:r>
              <a:rPr lang="ru-RU" sz="4400" dirty="0">
                <a:solidFill>
                  <a:schemeClr val="tx2">
                    <a:tint val="100000"/>
                    <a:shade val="90000"/>
                    <a:satMod val="250000"/>
                    <a:alpha val="100000"/>
                  </a:schemeClr>
                </a:solidFill>
              </a:rPr>
              <a:t> </a:t>
            </a:r>
            <a:r>
              <a:rPr lang="ru-RU" sz="4400" b="1" dirty="0">
                <a:solidFill>
                  <a:schemeClr val="tx2">
                    <a:tint val="100000"/>
                    <a:shade val="90000"/>
                    <a:satMod val="250000"/>
                    <a:alpha val="100000"/>
                  </a:schemeClr>
                </a:solidFill>
              </a:rPr>
              <a:t>Молодежная политика</a:t>
            </a:r>
          </a:p>
        </p:txBody>
      </p:sp>
    </p:spTree>
    <p:extLst>
      <p:ext uri="{BB962C8B-B14F-4D97-AF65-F5344CB8AC3E}">
        <p14:creationId xmlns:p14="http://schemas.microsoft.com/office/powerpoint/2010/main" val="45038044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одержимое 55"/>
          <p:cNvGraphicFramePr>
            <a:graphicFrameLocks noGrp="1"/>
          </p:cNvGraphicFramePr>
          <p:nvPr>
            <p:ph idx="4294967295"/>
            <p:extLst>
              <p:ext uri="{D42A27DB-BD31-4B8C-83A1-F6EECF244321}">
                <p14:modId xmlns:p14="http://schemas.microsoft.com/office/powerpoint/2010/main" val="1143843039"/>
              </p:ext>
            </p:extLst>
          </p:nvPr>
        </p:nvGraphicFramePr>
        <p:xfrm>
          <a:off x="209550" y="-573088"/>
          <a:ext cx="9436100" cy="6296026"/>
        </p:xfrm>
        <a:graphic>
          <a:graphicData uri="http://schemas.openxmlformats.org/presentationml/2006/ole">
            <mc:AlternateContent xmlns:mc="http://schemas.openxmlformats.org/markup-compatibility/2006">
              <mc:Choice xmlns:v="urn:schemas-microsoft-com:vml" Requires="v">
                <p:oleObj spid="_x0000_s53545" name="Worksheet" r:id="rId3" imgW="9311590" imgH="6210216" progId="Excel.Sheet.8">
                  <p:embed/>
                </p:oleObj>
              </mc:Choice>
              <mc:Fallback>
                <p:oleObj name="Worksheet" r:id="rId3" imgW="9311590" imgH="6210216" progId="Excel.Sheet.8">
                  <p:embed/>
                  <p:pic>
                    <p:nvPicPr>
                      <p:cNvPr id="0" name=""/>
                      <p:cNvPicPr>
                        <a:picLocks noGrp="1" noChangeArrowheads="1"/>
                      </p:cNvPicPr>
                      <p:nvPr/>
                    </p:nvPicPr>
                    <p:blipFill>
                      <a:blip r:embed="rId4"/>
                      <a:srcRect/>
                      <a:stretch>
                        <a:fillRect/>
                      </a:stretch>
                    </p:blipFill>
                    <p:spPr bwMode="auto">
                      <a:xfrm>
                        <a:off x="209550" y="-573088"/>
                        <a:ext cx="9436100" cy="6296026"/>
                      </a:xfrm>
                      <a:prstGeom prst="rect">
                        <a:avLst/>
                      </a:prstGeom>
                    </p:spPr>
                  </p:pic>
                </p:oleObj>
              </mc:Fallback>
            </mc:AlternateContent>
          </a:graphicData>
        </a:graphic>
      </p:graphicFrame>
      <p:pic>
        <p:nvPicPr>
          <p:cNvPr id="4" name="Рисунок 3" descr="purple-art-wallpapers_5193_1920x1200.jpg"/>
          <p:cNvPicPr>
            <a:picLocks noChangeAspect="1"/>
          </p:cNvPicPr>
          <p:nvPr/>
        </p:nvPicPr>
        <p:blipFill>
          <a:blip r:embed="rId5" cstate="print"/>
          <a:stretch>
            <a:fillRect/>
          </a:stretch>
        </p:blipFill>
        <p:spPr>
          <a:xfrm>
            <a:off x="0" y="0"/>
            <a:ext cx="9161635" cy="6816856"/>
          </a:xfrm>
          <a:prstGeom prst="rect">
            <a:avLst/>
          </a:prstGeom>
          <a:scene3d>
            <a:camera prst="orthographicFront"/>
            <a:lightRig rig="threePt" dir="t"/>
          </a:scene3d>
          <a:sp3d prstMaterial="clear"/>
        </p:spPr>
      </p:pic>
      <p:graphicFrame>
        <p:nvGraphicFramePr>
          <p:cNvPr id="5" name="Group 92"/>
          <p:cNvGraphicFramePr>
            <a:graphicFrameLocks noGrp="1"/>
          </p:cNvGraphicFramePr>
          <p:nvPr>
            <p:extLst>
              <p:ext uri="{D42A27DB-BD31-4B8C-83A1-F6EECF244321}">
                <p14:modId xmlns:p14="http://schemas.microsoft.com/office/powerpoint/2010/main" val="271087357"/>
              </p:ext>
            </p:extLst>
          </p:nvPr>
        </p:nvGraphicFramePr>
        <p:xfrm>
          <a:off x="322263" y="4725144"/>
          <a:ext cx="8659812" cy="1944216"/>
        </p:xfrm>
        <a:graphic>
          <a:graphicData uri="http://schemas.openxmlformats.org/drawingml/2006/table">
            <a:tbl>
              <a:tblPr/>
              <a:tblGrid>
                <a:gridCol w="4662487">
                  <a:extLst>
                    <a:ext uri="{9D8B030D-6E8A-4147-A177-3AD203B41FA5}">
                      <a16:colId xmlns:a16="http://schemas.microsoft.com/office/drawing/2014/main" xmlns="" val="20000"/>
                    </a:ext>
                  </a:extLst>
                </a:gridCol>
                <a:gridCol w="1363663">
                  <a:extLst>
                    <a:ext uri="{9D8B030D-6E8A-4147-A177-3AD203B41FA5}">
                      <a16:colId xmlns:a16="http://schemas.microsoft.com/office/drawing/2014/main" xmlns="" val="20001"/>
                    </a:ext>
                  </a:extLst>
                </a:gridCol>
                <a:gridCol w="1435100">
                  <a:extLst>
                    <a:ext uri="{9D8B030D-6E8A-4147-A177-3AD203B41FA5}">
                      <a16:colId xmlns:a16="http://schemas.microsoft.com/office/drawing/2014/main" xmlns="" val="20002"/>
                    </a:ext>
                  </a:extLst>
                </a:gridCol>
                <a:gridCol w="1198562">
                  <a:extLst>
                    <a:ext uri="{9D8B030D-6E8A-4147-A177-3AD203B41FA5}">
                      <a16:colId xmlns:a16="http://schemas.microsoft.com/office/drawing/2014/main" xmlns="" val="20003"/>
                    </a:ext>
                  </a:extLst>
                </a:gridCol>
              </a:tblGrid>
              <a:tr h="371354">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600" b="0" i="0" u="none" strike="noStrike" cap="none" normalizeH="0" baseline="0" dirty="0">
                        <a:ln>
                          <a:noFill/>
                        </a:ln>
                        <a:solidFill>
                          <a:schemeClr val="bg1"/>
                        </a:solidFill>
                        <a:effectLst/>
                        <a:latin typeface="Tahoma" pitchFamily="34" charset="0"/>
                        <a:cs typeface="Arial" charset="0"/>
                      </a:endParaRPr>
                    </a:p>
                  </a:txBody>
                  <a:tcPr marL="91437" marR="91437"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1" i="0" u="none" strike="noStrike" cap="none" normalizeH="0" baseline="0" dirty="0">
                          <a:ln>
                            <a:noFill/>
                          </a:ln>
                          <a:solidFill>
                            <a:schemeClr val="tx1"/>
                          </a:solidFill>
                          <a:effectLst/>
                          <a:latin typeface="Cambria" pitchFamily="18" charset="0"/>
                          <a:cs typeface="Arial" charset="0"/>
                        </a:rPr>
                        <a:t>2020г</a:t>
                      </a:r>
                    </a:p>
                  </a:txBody>
                  <a:tcPr marL="91437" marR="91437"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1" i="0" u="none" strike="noStrike" cap="none" normalizeH="0" baseline="0" dirty="0">
                          <a:ln>
                            <a:noFill/>
                          </a:ln>
                          <a:solidFill>
                            <a:schemeClr val="tx1"/>
                          </a:solidFill>
                          <a:effectLst/>
                          <a:latin typeface="Cambria" pitchFamily="18" charset="0"/>
                          <a:cs typeface="Arial" charset="0"/>
                        </a:rPr>
                        <a:t>2021г</a:t>
                      </a:r>
                    </a:p>
                  </a:txBody>
                  <a:tcPr marL="91437" marR="91437"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600" b="1" i="0" u="none" strike="noStrike" cap="none" normalizeH="0" baseline="0" dirty="0">
                          <a:ln>
                            <a:noFill/>
                          </a:ln>
                          <a:solidFill>
                            <a:schemeClr val="tx1"/>
                          </a:solidFill>
                          <a:effectLst/>
                          <a:latin typeface="Cambria" pitchFamily="18" charset="0"/>
                          <a:cs typeface="Arial" charset="0"/>
                        </a:rPr>
                        <a:t>2021г</a:t>
                      </a:r>
                    </a:p>
                  </a:txBody>
                  <a:tcPr marL="91437" marR="91437" marT="45647" marB="4564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09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на обеспечение деятельности клубных учреждений – 76 938 </a:t>
                      </a:r>
                      <a:r>
                        <a:rPr kumimoji="0" lang="ru-RU" sz="1400" b="1" i="0" u="none" strike="noStrike" cap="none" normalizeH="0" baseline="0" dirty="0" err="1">
                          <a:ln>
                            <a:noFill/>
                          </a:ln>
                          <a:solidFill>
                            <a:schemeClr val="tx1"/>
                          </a:solidFill>
                          <a:effectLst/>
                          <a:latin typeface="Times New Roman" pitchFamily="18" charset="0"/>
                          <a:cs typeface="Times New Roman" pitchFamily="18" charset="0"/>
                        </a:rPr>
                        <a:t>т.р</a:t>
                      </a: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на обеспечение деятельности библиотек – 15 899  </a:t>
                      </a:r>
                      <a:r>
                        <a:rPr kumimoji="0" lang="ru-RU" sz="1400" b="1" i="0" u="none" strike="noStrike" cap="none" normalizeH="0" baseline="0" dirty="0" err="1">
                          <a:ln>
                            <a:noFill/>
                          </a:ln>
                          <a:solidFill>
                            <a:schemeClr val="tx1"/>
                          </a:solidFill>
                          <a:effectLst/>
                          <a:latin typeface="Times New Roman" pitchFamily="18" charset="0"/>
                          <a:cs typeface="Times New Roman" pitchFamily="18" charset="0"/>
                        </a:rPr>
                        <a:t>т.р</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93115,0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93684,0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94249,0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035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 на другие вопросы в области культуры (на укрепление межнационального согласия)</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178,0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178,0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178,0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600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chemeClr val="tx1"/>
                          </a:solidFill>
                          <a:effectLst/>
                          <a:latin typeface="Times New Roman" pitchFamily="18" charset="0"/>
                          <a:cs typeface="Times New Roman" pitchFamily="18" charset="0"/>
                        </a:rPr>
                        <a:t>-оказание поддержки СОНКО</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878188683"/>
                  </a:ext>
                </a:extLst>
              </a:tr>
            </a:tbl>
          </a:graphicData>
        </a:graphic>
      </p:graphicFrame>
    </p:spTree>
    <p:extLst>
      <p:ext uri="{BB962C8B-B14F-4D97-AF65-F5344CB8AC3E}">
        <p14:creationId xmlns:p14="http://schemas.microsoft.com/office/powerpoint/2010/main" val="30092907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nodeType="afterGroup">
                            <p:stCondLst>
                              <p:cond delay="500"/>
                            </p:stCondLst>
                            <p:childTnLst>
                              <p:par>
                                <p:cTn id="9" presetID="50"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nodeType="afterGroup">
                            <p:stCondLst>
                              <p:cond delay="1500"/>
                            </p:stCondLst>
                            <p:childTnLst>
                              <p:par>
                                <p:cTn id="15" presetID="16" presetClass="entr" presetSubtype="2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одержимое 149"/>
          <p:cNvGraphicFramePr>
            <a:graphicFrameLocks noGrp="1"/>
          </p:cNvGraphicFramePr>
          <p:nvPr>
            <p:ph idx="4294967295"/>
            <p:extLst>
              <p:ext uri="{D42A27DB-BD31-4B8C-83A1-F6EECF244321}">
                <p14:modId xmlns:p14="http://schemas.microsoft.com/office/powerpoint/2010/main" val="2501593142"/>
              </p:ext>
            </p:extLst>
          </p:nvPr>
        </p:nvGraphicFramePr>
        <p:xfrm>
          <a:off x="-194468" y="266700"/>
          <a:ext cx="9230966" cy="6324600"/>
        </p:xfrm>
        <a:graphic>
          <a:graphicData uri="http://schemas.openxmlformats.org/presentationml/2006/ole">
            <mc:AlternateContent xmlns:mc="http://schemas.openxmlformats.org/markup-compatibility/2006">
              <mc:Choice xmlns:v="urn:schemas-microsoft-com:vml" Requires="v">
                <p:oleObj spid="_x0000_s54569" name="Worksheet" r:id="rId3" imgW="9410783" imgH="6240888" progId="Excel.Sheet.8">
                  <p:embed/>
                </p:oleObj>
              </mc:Choice>
              <mc:Fallback>
                <p:oleObj name="Worksheet" r:id="rId3" imgW="9410783" imgH="6240888" progId="Excel.Sheet.8">
                  <p:embed/>
                  <p:pic>
                    <p:nvPicPr>
                      <p:cNvPr id="0" name=""/>
                      <p:cNvPicPr>
                        <a:picLocks noGrp="1" noChangeArrowheads="1"/>
                      </p:cNvPicPr>
                      <p:nvPr/>
                    </p:nvPicPr>
                    <p:blipFill>
                      <a:blip r:embed="rId4"/>
                      <a:srcRect/>
                      <a:stretch>
                        <a:fillRect/>
                      </a:stretch>
                    </p:blipFill>
                    <p:spPr bwMode="auto">
                      <a:xfrm>
                        <a:off x="-194468" y="266700"/>
                        <a:ext cx="9230966" cy="6324600"/>
                      </a:xfrm>
                      <a:prstGeom prst="rect">
                        <a:avLst/>
                      </a:prstGeom>
                    </p:spPr>
                  </p:pic>
                </p:oleObj>
              </mc:Fallback>
            </mc:AlternateContent>
          </a:graphicData>
        </a:graphic>
      </p:graphicFrame>
      <p:pic>
        <p:nvPicPr>
          <p:cNvPr id="4" name="Рисунок 3" descr="3.jpg"/>
          <p:cNvPicPr>
            <a:picLocks noChangeAspect="1"/>
          </p:cNvPicPr>
          <p:nvPr/>
        </p:nvPicPr>
        <p:blipFill>
          <a:blip r:embed="rId5" cstate="print"/>
          <a:stretch>
            <a:fillRect/>
          </a:stretch>
        </p:blipFill>
        <p:spPr>
          <a:xfrm>
            <a:off x="899593" y="476672"/>
            <a:ext cx="8136904" cy="5040560"/>
          </a:xfrm>
          <a:prstGeom prst="rect">
            <a:avLst/>
          </a:prstGeom>
          <a:scene3d>
            <a:camera prst="orthographicFront"/>
            <a:lightRig rig="threePt" dir="t"/>
          </a:scene3d>
          <a:sp3d prstMaterial="clear"/>
        </p:spPr>
      </p:pic>
    </p:spTree>
    <p:extLst>
      <p:ext uri="{BB962C8B-B14F-4D97-AF65-F5344CB8AC3E}">
        <p14:creationId xmlns:p14="http://schemas.microsoft.com/office/powerpoint/2010/main" val="33234564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nodeType="afterGroup">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64"/>
          <p:cNvSpPr txBox="1">
            <a:spLocks noChangeArrowheads="1"/>
          </p:cNvSpPr>
          <p:nvPr/>
        </p:nvSpPr>
        <p:spPr bwMode="auto">
          <a:xfrm>
            <a:off x="7848600" y="519113"/>
            <a:ext cx="1076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a:buClrTx/>
              <a:buSzTx/>
              <a:buFontTx/>
              <a:buNone/>
            </a:pPr>
            <a:r>
              <a:rPr lang="ru-RU" altLang="ru-RU" sz="1800">
                <a:latin typeface="Arial" charset="0"/>
              </a:rPr>
              <a:t>тыс.руб.</a:t>
            </a:r>
          </a:p>
        </p:txBody>
      </p:sp>
      <p:graphicFrame>
        <p:nvGraphicFramePr>
          <p:cNvPr id="23644" name="Group 92"/>
          <p:cNvGraphicFramePr>
            <a:graphicFrameLocks noGrp="1"/>
          </p:cNvGraphicFramePr>
          <p:nvPr>
            <p:ph sz="half" idx="2"/>
            <p:extLst>
              <p:ext uri="{D42A27DB-BD31-4B8C-83A1-F6EECF244321}">
                <p14:modId xmlns:p14="http://schemas.microsoft.com/office/powerpoint/2010/main" val="1740975378"/>
              </p:ext>
            </p:extLst>
          </p:nvPr>
        </p:nvGraphicFramePr>
        <p:xfrm>
          <a:off x="179388" y="908051"/>
          <a:ext cx="8691562" cy="5578728"/>
        </p:xfrm>
        <a:graphic>
          <a:graphicData uri="http://schemas.openxmlformats.org/drawingml/2006/table">
            <a:tbl>
              <a:tblPr/>
              <a:tblGrid>
                <a:gridCol w="5284787">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gridCol w="1214438">
                  <a:extLst>
                    <a:ext uri="{9D8B030D-6E8A-4147-A177-3AD203B41FA5}">
                      <a16:colId xmlns:a16="http://schemas.microsoft.com/office/drawing/2014/main" xmlns="" val="20002"/>
                    </a:ext>
                  </a:extLst>
                </a:gridCol>
                <a:gridCol w="1049337">
                  <a:extLst>
                    <a:ext uri="{9D8B030D-6E8A-4147-A177-3AD203B41FA5}">
                      <a16:colId xmlns:a16="http://schemas.microsoft.com/office/drawing/2014/main" xmlns="" val="20003"/>
                    </a:ext>
                  </a:extLst>
                </a:gridCol>
              </a:tblGrid>
              <a:tr h="346485">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1200" b="0" i="0" u="none" strike="noStrike" cap="none" normalizeH="0" baseline="0" dirty="0">
                        <a:ln>
                          <a:noFill/>
                        </a:ln>
                        <a:solidFill>
                          <a:schemeClr val="bg1"/>
                        </a:solidFill>
                        <a:effectLst/>
                        <a:latin typeface="Tahoma" pitchFamily="34" charset="0"/>
                        <a:cs typeface="Arial" charset="0"/>
                      </a:endParaRPr>
                    </a:p>
                  </a:txBody>
                  <a:tcPr marL="91437" marR="91437"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200" b="1" i="0" u="none" strike="noStrike" cap="none" normalizeH="0" baseline="0" dirty="0">
                          <a:ln>
                            <a:noFill/>
                          </a:ln>
                          <a:solidFill>
                            <a:schemeClr val="tx1"/>
                          </a:solidFill>
                          <a:effectLst/>
                          <a:latin typeface="Cambria" pitchFamily="18" charset="0"/>
                          <a:cs typeface="Arial" charset="0"/>
                        </a:rPr>
                        <a:t>2020г</a:t>
                      </a:r>
                    </a:p>
                  </a:txBody>
                  <a:tcPr marL="91437" marR="91437"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200" b="1" i="0" u="none" strike="noStrike" cap="none" normalizeH="0" baseline="0" dirty="0">
                          <a:ln>
                            <a:noFill/>
                          </a:ln>
                          <a:solidFill>
                            <a:schemeClr val="tx1"/>
                          </a:solidFill>
                          <a:effectLst/>
                          <a:latin typeface="Cambria" pitchFamily="18" charset="0"/>
                          <a:cs typeface="Arial" charset="0"/>
                        </a:rPr>
                        <a:t>2021г</a:t>
                      </a:r>
                    </a:p>
                  </a:txBody>
                  <a:tcPr marL="91437" marR="91437"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200" b="1" i="0" u="none" strike="noStrike" cap="none" normalizeH="0" baseline="0" dirty="0">
                          <a:ln>
                            <a:noFill/>
                          </a:ln>
                          <a:solidFill>
                            <a:schemeClr val="tx1"/>
                          </a:solidFill>
                          <a:effectLst/>
                          <a:latin typeface="Cambria" pitchFamily="18" charset="0"/>
                          <a:cs typeface="Arial" charset="0"/>
                        </a:rPr>
                        <a:t>2022г</a:t>
                      </a:r>
                    </a:p>
                  </a:txBody>
                  <a:tcPr marL="91437" marR="91437" marT="45688" marB="4568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53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Пенсионное обеспечение </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(доплата к пенсиям </a:t>
                      </a:r>
                      <a:r>
                        <a:rPr kumimoji="0" lang="ru-RU" sz="1200" b="0" i="1" u="none" strike="noStrike" cap="none" normalizeH="0" baseline="0" dirty="0" err="1">
                          <a:ln>
                            <a:noFill/>
                          </a:ln>
                          <a:solidFill>
                            <a:schemeClr val="tx1"/>
                          </a:solidFill>
                          <a:effectLst/>
                          <a:latin typeface="Times New Roman" pitchFamily="18" charset="0"/>
                          <a:cs typeface="Times New Roman" pitchFamily="18" charset="0"/>
                        </a:rPr>
                        <a:t>муниц</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 служащих за выслугу лет, максимальный размер составляет 5000 руб.)</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879,0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cs typeface="Times New Roman" pitchFamily="18" charset="0"/>
                        </a:rPr>
                        <a:t>879,0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tx1"/>
                          </a:solidFill>
                          <a:effectLst/>
                          <a:latin typeface="Times New Roman" pitchFamily="18" charset="0"/>
                          <a:cs typeface="Times New Roman" pitchFamily="18" charset="0"/>
                        </a:rPr>
                        <a:t>879,0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50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Социальное обслуживание населения (КЦСОН)</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29245,0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29977,0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30145,0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675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Оказание поддержки СОНКО</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100,0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23384706"/>
                  </a:ext>
                </a:extLst>
              </a:tr>
              <a:tr h="2675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Times New Roman" pitchFamily="18" charset="0"/>
                          <a:cs typeface="Times New Roman" pitchFamily="18" charset="0"/>
                        </a:rPr>
                        <a:t>Социальное обеспечение населения, всего</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8</a:t>
                      </a:r>
                      <a:r>
                        <a:rPr kumimoji="0" lang="en-US" sz="1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1" i="0" u="none" strike="noStrike" cap="none" normalizeH="0" baseline="0" dirty="0">
                          <a:ln>
                            <a:noFill/>
                          </a:ln>
                          <a:solidFill>
                            <a:schemeClr val="tx1"/>
                          </a:solidFill>
                          <a:effectLst/>
                          <a:latin typeface="Times New Roman" pitchFamily="18" charset="0"/>
                          <a:cs typeface="Times New Roman" pitchFamily="18" charset="0"/>
                        </a:rPr>
                        <a:t>339,0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8</a:t>
                      </a:r>
                      <a:r>
                        <a:rPr kumimoji="0" lang="en-US" sz="1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1" i="0" u="none" strike="noStrike" cap="none" normalizeH="0" baseline="0" dirty="0">
                          <a:ln>
                            <a:noFill/>
                          </a:ln>
                          <a:solidFill>
                            <a:schemeClr val="tx1"/>
                          </a:solidFill>
                          <a:effectLst/>
                          <a:latin typeface="Times New Roman" pitchFamily="18" charset="0"/>
                          <a:cs typeface="Times New Roman" pitchFamily="18" charset="0"/>
                        </a:rPr>
                        <a:t>897,0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10295,0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675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a:ln>
                            <a:noFill/>
                          </a:ln>
                          <a:solidFill>
                            <a:schemeClr val="tx1"/>
                          </a:solidFill>
                          <a:effectLst/>
                          <a:latin typeface="Times New Roman" pitchFamily="18" charset="0"/>
                          <a:cs typeface="Times New Roman" pitchFamily="18" charset="0"/>
                        </a:rPr>
                        <a:t>  - Образование балансируемые (проведение дня пожилого человека)</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9,0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9,0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a:ln>
                            <a:noFill/>
                          </a:ln>
                          <a:solidFill>
                            <a:schemeClr val="tx1"/>
                          </a:solidFill>
                          <a:effectLst/>
                          <a:latin typeface="Times New Roman" pitchFamily="18" charset="0"/>
                          <a:cs typeface="Times New Roman" pitchFamily="18" charset="0"/>
                        </a:rPr>
                        <a:t>9,0</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53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  - социальная поддержка отдельных категорий граждан в отношении газификации жилых помещений</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1600,0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1880,0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3</a:t>
                      </a:r>
                      <a:r>
                        <a:rPr kumimoji="0" lang="en-US" sz="12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000,0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53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a:ln>
                            <a:noFill/>
                          </a:ln>
                          <a:solidFill>
                            <a:schemeClr val="tx1"/>
                          </a:solidFill>
                          <a:effectLst/>
                          <a:latin typeface="Times New Roman" pitchFamily="18" charset="0"/>
                          <a:cs typeface="Times New Roman" pitchFamily="18" charset="0"/>
                        </a:rPr>
                        <a:t>  - на отделение по обеспечению предоставления гражданам субсидий на оплату жилых помещений и коммунальных услуг </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304,0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312,0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312,0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906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a:ln>
                            <a:noFill/>
                          </a:ln>
                          <a:solidFill>
                            <a:schemeClr val="tx1"/>
                          </a:solidFill>
                          <a:effectLst/>
                          <a:latin typeface="Times New Roman" pitchFamily="18" charset="0"/>
                          <a:cs typeface="Times New Roman" pitchFamily="18" charset="0"/>
                        </a:rPr>
                        <a:t>  - Предоставление гражданам субсидий на оплату жилых помещений и коммунальных услуг</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3</a:t>
                      </a:r>
                      <a:r>
                        <a:rPr kumimoji="0" lang="en-US" sz="12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848,0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4002,0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4162,0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53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a:ln>
                            <a:noFill/>
                          </a:ln>
                          <a:solidFill>
                            <a:schemeClr val="tx1"/>
                          </a:solidFill>
                          <a:effectLst/>
                          <a:latin typeface="Times New Roman" pitchFamily="18" charset="0"/>
                          <a:cs typeface="Times New Roman" pitchFamily="18" charset="0"/>
                        </a:rPr>
                        <a:t>   - Социальная поддержка отдельных категорий граждан в отношении проезда на транспорте</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2578,0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2694,0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2812,0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15900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Охрана семьи и детства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a:t>
                      </a:r>
                      <a:r>
                        <a:rPr kumimoji="0" lang="ru-RU" sz="1200" b="0" i="1" u="none" strike="noStrike" cap="none" normalizeH="0" baseline="0" dirty="0" err="1">
                          <a:ln>
                            <a:noFill/>
                          </a:ln>
                          <a:solidFill>
                            <a:schemeClr val="tx1"/>
                          </a:solidFill>
                          <a:effectLst/>
                          <a:latin typeface="Times New Roman" pitchFamily="18" charset="0"/>
                          <a:cs typeface="Times New Roman" pitchFamily="18" charset="0"/>
                        </a:rPr>
                        <a:t>соц.поддержка</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 семей имеющих детей, в отношении компенсации части родительской платы;</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-с</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убсидия на </a:t>
                      </a:r>
                      <a:r>
                        <a:rPr kumimoji="0" lang="ru-RU" sz="1200" b="0" i="1" u="none" strike="noStrike" cap="none" normalizeH="0" baseline="0" dirty="0" err="1">
                          <a:ln>
                            <a:noFill/>
                          </a:ln>
                          <a:solidFill>
                            <a:schemeClr val="tx1"/>
                          </a:solidFill>
                          <a:effectLst/>
                          <a:latin typeface="Times New Roman" pitchFamily="18" charset="0"/>
                          <a:cs typeface="Times New Roman" pitchFamily="18" charset="0"/>
                        </a:rPr>
                        <a:t>софинансирование</a:t>
                      </a:r>
                      <a:r>
                        <a:rPr kumimoji="0" lang="ru-RU" sz="1200" b="0" i="1" u="none" strike="noStrike" cap="none" normalizeH="0" baseline="0" dirty="0">
                          <a:ln>
                            <a:noFill/>
                          </a:ln>
                          <a:solidFill>
                            <a:schemeClr val="tx1"/>
                          </a:solidFill>
                          <a:effectLst/>
                          <a:latin typeface="Times New Roman" pitchFamily="18" charset="0"/>
                          <a:cs typeface="Times New Roman" pitchFamily="18" charset="0"/>
                        </a:rPr>
                        <a:t> для мероприятий  по обеспечению жильем молодых семей государственной программы РФ "Обеспечение доступным и комфортным жильем и коммунальными услугами граждан РФ за счет средств областного бюджета;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0" i="1" u="none" strike="noStrike" cap="none" normalizeH="0" baseline="0" dirty="0" err="1">
                          <a:ln>
                            <a:noFill/>
                          </a:ln>
                          <a:solidFill>
                            <a:schemeClr val="tx1"/>
                          </a:solidFill>
                          <a:effectLst/>
                          <a:latin typeface="Times New Roman" pitchFamily="18" charset="0"/>
                          <a:cs typeface="Times New Roman" pitchFamily="18" charset="0"/>
                        </a:rPr>
                        <a:t>софинансирование</a:t>
                      </a:r>
                      <a:endParaRPr kumimoji="0" lang="ru-RU" sz="1200" b="0" i="1"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14576,0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9219,0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5355,0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2,0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14491,0</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9230,0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5259,0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2,0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14535,0</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9230,0</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5303,0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a:ln>
                            <a:noFill/>
                          </a:ln>
                          <a:solidFill>
                            <a:schemeClr val="tx1"/>
                          </a:solidFill>
                          <a:effectLst/>
                          <a:latin typeface="Times New Roman" pitchFamily="18" charset="0"/>
                          <a:cs typeface="Times New Roman" pitchFamily="18" charset="0"/>
                        </a:rPr>
                        <a:t>2,0</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6794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tx1"/>
                          </a:solidFill>
                          <a:effectLst/>
                          <a:latin typeface="Times New Roman" pitchFamily="18" charset="0"/>
                          <a:cs typeface="Times New Roman" pitchFamily="18" charset="0"/>
                        </a:rPr>
                        <a:t>Другие вопросы в области социальной политики (</a:t>
                      </a:r>
                      <a:r>
                        <a:rPr kumimoji="0" lang="ru-RU" sz="1200" b="0" i="1" u="none" strike="noStrike" cap="none" normalizeH="0" baseline="0">
                          <a:ln>
                            <a:noFill/>
                          </a:ln>
                          <a:solidFill>
                            <a:schemeClr val="tx1"/>
                          </a:solidFill>
                          <a:effectLst/>
                          <a:latin typeface="Times New Roman" pitchFamily="18" charset="0"/>
                          <a:cs typeface="Times New Roman" pitchFamily="18" charset="0"/>
                        </a:rPr>
                        <a:t>на организацию деятельности комиссии по делам несовершеннолетних и защите их прав)</a:t>
                      </a:r>
                      <a:endParaRPr kumimoji="0" lang="ru-RU" sz="1200" b="0" i="0" u="none" strike="noStrike" cap="none" normalizeH="0" baseline="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1238,0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a:t>
                      </a:r>
                      <a:r>
                        <a:rPr kumimoji="0" lang="en-US" sz="1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1" i="0" u="none" strike="noStrike" cap="none" normalizeH="0" baseline="0" dirty="0">
                          <a:ln>
                            <a:noFill/>
                          </a:ln>
                          <a:solidFill>
                            <a:schemeClr val="tx1"/>
                          </a:solidFill>
                          <a:effectLst/>
                          <a:latin typeface="Times New Roman" pitchFamily="18" charset="0"/>
                          <a:cs typeface="Times New Roman" pitchFamily="18" charset="0"/>
                        </a:rPr>
                        <a:t>240,0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a:ln>
                            <a:noFill/>
                          </a:ln>
                          <a:solidFill>
                            <a:schemeClr val="tx1"/>
                          </a:solidFill>
                          <a:effectLst/>
                          <a:latin typeface="Times New Roman" pitchFamily="18" charset="0"/>
                          <a:cs typeface="Times New Roman" pitchFamily="18" charset="0"/>
                        </a:rPr>
                        <a:t>1</a:t>
                      </a:r>
                      <a:r>
                        <a:rPr kumimoji="0" lang="en-US" sz="1200" b="1" i="0" u="none" strike="noStrike" cap="none" normalizeH="0" baseline="0" dirty="0">
                          <a:ln>
                            <a:noFill/>
                          </a:ln>
                          <a:solidFill>
                            <a:schemeClr val="tx1"/>
                          </a:solidFill>
                          <a:effectLst/>
                          <a:latin typeface="Times New Roman" pitchFamily="18" charset="0"/>
                          <a:cs typeface="Times New Roman" pitchFamily="18" charset="0"/>
                        </a:rPr>
                        <a:t> </a:t>
                      </a:r>
                      <a:r>
                        <a:rPr kumimoji="0" lang="ru-RU" sz="1200" b="1" i="0" u="none" strike="noStrike" cap="none" normalizeH="0" baseline="0" dirty="0">
                          <a:ln>
                            <a:noFill/>
                          </a:ln>
                          <a:solidFill>
                            <a:schemeClr val="tx1"/>
                          </a:solidFill>
                          <a:effectLst/>
                          <a:latin typeface="Times New Roman" pitchFamily="18" charset="0"/>
                          <a:cs typeface="Times New Roman" pitchFamily="18" charset="0"/>
                        </a:rPr>
                        <a:t>242,0</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bl>
          </a:graphicData>
        </a:graphic>
      </p:graphicFrame>
      <p:sp>
        <p:nvSpPr>
          <p:cNvPr id="68" name="Rectangle 4"/>
          <p:cNvSpPr>
            <a:spLocks noGrp="1" noChangeArrowheads="1"/>
          </p:cNvSpPr>
          <p:nvPr>
            <p:ph type="title"/>
          </p:nvPr>
        </p:nvSpPr>
        <p:spPr>
          <a:xfrm>
            <a:off x="-251791" y="116632"/>
            <a:ext cx="9246566" cy="742072"/>
          </a:xfrm>
        </p:spPr>
        <p:txBody>
          <a:bodyPr>
            <a:noAutofit/>
          </a:bodyPr>
          <a:lstStyle/>
          <a:p>
            <a:pPr marL="54864" indent="0" algn="ctr" eaLnBrk="1" fontAlgn="auto" hangingPunct="1">
              <a:spcAft>
                <a:spcPts val="0"/>
              </a:spcAft>
              <a:defRPr/>
            </a:pPr>
            <a:r>
              <a:rPr lang="ru-RU" sz="5400" dirty="0">
                <a:solidFill>
                  <a:schemeClr val="tx2">
                    <a:tint val="100000"/>
                    <a:shade val="90000"/>
                    <a:satMod val="250000"/>
                    <a:alpha val="100000"/>
                  </a:schemeClr>
                </a:solidFill>
              </a:rPr>
              <a:t> </a:t>
            </a:r>
            <a:r>
              <a:rPr lang="ru-RU" sz="3600" b="1" dirty="0">
                <a:solidFill>
                  <a:schemeClr val="tx2">
                    <a:tint val="100000"/>
                    <a:shade val="90000"/>
                    <a:satMod val="250000"/>
                    <a:alpha val="100000"/>
                  </a:schemeClr>
                </a:solidFill>
              </a:rPr>
              <a:t>Социальная политика </a:t>
            </a:r>
          </a:p>
        </p:txBody>
      </p:sp>
    </p:spTree>
    <p:extLst>
      <p:ext uri="{BB962C8B-B14F-4D97-AF65-F5344CB8AC3E}">
        <p14:creationId xmlns:p14="http://schemas.microsoft.com/office/powerpoint/2010/main" val="23049475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3644"/>
                                        </p:tgtEl>
                                        <p:attrNameLst>
                                          <p:attrName>style.visibility</p:attrName>
                                        </p:attrNameLst>
                                      </p:cBhvr>
                                      <p:to>
                                        <p:strVal val="visible"/>
                                      </p:to>
                                    </p:set>
                                    <p:animEffect transition="in" filter="barn(inHorizontal)">
                                      <p:cBhvr>
                                        <p:cTn id="7" dur="500"/>
                                        <p:tgtEl>
                                          <p:spTgt spid="23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sport_poltava.jpg"/>
          <p:cNvPicPr>
            <a:picLocks noChangeAspect="1"/>
          </p:cNvPicPr>
          <p:nvPr/>
        </p:nvPicPr>
        <p:blipFill>
          <a:blip r:embed="rId3" cstate="print"/>
          <a:srcRect t="50197"/>
          <a:stretch>
            <a:fillRect/>
          </a:stretch>
        </p:blipFill>
        <p:spPr>
          <a:xfrm>
            <a:off x="214282" y="1785926"/>
            <a:ext cx="8700828" cy="1859098"/>
          </a:xfrm>
          <a:prstGeom prst="rect">
            <a:avLst/>
          </a:prstGeom>
          <a:scene3d>
            <a:camera prst="orthographicFront"/>
            <a:lightRig rig="threePt" dir="t"/>
          </a:scene3d>
          <a:sp3d prstMaterial="clear"/>
        </p:spPr>
      </p:pic>
      <p:pic>
        <p:nvPicPr>
          <p:cNvPr id="5" name="Рисунок 4" descr="sport_poltava.jpg"/>
          <p:cNvPicPr>
            <a:picLocks noChangeAspect="1"/>
          </p:cNvPicPr>
          <p:nvPr/>
        </p:nvPicPr>
        <p:blipFill>
          <a:blip r:embed="rId3" cstate="print"/>
          <a:srcRect b="49803"/>
          <a:stretch>
            <a:fillRect/>
          </a:stretch>
        </p:blipFill>
        <p:spPr>
          <a:xfrm>
            <a:off x="214282" y="3717032"/>
            <a:ext cx="8668956" cy="1945356"/>
          </a:xfrm>
          <a:prstGeom prst="rect">
            <a:avLst/>
          </a:prstGeom>
          <a:scene3d>
            <a:camera prst="orthographicFront"/>
            <a:lightRig rig="threePt" dir="t"/>
          </a:scene3d>
          <a:sp3d prstMaterial="clear"/>
        </p:spPr>
      </p:pic>
      <p:graphicFrame>
        <p:nvGraphicFramePr>
          <p:cNvPr id="6" name="Содержимое 79"/>
          <p:cNvGraphicFramePr>
            <a:graphicFrameLocks/>
          </p:cNvGraphicFramePr>
          <p:nvPr>
            <p:extLst>
              <p:ext uri="{D42A27DB-BD31-4B8C-83A1-F6EECF244321}">
                <p14:modId xmlns:p14="http://schemas.microsoft.com/office/powerpoint/2010/main" val="3375227008"/>
              </p:ext>
            </p:extLst>
          </p:nvPr>
        </p:nvGraphicFramePr>
        <p:xfrm>
          <a:off x="260350" y="260350"/>
          <a:ext cx="8601075" cy="6457950"/>
        </p:xfrm>
        <a:graphic>
          <a:graphicData uri="http://schemas.openxmlformats.org/presentationml/2006/ole">
            <mc:AlternateContent xmlns:mc="http://schemas.openxmlformats.org/markup-compatibility/2006">
              <mc:Choice xmlns:v="urn:schemas-microsoft-com:vml" Requires="v">
                <p:oleObj spid="_x0000_s55592" name="Worksheet" r:id="rId4" imgW="9334498" imgH="6019704" progId="Excel.Sheet.8">
                  <p:embed/>
                </p:oleObj>
              </mc:Choice>
              <mc:Fallback>
                <p:oleObj name="Worksheet" r:id="rId4" imgW="9334498" imgH="6019704" progId="Excel.Sheet.8">
                  <p:embed/>
                  <p:pic>
                    <p:nvPicPr>
                      <p:cNvPr id="0" name=""/>
                      <p:cNvPicPr>
                        <a:picLocks noChangeArrowheads="1"/>
                      </p:cNvPicPr>
                      <p:nvPr/>
                    </p:nvPicPr>
                    <p:blipFill>
                      <a:blip r:embed="rId5"/>
                      <a:srcRect/>
                      <a:stretch>
                        <a:fillRect/>
                      </a:stretch>
                    </p:blipFill>
                    <p:spPr bwMode="auto">
                      <a:xfrm>
                        <a:off x="260350" y="260350"/>
                        <a:ext cx="8601075" cy="6457950"/>
                      </a:xfrm>
                      <a:prstGeom prst="rect">
                        <a:avLst/>
                      </a:prstGeom>
                      <a:noFill/>
                    </p:spPr>
                  </p:pic>
                </p:oleObj>
              </mc:Fallback>
            </mc:AlternateContent>
          </a:graphicData>
        </a:graphic>
      </p:graphicFrame>
    </p:spTree>
    <p:extLst>
      <p:ext uri="{BB962C8B-B14F-4D97-AF65-F5344CB8AC3E}">
        <p14:creationId xmlns:p14="http://schemas.microsoft.com/office/powerpoint/2010/main" val="1033685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nodeType="afterGroup">
                            <p:stCondLst>
                              <p:cond delay="1000"/>
                            </p:stCondLst>
                            <p:childTnLst>
                              <p:par>
                                <p:cTn id="13" presetID="2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ppt_x</p:attrName>
                                        </p:attrNameLst>
                                      </p:cBhvr>
                                      <p:tavLst>
                                        <p:tav tm="0">
                                          <p:val>
                                            <p:strVal val="#ppt_x-.2"/>
                                          </p:val>
                                        </p:tav>
                                        <p:tav tm="100000">
                                          <p:val>
                                            <p:strVal val="#ppt_x"/>
                                          </p:val>
                                        </p:tav>
                                      </p:tavLst>
                                    </p:anim>
                                    <p:anim calcmode="lin" valueType="num">
                                      <p:cBhvr>
                                        <p:cTn id="1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 grpId="0" 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432"/>
          <p:cNvSpPr txBox="1">
            <a:spLocks noChangeArrowheads="1"/>
          </p:cNvSpPr>
          <p:nvPr/>
        </p:nvSpPr>
        <p:spPr bwMode="auto">
          <a:xfrm>
            <a:off x="179388" y="188913"/>
            <a:ext cx="89677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accent1"/>
              </a:buClr>
              <a:buSzPct val="70000"/>
              <a:buFont typeface="Wingdings 2" pitchFamily="18" charset="2"/>
              <a:buChar char=""/>
              <a:defRPr sz="3200">
                <a:solidFill>
                  <a:schemeClr val="tx1"/>
                </a:solidFill>
                <a:latin typeface="Cambria" pitchFamily="18" charset="0"/>
              </a:defRPr>
            </a:lvl1pPr>
            <a:lvl2pPr marL="742950" indent="-285750" eaLnBrk="0" hangingPunct="0">
              <a:spcBef>
                <a:spcPts val="400"/>
              </a:spcBef>
              <a:buClr>
                <a:schemeClr val="accent2"/>
              </a:buClr>
              <a:buSzPct val="90000"/>
              <a:buChar char="•"/>
              <a:defRPr sz="2600">
                <a:solidFill>
                  <a:schemeClr val="tx1"/>
                </a:solidFill>
                <a:latin typeface="Cambria" pitchFamily="18" charset="0"/>
              </a:defRPr>
            </a:lvl2pPr>
            <a:lvl3pPr marL="1143000" indent="-228600" eaLnBrk="0" hangingPunct="0">
              <a:spcBef>
                <a:spcPts val="400"/>
              </a:spcBef>
              <a:buClr>
                <a:srgbClr val="A8CDD7"/>
              </a:buClr>
              <a:buSzPct val="100000"/>
              <a:buFont typeface="Wingdings 2" pitchFamily="18" charset="2"/>
              <a:buChar char=""/>
              <a:defRPr sz="2300">
                <a:solidFill>
                  <a:schemeClr val="tx1"/>
                </a:solidFill>
                <a:latin typeface="Cambria" pitchFamily="18" charset="0"/>
              </a:defRPr>
            </a:lvl3pPr>
            <a:lvl4pPr marL="1600200" indent="-228600" eaLnBrk="0" hangingPunct="0">
              <a:spcBef>
                <a:spcPts val="400"/>
              </a:spcBef>
              <a:buClr>
                <a:srgbClr val="A8CDD7"/>
              </a:buClr>
              <a:buSzPct val="100000"/>
              <a:buFont typeface="Wingdings 2" pitchFamily="18" charset="2"/>
              <a:buChar char=""/>
              <a:defRPr sz="2000">
                <a:solidFill>
                  <a:schemeClr val="tx1"/>
                </a:solidFill>
                <a:latin typeface="Cambria" pitchFamily="18" charset="0"/>
              </a:defRPr>
            </a:lvl4pPr>
            <a:lvl5pPr marL="2057400" indent="-228600" eaLnBrk="0" hangingPunct="0">
              <a:spcBef>
                <a:spcPts val="400"/>
              </a:spcBef>
              <a:buClr>
                <a:srgbClr val="A8CDD7"/>
              </a:buClr>
              <a:buSzPct val="100000"/>
              <a:buFont typeface="Wingdings 2" pitchFamily="18" charset="2"/>
              <a:buChar char=""/>
              <a:defRPr sz="1900">
                <a:solidFill>
                  <a:schemeClr val="tx1"/>
                </a:solidFill>
                <a:latin typeface="Cambria" pitchFamily="18" charset="0"/>
              </a:defRPr>
            </a:lvl5pPr>
            <a:lvl6pPr marL="25146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6pPr>
            <a:lvl7pPr marL="29718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7pPr>
            <a:lvl8pPr marL="34290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8pPr>
            <a:lvl9pPr marL="3886200" indent="-228600" eaLnBrk="0" fontAlgn="base" hangingPunct="0">
              <a:spcBef>
                <a:spcPts val="400"/>
              </a:spcBef>
              <a:spcAft>
                <a:spcPct val="0"/>
              </a:spcAft>
              <a:buClr>
                <a:srgbClr val="A8CDD7"/>
              </a:buClr>
              <a:buSzPct val="100000"/>
              <a:buFont typeface="Wingdings 2" pitchFamily="18" charset="2"/>
              <a:buChar char=""/>
              <a:defRPr sz="1900">
                <a:solidFill>
                  <a:schemeClr val="tx1"/>
                </a:solidFill>
                <a:latin typeface="Cambria" pitchFamily="18" charset="0"/>
              </a:defRPr>
            </a:lvl9pPr>
          </a:lstStyle>
          <a:p>
            <a:pPr marL="292100" indent="-292100" algn="ctr" eaLnBrk="1" fontAlgn="auto" hangingPunct="1">
              <a:spcBef>
                <a:spcPts val="0"/>
              </a:spcBef>
              <a:spcAft>
                <a:spcPts val="0"/>
              </a:spcAft>
              <a:buFont typeface="Wingdings 2" pitchFamily="18" charset="2"/>
              <a:buNone/>
              <a:defRPr/>
            </a:pPr>
            <a:r>
              <a:rPr lang="ru-RU" altLang="ru-RU" sz="2400" b="1" dirty="0">
                <a:solidFill>
                  <a:schemeClr val="tx2">
                    <a:tint val="100000"/>
                    <a:shade val="90000"/>
                    <a:satMod val="250000"/>
                    <a:alpha val="100000"/>
                  </a:schemeClr>
                </a:solidFill>
                <a:effectLst>
                  <a:outerShdw blurRad="38100" dist="38100" dir="2700000" algn="tl">
                    <a:srgbClr val="000000">
                      <a:alpha val="43137"/>
                    </a:srgbClr>
                  </a:outerShdw>
                </a:effectLst>
                <a:latin typeface="+mj-lt"/>
                <a:ea typeface="+mj-ea"/>
                <a:cs typeface="+mj-cs"/>
              </a:rPr>
              <a:t>Бюджетные ассигнования на реализацию муниципальных целевых программ на 2020 год и плановый период 2021 и 2022 года</a:t>
            </a:r>
          </a:p>
        </p:txBody>
      </p:sp>
      <p:graphicFrame>
        <p:nvGraphicFramePr>
          <p:cNvPr id="4" name="Object 5"/>
          <p:cNvGraphicFramePr>
            <a:graphicFrameLocks noChangeAspect="1"/>
          </p:cNvGraphicFramePr>
          <p:nvPr>
            <p:extLst>
              <p:ext uri="{D42A27DB-BD31-4B8C-83A1-F6EECF244321}">
                <p14:modId xmlns:p14="http://schemas.microsoft.com/office/powerpoint/2010/main" val="3796667810"/>
              </p:ext>
            </p:extLst>
          </p:nvPr>
        </p:nvGraphicFramePr>
        <p:xfrm>
          <a:off x="179388" y="188913"/>
          <a:ext cx="8424863" cy="6957392"/>
        </p:xfrm>
        <a:graphic>
          <a:graphicData uri="http://schemas.openxmlformats.org/presentationml/2006/ole">
            <mc:AlternateContent xmlns:mc="http://schemas.openxmlformats.org/markup-compatibility/2006">
              <mc:Choice xmlns:v="urn:schemas-microsoft-com:vml" Requires="v">
                <p:oleObj spid="_x0000_s56618" name="Worksheet" r:id="rId3" imgW="9151672" imgH="6164640" progId="Excel.Sheet.8">
                  <p:embed/>
                </p:oleObj>
              </mc:Choice>
              <mc:Fallback>
                <p:oleObj name="Worksheet" r:id="rId3" imgW="9151672" imgH="6164640" progId="Excel.Sheet.8">
                  <p:embed/>
                  <p:pic>
                    <p:nvPicPr>
                      <p:cNvPr id="0" name=""/>
                      <p:cNvPicPr>
                        <a:picLocks noChangeAspect="1" noChangeArrowheads="1"/>
                      </p:cNvPicPr>
                      <p:nvPr/>
                    </p:nvPicPr>
                    <p:blipFill>
                      <a:blip r:embed="rId4"/>
                      <a:srcRect/>
                      <a:stretch>
                        <a:fillRect/>
                      </a:stretch>
                    </p:blipFill>
                    <p:spPr bwMode="auto">
                      <a:xfrm>
                        <a:off x="179388" y="188913"/>
                        <a:ext cx="8424863" cy="6957392"/>
                      </a:xfrm>
                      <a:prstGeom prst="rect">
                        <a:avLst/>
                      </a:prstGeom>
                      <a:noFill/>
                    </p:spPr>
                  </p:pic>
                </p:oleObj>
              </mc:Fallback>
            </mc:AlternateContent>
          </a:graphicData>
        </a:graphic>
      </p:graphicFrame>
    </p:spTree>
    <p:extLst>
      <p:ext uri="{BB962C8B-B14F-4D97-AF65-F5344CB8AC3E}">
        <p14:creationId xmlns:p14="http://schemas.microsoft.com/office/powerpoint/2010/main" val="393738503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nodeType="afterGroup">
                            <p:stCondLst>
                              <p:cond delay="500"/>
                            </p:stCondLst>
                            <p:childTnLst>
                              <p:par>
                                <p:cTn id="9" presetID="24"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OleChart spid="4" grpId="0" 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Users\1\Desktop\1111\9998866198.jpg"/>
          <p:cNvPicPr>
            <a:picLocks noChangeAspect="1" noChangeArrowheads="1"/>
          </p:cNvPicPr>
          <p:nvPr/>
        </p:nvPicPr>
        <p:blipFill>
          <a:blip r:embed="rId3" cstate="print"/>
          <a:srcRect/>
          <a:stretch>
            <a:fillRect/>
          </a:stretch>
        </p:blipFill>
        <p:spPr bwMode="auto">
          <a:xfrm>
            <a:off x="251520" y="3882936"/>
            <a:ext cx="4299119" cy="278642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Скругленный прямоугольник 6"/>
          <p:cNvSpPr/>
          <p:nvPr/>
        </p:nvSpPr>
        <p:spPr>
          <a:xfrm>
            <a:off x="2966463" y="1052736"/>
            <a:ext cx="3168352" cy="909340"/>
          </a:xfrm>
          <a:prstGeom prst="roundRect">
            <a:avLst/>
          </a:prstGeom>
          <a:solidFill>
            <a:schemeClr val="accent4">
              <a:lumMod val="60000"/>
              <a:lumOff val="40000"/>
            </a:schemeClr>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Times New Roman" panose="02020603050405020304" pitchFamily="18" charset="0"/>
                <a:cs typeface="Times New Roman" panose="02020603050405020304" pitchFamily="18" charset="0"/>
              </a:rPr>
              <a:t>Консолидированный</a:t>
            </a:r>
            <a:r>
              <a:rPr lang="ru-RU" dirty="0">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бюджет Ярковского муниципального района</a:t>
            </a:r>
          </a:p>
        </p:txBody>
      </p:sp>
      <p:sp>
        <p:nvSpPr>
          <p:cNvPr id="9" name="Скругленный прямоугольник 8"/>
          <p:cNvSpPr/>
          <p:nvPr/>
        </p:nvSpPr>
        <p:spPr>
          <a:xfrm>
            <a:off x="1511660" y="2530685"/>
            <a:ext cx="2376264" cy="1042331"/>
          </a:xfrm>
          <a:prstGeom prst="roundRect">
            <a:avLst/>
          </a:prstGeom>
          <a:solidFill>
            <a:schemeClr val="accent2">
              <a:lumMod val="60000"/>
              <a:lumOff val="40000"/>
            </a:schemeClr>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Times New Roman" panose="02020603050405020304" pitchFamily="18" charset="0"/>
                <a:cs typeface="Times New Roman" panose="02020603050405020304" pitchFamily="18" charset="0"/>
              </a:rPr>
              <a:t>Бюджет муниципального района (1)</a:t>
            </a:r>
          </a:p>
        </p:txBody>
      </p:sp>
      <p:sp>
        <p:nvSpPr>
          <p:cNvPr id="10" name="Скругленный прямоугольник 9"/>
          <p:cNvSpPr/>
          <p:nvPr/>
        </p:nvSpPr>
        <p:spPr>
          <a:xfrm>
            <a:off x="5215061" y="2420888"/>
            <a:ext cx="2160240" cy="792088"/>
          </a:xfrm>
          <a:prstGeom prst="roundRect">
            <a:avLst/>
          </a:prstGeom>
          <a:solidFill>
            <a:schemeClr val="accent2">
              <a:lumMod val="60000"/>
              <a:lumOff val="40000"/>
            </a:schemeClr>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Times New Roman" panose="02020603050405020304" pitchFamily="18" charset="0"/>
                <a:cs typeface="Times New Roman" panose="02020603050405020304" pitchFamily="18" charset="0"/>
              </a:rPr>
              <a:t>Бюджеты поселений (14)</a:t>
            </a:r>
          </a:p>
        </p:txBody>
      </p:sp>
      <p:sp>
        <p:nvSpPr>
          <p:cNvPr id="12" name="Скругленный прямоугольник 11"/>
          <p:cNvSpPr/>
          <p:nvPr/>
        </p:nvSpPr>
        <p:spPr>
          <a:xfrm>
            <a:off x="5215061" y="3726993"/>
            <a:ext cx="3579035" cy="2736304"/>
          </a:xfrm>
          <a:prstGeom prst="roundRect">
            <a:avLst/>
          </a:prstGeom>
          <a:solidFill>
            <a:schemeClr val="accent2">
              <a:lumMod val="40000"/>
              <a:lumOff val="60000"/>
            </a:schemeClr>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u="sng" dirty="0">
                <a:solidFill>
                  <a:schemeClr val="tx1"/>
                </a:solidFill>
                <a:latin typeface="Times New Roman" panose="02020603050405020304" pitchFamily="18" charset="0"/>
                <a:cs typeface="Times New Roman" panose="02020603050405020304" pitchFamily="18" charset="0"/>
              </a:rPr>
              <a:t>Бюджеты сельских поселений</a:t>
            </a:r>
            <a:r>
              <a:rPr lang="ru-RU" sz="1100" dirty="0">
                <a:solidFill>
                  <a:schemeClr val="tx1"/>
                </a:solidFill>
                <a:latin typeface="Times New Roman" panose="02020603050405020304" pitchFamily="18" charset="0"/>
                <a:cs typeface="Times New Roman" panose="02020603050405020304" pitchFamily="18" charset="0"/>
              </a:rPr>
              <a:t> (14):</a:t>
            </a:r>
          </a:p>
          <a:p>
            <a:pPr algn="ctr"/>
            <a:r>
              <a:rPr lang="ru-RU" sz="1100" dirty="0">
                <a:solidFill>
                  <a:schemeClr val="tx1"/>
                </a:solidFill>
                <a:latin typeface="Times New Roman" panose="02020603050405020304" pitchFamily="18" charset="0"/>
                <a:cs typeface="Times New Roman" panose="02020603050405020304" pitchFamily="18" charset="0"/>
              </a:rPr>
              <a:t>Аксаринское,</a:t>
            </a:r>
          </a:p>
          <a:p>
            <a:pPr algn="ctr"/>
            <a:r>
              <a:rPr lang="ru-RU" sz="1100" dirty="0">
                <a:solidFill>
                  <a:schemeClr val="tx1"/>
                </a:solidFill>
                <a:latin typeface="Times New Roman" panose="02020603050405020304" pitchFamily="18" charset="0"/>
                <a:cs typeface="Times New Roman" panose="02020603050405020304" pitchFamily="18" charset="0"/>
              </a:rPr>
              <a:t>Гилёвское,</a:t>
            </a:r>
          </a:p>
          <a:p>
            <a:pPr algn="ctr"/>
            <a:r>
              <a:rPr lang="ru-RU" sz="1100" dirty="0">
                <a:solidFill>
                  <a:schemeClr val="tx1"/>
                </a:solidFill>
                <a:latin typeface="Times New Roman" panose="02020603050405020304" pitchFamily="18" charset="0"/>
                <a:cs typeface="Times New Roman" panose="02020603050405020304" pitchFamily="18" charset="0"/>
              </a:rPr>
              <a:t>Дубровинское,</a:t>
            </a:r>
          </a:p>
          <a:p>
            <a:pPr algn="ctr"/>
            <a:r>
              <a:rPr lang="ru-RU" sz="1100" dirty="0">
                <a:solidFill>
                  <a:schemeClr val="tx1"/>
                </a:solidFill>
                <a:latin typeface="Times New Roman" panose="02020603050405020304" pitchFamily="18" charset="0"/>
                <a:cs typeface="Times New Roman" panose="02020603050405020304" pitchFamily="18" charset="0"/>
              </a:rPr>
              <a:t>Иевлевское,</a:t>
            </a:r>
          </a:p>
          <a:p>
            <a:pPr algn="ctr"/>
            <a:r>
              <a:rPr lang="ru-RU" sz="1100" dirty="0">
                <a:solidFill>
                  <a:schemeClr val="tx1"/>
                </a:solidFill>
                <a:latin typeface="Times New Roman" panose="02020603050405020304" pitchFamily="18" charset="0"/>
                <a:cs typeface="Times New Roman" panose="02020603050405020304" pitchFamily="18" charset="0"/>
              </a:rPr>
              <a:t>Караульноярское,</a:t>
            </a:r>
          </a:p>
          <a:p>
            <a:pPr algn="ctr"/>
            <a:r>
              <a:rPr lang="ru-RU" sz="1100" dirty="0">
                <a:solidFill>
                  <a:schemeClr val="tx1"/>
                </a:solidFill>
                <a:latin typeface="Times New Roman" panose="02020603050405020304" pitchFamily="18" charset="0"/>
                <a:cs typeface="Times New Roman" panose="02020603050405020304" pitchFamily="18" charset="0"/>
              </a:rPr>
              <a:t>Маранское,</a:t>
            </a:r>
          </a:p>
          <a:p>
            <a:pPr algn="ctr"/>
            <a:r>
              <a:rPr lang="ru-RU" sz="1100" dirty="0">
                <a:solidFill>
                  <a:schemeClr val="tx1"/>
                </a:solidFill>
                <a:latin typeface="Times New Roman" panose="02020603050405020304" pitchFamily="18" charset="0"/>
                <a:cs typeface="Times New Roman" panose="02020603050405020304" pitchFamily="18" charset="0"/>
              </a:rPr>
              <a:t>Новоалександровское,</a:t>
            </a:r>
          </a:p>
          <a:p>
            <a:pPr algn="ctr"/>
            <a:r>
              <a:rPr lang="ru-RU" sz="1100" dirty="0">
                <a:solidFill>
                  <a:schemeClr val="tx1"/>
                </a:solidFill>
                <a:latin typeface="Times New Roman" panose="02020603050405020304" pitchFamily="18" charset="0"/>
                <a:cs typeface="Times New Roman" panose="02020603050405020304" pitchFamily="18" charset="0"/>
              </a:rPr>
              <a:t>Плехановское,</a:t>
            </a:r>
          </a:p>
          <a:p>
            <a:pPr algn="ctr"/>
            <a:r>
              <a:rPr lang="ru-RU" sz="1100" dirty="0">
                <a:solidFill>
                  <a:schemeClr val="tx1"/>
                </a:solidFill>
                <a:latin typeface="Times New Roman" panose="02020603050405020304" pitchFamily="18" charset="0"/>
                <a:cs typeface="Times New Roman" panose="02020603050405020304" pitchFamily="18" charset="0"/>
              </a:rPr>
              <a:t>Покровское,</a:t>
            </a:r>
          </a:p>
          <a:p>
            <a:pPr algn="ctr"/>
            <a:r>
              <a:rPr lang="ru-RU" sz="1100" dirty="0">
                <a:solidFill>
                  <a:schemeClr val="tx1"/>
                </a:solidFill>
                <a:latin typeface="Times New Roman" panose="02020603050405020304" pitchFamily="18" charset="0"/>
                <a:cs typeface="Times New Roman" panose="02020603050405020304" pitchFamily="18" charset="0"/>
              </a:rPr>
              <a:t>Сорокинское</a:t>
            </a:r>
          </a:p>
          <a:p>
            <a:pPr algn="ctr"/>
            <a:r>
              <a:rPr lang="ru-RU" sz="1100" dirty="0">
                <a:solidFill>
                  <a:schemeClr val="tx1"/>
                </a:solidFill>
                <a:latin typeface="Times New Roman" panose="02020603050405020304" pitchFamily="18" charset="0"/>
                <a:cs typeface="Times New Roman" panose="02020603050405020304" pitchFamily="18" charset="0"/>
              </a:rPr>
              <a:t>Староалександровское</a:t>
            </a:r>
          </a:p>
          <a:p>
            <a:pPr algn="ctr"/>
            <a:r>
              <a:rPr lang="ru-RU" sz="1100" dirty="0">
                <a:solidFill>
                  <a:schemeClr val="tx1"/>
                </a:solidFill>
                <a:latin typeface="Times New Roman" panose="02020603050405020304" pitchFamily="18" charset="0"/>
                <a:cs typeface="Times New Roman" panose="02020603050405020304" pitchFamily="18" charset="0"/>
              </a:rPr>
              <a:t>Усальское</a:t>
            </a:r>
          </a:p>
          <a:p>
            <a:pPr algn="ctr"/>
            <a:r>
              <a:rPr lang="ru-RU" sz="1100" dirty="0">
                <a:solidFill>
                  <a:schemeClr val="tx1"/>
                </a:solidFill>
                <a:latin typeface="Times New Roman" panose="02020603050405020304" pitchFamily="18" charset="0"/>
                <a:cs typeface="Times New Roman" panose="02020603050405020304" pitchFamily="18" charset="0"/>
              </a:rPr>
              <a:t>Щетковское</a:t>
            </a:r>
          </a:p>
          <a:p>
            <a:pPr algn="ctr"/>
            <a:r>
              <a:rPr lang="ru-RU" sz="1100" dirty="0">
                <a:solidFill>
                  <a:schemeClr val="tx1"/>
                </a:solidFill>
                <a:latin typeface="Times New Roman" panose="02020603050405020304" pitchFamily="18" charset="0"/>
                <a:cs typeface="Times New Roman" panose="02020603050405020304" pitchFamily="18" charset="0"/>
              </a:rPr>
              <a:t>Ярковское</a:t>
            </a:r>
          </a:p>
        </p:txBody>
      </p:sp>
      <p:cxnSp>
        <p:nvCxnSpPr>
          <p:cNvPr id="25" name="Прямая со стрелкой 24"/>
          <p:cNvCxnSpPr/>
          <p:nvPr/>
        </p:nvCxnSpPr>
        <p:spPr>
          <a:xfrm>
            <a:off x="5215061" y="1962076"/>
            <a:ext cx="437059" cy="4588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Прямая со стрелкой 28"/>
          <p:cNvCxnSpPr/>
          <p:nvPr/>
        </p:nvCxnSpPr>
        <p:spPr>
          <a:xfrm flipH="1">
            <a:off x="3293858" y="1962076"/>
            <a:ext cx="594066" cy="5686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3" name="Прямая со стрелкой 32"/>
          <p:cNvCxnSpPr>
            <a:stCxn id="10" idx="2"/>
          </p:cNvCxnSpPr>
          <p:nvPr/>
        </p:nvCxnSpPr>
        <p:spPr>
          <a:xfrm>
            <a:off x="6295181" y="3212976"/>
            <a:ext cx="437059" cy="5760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1" name="Скругленный прямоугольник 10"/>
          <p:cNvSpPr/>
          <p:nvPr/>
        </p:nvSpPr>
        <p:spPr>
          <a:xfrm>
            <a:off x="251520" y="109714"/>
            <a:ext cx="7992888" cy="571504"/>
          </a:xfrm>
          <a:prstGeom prst="roundRect">
            <a:avLst/>
          </a:prstGeom>
          <a:solidFill>
            <a:schemeClr val="accent2">
              <a:lumMod val="40000"/>
              <a:lumOff val="60000"/>
            </a:schemeClr>
          </a:solidFill>
          <a:ln>
            <a:solidFill>
              <a:schemeClr val="bg1"/>
            </a:solidFill>
          </a:ln>
          <a:effectLst>
            <a:outerShdw blurRad="63500" sx="102000" sy="102000" algn="ct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endParaRPr lang="ru-RU" sz="2800" b="1" dirty="0">
              <a:solidFill>
                <a:schemeClr val="tx1"/>
              </a:solidFill>
              <a:latin typeface="Times New Roman" pitchFamily="18" charset="0"/>
              <a:cs typeface="Times New Roman" pitchFamily="18" charset="0"/>
            </a:endParaRPr>
          </a:p>
          <a:p>
            <a:pPr algn="ctr"/>
            <a:r>
              <a:rPr lang="ru-RU" sz="2700" dirty="0">
                <a:ln w="31550" cmpd="sng">
                  <a:noFill/>
                  <a:prstDash val="solid"/>
                </a:ln>
                <a:solidFill>
                  <a:schemeClr val="accent3">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Бюджетная система Ярковского района</a:t>
            </a:r>
            <a:endParaRPr lang="ru-RU" sz="28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lvl="0" algn="ctr"/>
            <a:endParaRPr lang="ru-RU" sz="2800" dirty="0">
              <a:solidFill>
                <a:schemeClr val="tx1"/>
              </a:solidFill>
              <a:latin typeface="Times New Roman" pitchFamily="18" charset="0"/>
              <a:cs typeface="Times New Roman" pitchFamily="18" charset="0"/>
            </a:endParaRPr>
          </a:p>
        </p:txBody>
      </p:sp>
      <p:pic>
        <p:nvPicPr>
          <p:cNvPr id="13" name="Picture 5" descr="герб Ярково утв"/>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60431" y="0"/>
            <a:ext cx="653079"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908888"/>
      </p:ext>
    </p:extLst>
  </p:cSld>
  <p:clrMapOvr>
    <a:masterClrMapping/>
  </p:clrMapOvr>
  <p:transition spd="slow">
    <p:wheel spokes="1"/>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7694" name="Group 142"/>
          <p:cNvGraphicFramePr>
            <a:graphicFrameLocks noGrp="1"/>
          </p:cNvGraphicFramePr>
          <p:nvPr>
            <p:ph/>
          </p:nvPr>
        </p:nvGraphicFramePr>
        <p:xfrm>
          <a:off x="468313" y="188913"/>
          <a:ext cx="8499475" cy="944646"/>
        </p:xfrm>
        <a:graphic>
          <a:graphicData uri="http://schemas.openxmlformats.org/drawingml/2006/table">
            <a:tbl>
              <a:tblPr/>
              <a:tblGrid>
                <a:gridCol w="8499475">
                  <a:extLst>
                    <a:ext uri="{9D8B030D-6E8A-4147-A177-3AD203B41FA5}">
                      <a16:colId xmlns:a16="http://schemas.microsoft.com/office/drawing/2014/main" xmlns="" val="20000"/>
                    </a:ext>
                  </a:extLst>
                </a:gridCol>
              </a:tblGrid>
              <a:tr h="944562">
                <a:tc>
                  <a:txBody>
                    <a:bodyPr/>
                    <a:lstStyle/>
                    <a:p>
                      <a:pPr marL="292100" marR="0" lvl="0" indent="-292100" algn="ctr" defTabSz="914400" rtl="0" eaLnBrk="1" fontAlgn="auto" latinLnBrk="0" hangingPunct="1">
                        <a:lnSpc>
                          <a:spcPct val="100000"/>
                        </a:lnSpc>
                        <a:spcBef>
                          <a:spcPts val="0"/>
                        </a:spcBef>
                        <a:spcAft>
                          <a:spcPts val="0"/>
                        </a:spcAft>
                        <a:buClr>
                          <a:schemeClr val="accent1"/>
                        </a:buClr>
                        <a:buSzPct val="70000"/>
                        <a:buFontTx/>
                        <a:buNone/>
                        <a:tabLst/>
                        <a:defRPr/>
                      </a:pPr>
                      <a:r>
                        <a:rPr lang="ru-RU" sz="3800" b="1"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Муниципальный дорожный фонд</a:t>
                      </a:r>
                      <a:endParaRPr lang="en-US" sz="3800" b="1"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endParaRPr>
                    </a:p>
                    <a:p>
                      <a:pPr marL="292100" marR="0" lvl="0" indent="-292100" algn="r" defTabSz="914400" rtl="0" eaLnBrk="1" fontAlgn="auto" latinLnBrk="0" hangingPunct="1">
                        <a:lnSpc>
                          <a:spcPct val="100000"/>
                        </a:lnSpc>
                        <a:spcBef>
                          <a:spcPts val="0"/>
                        </a:spcBef>
                        <a:spcAft>
                          <a:spcPts val="0"/>
                        </a:spcAft>
                        <a:buClr>
                          <a:schemeClr val="accent1"/>
                        </a:buClr>
                        <a:buSzPct val="70000"/>
                        <a:buFontTx/>
                        <a:buNone/>
                        <a:tabLst/>
                        <a:defRPr/>
                      </a:pPr>
                      <a:r>
                        <a:rPr lang="ru-RU" sz="1800" b="1" kern="1200" dirty="0" err="1">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млн.руб</a:t>
                      </a:r>
                      <a:r>
                        <a:rPr lang="ru-RU" sz="1800" b="1"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a:t>
                      </a:r>
                    </a:p>
                  </a:txBody>
                  <a:tcPr marL="91442" marR="91442" marT="45603" marB="45603" anchor="ctr" horzOverflow="overflow">
                    <a:lnL cap="flat">
                      <a:noFill/>
                    </a:lnL>
                    <a:lnR cap="flat">
                      <a:noFill/>
                    </a:lnR>
                    <a:lnT cap="fla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 name="Object 5"/>
          <p:cNvGraphicFramePr>
            <a:graphicFrameLocks noChangeAspect="1"/>
          </p:cNvGraphicFramePr>
          <p:nvPr>
            <p:extLst>
              <p:ext uri="{D42A27DB-BD31-4B8C-83A1-F6EECF244321}">
                <p14:modId xmlns:p14="http://schemas.microsoft.com/office/powerpoint/2010/main" val="2721091184"/>
              </p:ext>
            </p:extLst>
          </p:nvPr>
        </p:nvGraphicFramePr>
        <p:xfrm>
          <a:off x="-34925" y="887413"/>
          <a:ext cx="11490325" cy="7691437"/>
        </p:xfrm>
        <a:graphic>
          <a:graphicData uri="http://schemas.openxmlformats.org/presentationml/2006/ole">
            <mc:AlternateContent xmlns:mc="http://schemas.openxmlformats.org/markup-compatibility/2006">
              <mc:Choice xmlns:v="urn:schemas-microsoft-com:vml" Requires="v">
                <p:oleObj spid="_x0000_s58665" name="Worksheet" r:id="rId3" imgW="9197270" imgH="6156864" progId="Excel.Sheet.8">
                  <p:embed/>
                </p:oleObj>
              </mc:Choice>
              <mc:Fallback>
                <p:oleObj name="Worksheet" r:id="rId3" imgW="9197270" imgH="6156864" progId="Excel.Sheet.8">
                  <p:embed/>
                  <p:pic>
                    <p:nvPicPr>
                      <p:cNvPr id="0" name=""/>
                      <p:cNvPicPr>
                        <a:picLocks noChangeAspect="1" noChangeArrowheads="1"/>
                      </p:cNvPicPr>
                      <p:nvPr/>
                    </p:nvPicPr>
                    <p:blipFill>
                      <a:blip r:embed="rId4"/>
                      <a:srcRect/>
                      <a:stretch>
                        <a:fillRect/>
                      </a:stretch>
                    </p:blipFill>
                    <p:spPr bwMode="auto">
                      <a:xfrm>
                        <a:off x="-34925" y="887413"/>
                        <a:ext cx="11490325" cy="7691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8295402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07694"/>
                                        </p:tgtEl>
                                        <p:attrNameLst>
                                          <p:attrName>style.visibility</p:attrName>
                                        </p:attrNameLst>
                                      </p:cBhvr>
                                      <p:to>
                                        <p:strVal val="visible"/>
                                      </p:to>
                                    </p:set>
                                    <p:animEffect transition="in" filter="fade">
                                      <p:cBhvr>
                                        <p:cTn id="7" dur="2000"/>
                                        <p:tgtEl>
                                          <p:spTgt spid="407694"/>
                                        </p:tgtEl>
                                      </p:cBhvr>
                                    </p:animEffect>
                                  </p:childTnLst>
                                </p:cTn>
                              </p:par>
                            </p:childTnLst>
                          </p:cTn>
                        </p:par>
                        <p:par>
                          <p:cTn id="8" fill="hold" nodeType="afterGroup">
                            <p:stCondLst>
                              <p:cond delay="2000"/>
                            </p:stCondLst>
                            <p:childTnLst>
                              <p:par>
                                <p:cTn id="9" presetID="24"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fld id="{7A3409A3-EC3F-4E88-9870-C14EEB1CA729}" type="slidenum">
              <a:rPr lang="ru-RU" altLang="ru-RU" sz="1200" smtClean="0">
                <a:solidFill>
                  <a:srgbClr val="898989"/>
                </a:solidFill>
              </a:rPr>
              <a:pPr>
                <a:spcBef>
                  <a:spcPct val="0"/>
                </a:spcBef>
                <a:buFontTx/>
                <a:buNone/>
              </a:pPr>
              <a:t>81</a:t>
            </a:fld>
            <a:endParaRPr lang="ru-RU" altLang="ru-RU" sz="1200">
              <a:solidFill>
                <a:srgbClr val="898989"/>
              </a:solidFill>
            </a:endParaRPr>
          </a:p>
        </p:txBody>
      </p:sp>
      <p:sp>
        <p:nvSpPr>
          <p:cNvPr id="81923" name="TextBox 10"/>
          <p:cNvSpPr txBox="1">
            <a:spLocks noChangeArrowheads="1"/>
          </p:cNvSpPr>
          <p:nvPr/>
        </p:nvSpPr>
        <p:spPr bwMode="auto">
          <a:xfrm>
            <a:off x="4478338" y="3938588"/>
            <a:ext cx="4537075" cy="400050"/>
          </a:xfrm>
          <a:prstGeom prst="rect">
            <a:avLst/>
          </a:prstGeom>
          <a:solidFill>
            <a:schemeClr val="bg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pPr>
            <a:endParaRPr lang="ru-RU" altLang="ru-RU" sz="2000" b="1">
              <a:solidFill>
                <a:srgbClr val="FF0000"/>
              </a:solidFill>
            </a:endParaRPr>
          </a:p>
        </p:txBody>
      </p:sp>
      <p:sp>
        <p:nvSpPr>
          <p:cNvPr id="8" name="Скругленный прямоугольник 7"/>
          <p:cNvSpPr/>
          <p:nvPr/>
        </p:nvSpPr>
        <p:spPr>
          <a:xfrm>
            <a:off x="611188" y="1628775"/>
            <a:ext cx="7561262" cy="2813050"/>
          </a:xfrm>
          <a:prstGeom prst="roundRect">
            <a:avLst/>
          </a:prstGeom>
          <a:solidFill>
            <a:schemeClr val="bg1">
              <a:lumMod val="85000"/>
            </a:schemeClr>
          </a:solidFill>
          <a:ln w="38100">
            <a:solidFill>
              <a:srgbClr val="33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b="1" dirty="0">
              <a:solidFill>
                <a:srgbClr val="FF0000"/>
              </a:solidFill>
            </a:endParaRPr>
          </a:p>
        </p:txBody>
      </p:sp>
      <p:sp>
        <p:nvSpPr>
          <p:cNvPr id="9" name="Text Box 16"/>
          <p:cNvSpPr txBox="1">
            <a:spLocks noChangeArrowheads="1"/>
          </p:cNvSpPr>
          <p:nvPr/>
        </p:nvSpPr>
        <p:spPr bwMode="auto">
          <a:xfrm>
            <a:off x="625022" y="2000568"/>
            <a:ext cx="7445375" cy="1920875"/>
          </a:xfrm>
          <a:prstGeom prst="rect">
            <a:avLst/>
          </a:prstGeom>
          <a:solidFill>
            <a:schemeClr val="bg1"/>
          </a:solidFill>
          <a:ln w="44450">
            <a:solidFill>
              <a:srgbClr val="3366CC"/>
            </a:solidFill>
          </a:ln>
          <a:effectLst>
            <a:outerShdw blurRad="50800" dist="101600" dir="8460000" algn="bl" rotWithShape="0">
              <a:schemeClr val="tx1">
                <a:lumMod val="65000"/>
                <a:lumOff val="35000"/>
                <a:alpha val="40000"/>
              </a:schemeClr>
            </a:outerShdw>
          </a:effectLst>
        </p:spPr>
        <p:txBody>
          <a:bodyPr>
            <a:spAutoFit/>
          </a:bodyPr>
          <a:lstStyle>
            <a:lvl1pPr>
              <a:spcBef>
                <a:spcPct val="20000"/>
              </a:spcBef>
              <a:buClr>
                <a:schemeClr val="hlink"/>
              </a:buClr>
              <a:buFont typeface="Wingdings" pitchFamily="2" charset="2"/>
              <a:buChar char="v"/>
              <a:defRPr sz="2800">
                <a:solidFill>
                  <a:schemeClr val="tx1"/>
                </a:solidFill>
                <a:latin typeface="Verdana" pitchFamily="34" charset="0"/>
              </a:defRPr>
            </a:lvl1pPr>
            <a:lvl2pPr marL="742950" indent="-285750">
              <a:spcBef>
                <a:spcPct val="20000"/>
              </a:spcBef>
              <a:buClr>
                <a:schemeClr val="accent1"/>
              </a:buClr>
              <a:buFont typeface="Wingdings" pitchFamily="2" charset="2"/>
              <a:buChar char="§"/>
              <a:defRPr sz="2800">
                <a:solidFill>
                  <a:schemeClr val="tx1"/>
                </a:solidFill>
                <a:latin typeface="Arial" pitchFamily="34" charset="0"/>
              </a:defRPr>
            </a:lvl2pPr>
            <a:lvl3pPr marL="1143000" indent="-228600">
              <a:spcBef>
                <a:spcPct val="20000"/>
              </a:spcBef>
              <a:buClr>
                <a:schemeClr val="tx1"/>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auto" hangingPunct="1">
              <a:spcAft>
                <a:spcPts val="0"/>
              </a:spcAft>
              <a:buFont typeface="Wingdings" pitchFamily="2" charset="2"/>
              <a:buNone/>
              <a:defRPr/>
            </a:pPr>
            <a:r>
              <a:rPr lang="ru-RU" altLang="ru-RU" sz="5400" b="1" dirty="0">
                <a:solidFill>
                  <a:srgbClr val="0066CC"/>
                </a:solidFill>
                <a:latin typeface="Tahoma" pitchFamily="34" charset="0"/>
              </a:rPr>
              <a:t>    </a:t>
            </a:r>
            <a:r>
              <a:rPr lang="ru-RU" altLang="ru-RU" sz="5400" b="1" dirty="0">
                <a:solidFill>
                  <a:srgbClr val="FF0000"/>
                </a:solidFill>
                <a:latin typeface="Tahoma" pitchFamily="34" charset="0"/>
              </a:rPr>
              <a:t>СП</a:t>
            </a:r>
            <a:r>
              <a:rPr lang="ru-RU" sz="5400" b="1" dirty="0">
                <a:solidFill>
                  <a:srgbClr val="FF0000"/>
                </a:solidFill>
              </a:rPr>
              <a:t>АСИБО </a:t>
            </a:r>
          </a:p>
          <a:p>
            <a:pPr algn="ctr" eaLnBrk="1" fontAlgn="auto" hangingPunct="1">
              <a:spcAft>
                <a:spcPts val="0"/>
              </a:spcAft>
              <a:buFont typeface="Wingdings" pitchFamily="2" charset="2"/>
              <a:buNone/>
              <a:defRPr/>
            </a:pPr>
            <a:r>
              <a:rPr lang="ru-RU" sz="5400" b="1" dirty="0">
                <a:solidFill>
                  <a:srgbClr val="FF0000"/>
                </a:solidFill>
              </a:rPr>
              <a:t>ЗА ВНИМАНИЕ</a:t>
            </a:r>
          </a:p>
        </p:txBody>
      </p:sp>
    </p:spTree>
    <p:extLst>
      <p:ext uri="{BB962C8B-B14F-4D97-AF65-F5344CB8AC3E}">
        <p14:creationId xmlns:p14="http://schemas.microsoft.com/office/powerpoint/2010/main" val="2574243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502617225"/>
              </p:ext>
            </p:extLst>
          </p:nvPr>
        </p:nvGraphicFramePr>
        <p:xfrm>
          <a:off x="274259" y="836712"/>
          <a:ext cx="8784976" cy="6114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fld id="{0A08AF67-7F28-4F22-98C6-B144073DC870}" type="slidenum">
              <a:rPr lang="ru-RU" smtClean="0"/>
              <a:t>9</a:t>
            </a:fld>
            <a:endParaRPr lang="ru-RU" dirty="0"/>
          </a:p>
        </p:txBody>
      </p:sp>
      <p:sp>
        <p:nvSpPr>
          <p:cNvPr id="37" name="Рамка 36"/>
          <p:cNvSpPr/>
          <p:nvPr/>
        </p:nvSpPr>
        <p:spPr>
          <a:xfrm>
            <a:off x="258434" y="476672"/>
            <a:ext cx="8599481" cy="1008112"/>
          </a:xfrm>
          <a:prstGeom prst="frame">
            <a:avLst>
              <a:gd name="adj1" fmla="val 63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b="1" dirty="0">
              <a:solidFill>
                <a:srgbClr val="FF0000"/>
              </a:solidFill>
              <a:latin typeface="Arial Black" panose="020B0A04020102020204" pitchFamily="34" charset="0"/>
            </a:endParaRPr>
          </a:p>
          <a:p>
            <a:pPr algn="ctr"/>
            <a:endParaRPr lang="ru-RU" sz="1500" b="1" dirty="0">
              <a:solidFill>
                <a:srgbClr val="FF0000"/>
              </a:solidFill>
              <a:latin typeface="Arial Black" panose="020B0A04020102020204" pitchFamily="34" charset="0"/>
            </a:endParaRPr>
          </a:p>
          <a:p>
            <a:pPr algn="ctr"/>
            <a:r>
              <a:rPr lang="ru-RU" sz="1600" dirty="0">
                <a:solidFill>
                  <a:srgbClr val="FF0000"/>
                </a:solidFill>
                <a:latin typeface="Arial Black" panose="020B0A04020102020204" pitchFamily="34" charset="0"/>
              </a:rPr>
              <a:t>Доходы бюджета </a:t>
            </a:r>
            <a:r>
              <a:rPr lang="ru-RU" sz="1600" dirty="0">
                <a:solidFill>
                  <a:schemeClr val="tx1"/>
                </a:solidFill>
                <a:latin typeface="Arial Black" panose="020B0A04020102020204" pitchFamily="34" charset="0"/>
              </a:rPr>
              <a:t>–- поступающие в бюджет денежные средства от других бюджетов, юридических и физических лиц</a:t>
            </a:r>
          </a:p>
          <a:p>
            <a:pPr algn="ctr"/>
            <a:endParaRPr lang="ru-RU" sz="1600" b="1" dirty="0">
              <a:solidFill>
                <a:schemeClr val="tx1"/>
              </a:solidFill>
              <a:latin typeface="Arial Black" panose="020B0A04020102020204" pitchFamily="34" charset="0"/>
            </a:endParaRPr>
          </a:p>
        </p:txBody>
      </p:sp>
      <p:sp>
        <p:nvSpPr>
          <p:cNvPr id="7" name="AutoShape 6"/>
          <p:cNvSpPr>
            <a:spLocks noChangeArrowheads="1"/>
          </p:cNvSpPr>
          <p:nvPr/>
        </p:nvSpPr>
        <p:spPr bwMode="auto">
          <a:xfrm>
            <a:off x="129843" y="116632"/>
            <a:ext cx="8856662" cy="510778"/>
          </a:xfrm>
          <a:prstGeom prst="roundRect">
            <a:avLst>
              <a:gd name="adj" fmla="val 16667"/>
            </a:avLst>
          </a:prstGeom>
          <a:solidFill>
            <a:srgbClr val="FFFFFF">
              <a:alpha val="50000"/>
            </a:srgbClr>
          </a:solidFill>
          <a:ln w="28575" algn="ctr">
            <a:solidFill>
              <a:srgbClr val="3366CC"/>
            </a:solidFill>
            <a:round/>
            <a:headEnd/>
            <a:tailEnd/>
          </a:ln>
          <a:effectLst>
            <a:outerShdw dist="101600" dir="8760000" algn="ctr" rotWithShape="0">
              <a:srgbClr val="DDDDDD"/>
            </a:outerShdw>
          </a:effectLst>
        </p:spPr>
        <p:txBody>
          <a:bodyPr wrap="square" anchor="ctr">
            <a:spAutoFit/>
          </a:bodyPr>
          <a:lstStyle/>
          <a:p>
            <a:pPr algn="ctr"/>
            <a:r>
              <a:rPr lang="ru-RU" altLang="ru-RU" sz="2400" dirty="0">
                <a:solidFill>
                  <a:srgbClr val="0066CC"/>
                </a:solidFill>
                <a:effectLst>
                  <a:outerShdw blurRad="38100" dist="38100" dir="2700000" algn="tl">
                    <a:srgbClr val="000000">
                      <a:alpha val="43137"/>
                    </a:srgbClr>
                  </a:outerShdw>
                </a:effectLst>
                <a:latin typeface="Arial Black" panose="020B0A04020102020204" pitchFamily="34" charset="0"/>
                <a:cs typeface="Tahoma" pitchFamily="34" charset="0"/>
              </a:rPr>
              <a:t>Доходы бюджета</a:t>
            </a:r>
          </a:p>
        </p:txBody>
      </p:sp>
      <p:pic>
        <p:nvPicPr>
          <p:cNvPr id="4301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5661248"/>
            <a:ext cx="2016224" cy="1196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725458"/>
      </p:ext>
    </p:extLst>
  </p:cSld>
  <p:clrMapOvr>
    <a:masterClrMapping/>
  </p:clrMapOvr>
  <p:transition spd="slow">
    <p:wheel spokes="1"/>
  </p:transition>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14540</TotalTime>
  <Words>7996</Words>
  <Application>Microsoft Office PowerPoint</Application>
  <PresentationFormat>Экран (4:3)</PresentationFormat>
  <Paragraphs>1754</Paragraphs>
  <Slides>81</Slides>
  <Notes>7</Notes>
  <HiddenSlides>0</HiddenSlides>
  <MMClips>0</MMClips>
  <ScaleCrop>false</ScaleCrop>
  <HeadingPairs>
    <vt:vector size="6" baseType="variant">
      <vt:variant>
        <vt:lpstr>Тема</vt:lpstr>
      </vt:variant>
      <vt:variant>
        <vt:i4>2</vt:i4>
      </vt:variant>
      <vt:variant>
        <vt:lpstr>Внедренные серверы OLE</vt:lpstr>
      </vt:variant>
      <vt:variant>
        <vt:i4>2</vt:i4>
      </vt:variant>
      <vt:variant>
        <vt:lpstr>Заголовки слайдов</vt:lpstr>
      </vt:variant>
      <vt:variant>
        <vt:i4>81</vt:i4>
      </vt:variant>
    </vt:vector>
  </HeadingPairs>
  <TitlesOfParts>
    <vt:vector size="85" baseType="lpstr">
      <vt:lpstr>Тема Office</vt:lpstr>
      <vt:lpstr>Открытая</vt:lpstr>
      <vt:lpstr>Лист</vt:lpstr>
      <vt:lpstr>Worksheet</vt:lpstr>
      <vt:lpstr>Презентация PowerPoint</vt:lpstr>
      <vt:lpstr>Навигация по презентации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Этапы составления и утверждения бюджета Ярковского муниципального района</vt:lpstr>
      <vt:lpstr>      Гражданин и его участие в бюджетном процессе</vt:lpstr>
      <vt:lpstr>Основные направления  бюджетной и налоговой политики Тюменской области  на 2020 год и на плановый период 2021 и 2022 годов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Налоговые  и неналоговые доходы бюджета, тыс.руб. </vt:lpstr>
      <vt:lpstr>Бюджетообразующие (основные) налоги  бюджета района в 2019 – 2021 годах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Расходы бюджета  2019 – 2020 годы</vt:lpstr>
      <vt:lpstr>Презентация PowerPoint</vt:lpstr>
      <vt:lpstr>Общий объём расходов млн.руб.</vt:lpstr>
      <vt:lpstr>Презентация PowerPoint</vt:lpstr>
      <vt:lpstr>Структура расходов бюджета в 2020 году    (1 153 902 тыс. руб.) </vt:lpstr>
      <vt:lpstr>Презентация PowerPoint</vt:lpstr>
      <vt:lpstr> Общегосударственные вопросы</vt:lpstr>
      <vt:lpstr> Общегосударственные вопросы</vt:lpstr>
      <vt:lpstr> Национальная оборона и  национальная безопасность</vt:lpstr>
      <vt:lpstr>Презентация PowerPoint</vt:lpstr>
      <vt:lpstr> Национальная  экономика</vt:lpstr>
      <vt:lpstr>Жилищно-коммунальное хозяйство (млн.руб.)</vt:lpstr>
      <vt:lpstr> Жилищно-коммунальное хозяйство</vt:lpstr>
      <vt:lpstr>Презентация PowerPoint</vt:lpstr>
      <vt:lpstr> Дошкольное образование</vt:lpstr>
      <vt:lpstr> Общее образование</vt:lpstr>
      <vt:lpstr> Молодежная политика</vt:lpstr>
      <vt:lpstr>Презентация PowerPoint</vt:lpstr>
      <vt:lpstr>Презентация PowerPoint</vt:lpstr>
      <vt:lpstr> Социальная политика </vt:lpstr>
      <vt:lpstr>Презентация PowerPoint</vt:lpstr>
      <vt:lpstr>Презентация PowerPoint</vt:lpstr>
      <vt:lpstr>Презентация PowerPoint</vt:lpstr>
      <vt:lpstr>Презентация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Общие характеристики бюджета  города Тюмени</dc:title>
  <dc:creator>Кудрявцева Ирина Владимировна</dc:creator>
  <cp:lastModifiedBy>Сокирко Евгений Григорьевич</cp:lastModifiedBy>
  <cp:revision>1404</cp:revision>
  <cp:lastPrinted>2019-11-25T05:30:16Z</cp:lastPrinted>
  <dcterms:created xsi:type="dcterms:W3CDTF">2015-09-15T08:46:16Z</dcterms:created>
  <dcterms:modified xsi:type="dcterms:W3CDTF">2019-12-05T08:50:50Z</dcterms:modified>
</cp:coreProperties>
</file>