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9"/>
  </p:notesMasterIdLst>
  <p:sldIdLst>
    <p:sldId id="285" r:id="rId2"/>
    <p:sldId id="290" r:id="rId3"/>
    <p:sldId id="302" r:id="rId4"/>
    <p:sldId id="289" r:id="rId5"/>
    <p:sldId id="291" r:id="rId6"/>
    <p:sldId id="308" r:id="rId7"/>
    <p:sldId id="286" r:id="rId8"/>
    <p:sldId id="304" r:id="rId9"/>
    <p:sldId id="292" r:id="rId10"/>
    <p:sldId id="309" r:id="rId11"/>
    <p:sldId id="297" r:id="rId12"/>
    <p:sldId id="293" r:id="rId13"/>
    <p:sldId id="295" r:id="rId14"/>
    <p:sldId id="294" r:id="rId15"/>
    <p:sldId id="306" r:id="rId16"/>
    <p:sldId id="303" r:id="rId17"/>
    <p:sldId id="30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00"/>
    <a:srgbClr val="FF5050"/>
    <a:srgbClr val="FF3300"/>
    <a:srgbClr val="0070C0"/>
    <a:srgbClr val="294E51"/>
    <a:srgbClr val="000099"/>
    <a:srgbClr val="FFCC99"/>
    <a:srgbClr val="FF9900"/>
    <a:srgbClr val="F0F6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6736" autoAdjust="0"/>
    <p:restoredTop sz="90580" autoAdjust="0"/>
  </p:normalViewPr>
  <p:slideViewPr>
    <p:cSldViewPr>
      <p:cViewPr>
        <p:scale>
          <a:sx n="77" d="100"/>
          <a:sy n="77" d="100"/>
        </p:scale>
        <p:origin x="-600" y="-7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16048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A597E-BC93-40E2-B812-FC077FBE1613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32FD3D-7F5D-436E-8DE3-B93C4FAE74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978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A3C28BA-AE2E-4DA7-8177-0C227A66C1B0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AF1D4E1-8131-48C6-9159-34F1CF79E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28BA-AE2E-4DA7-8177-0C227A66C1B0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D4E1-8131-48C6-9159-34F1CF79E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28BA-AE2E-4DA7-8177-0C227A66C1B0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D4E1-8131-48C6-9159-34F1CF79E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28BA-AE2E-4DA7-8177-0C227A66C1B0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D4E1-8131-48C6-9159-34F1CF79E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28BA-AE2E-4DA7-8177-0C227A66C1B0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D4E1-8131-48C6-9159-34F1CF79E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28BA-AE2E-4DA7-8177-0C227A66C1B0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D4E1-8131-48C6-9159-34F1CF79E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A3C28BA-AE2E-4DA7-8177-0C227A66C1B0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AF1D4E1-8131-48C6-9159-34F1CF79EE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A3C28BA-AE2E-4DA7-8177-0C227A66C1B0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AF1D4E1-8131-48C6-9159-34F1CF79E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28BA-AE2E-4DA7-8177-0C227A66C1B0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D4E1-8131-48C6-9159-34F1CF79E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28BA-AE2E-4DA7-8177-0C227A66C1B0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D4E1-8131-48C6-9159-34F1CF79E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28BA-AE2E-4DA7-8177-0C227A66C1B0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1D4E1-8131-48C6-9159-34F1CF79E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A3C28BA-AE2E-4DA7-8177-0C227A66C1B0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AF1D4E1-8131-48C6-9159-34F1CF79E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videouroki/russkij-jazyk-i-literatura" TargetMode="External"/><Relationship Id="rId2" Type="http://schemas.openxmlformats.org/officeDocument/2006/relationships/hyperlink" Target="https://rosuchebnik.ru/material/konkurs-tsifrovoy-urok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568952" cy="72008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  Цифровые технологии в школе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01675" y="1340768"/>
            <a:ext cx="74888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algn="r">
              <a:buNone/>
            </a:pPr>
            <a:r>
              <a:rPr lang="ru-RU" sz="2000" b="1" i="1" dirty="0">
                <a:solidFill>
                  <a:srgbClr val="0000FF"/>
                </a:solidFill>
              </a:rPr>
              <a:t>Технологии не заменят учителей.</a:t>
            </a:r>
          </a:p>
          <a:p>
            <a:pPr marL="109728" indent="0" algn="r">
              <a:buNone/>
            </a:pPr>
            <a:r>
              <a:rPr lang="ru-RU" sz="2000" b="1" i="1" dirty="0">
                <a:solidFill>
                  <a:srgbClr val="0000FF"/>
                </a:solidFill>
              </a:rPr>
              <a:t>Но учителя, которые используют технологии, возможно, заменят тех, </a:t>
            </a:r>
          </a:p>
          <a:p>
            <a:pPr marL="109728" indent="0" algn="r">
              <a:buNone/>
            </a:pPr>
            <a:r>
              <a:rPr lang="ru-RU" sz="2000" b="1" i="1" dirty="0">
                <a:solidFill>
                  <a:srgbClr val="0000FF"/>
                </a:solidFill>
              </a:rPr>
              <a:t>кто не </a:t>
            </a:r>
            <a:r>
              <a:rPr lang="ru-RU" sz="2000" b="1" i="1" dirty="0" smtClean="0">
                <a:solidFill>
                  <a:srgbClr val="0000FF"/>
                </a:solidFill>
              </a:rPr>
              <a:t>использует.</a:t>
            </a:r>
            <a:endParaRPr lang="ru-RU" sz="2000" dirty="0"/>
          </a:p>
        </p:txBody>
      </p:sp>
      <p:pic>
        <p:nvPicPr>
          <p:cNvPr id="7" name="Объект 6" descr="C:\Users\Наталья Плеханова\Desktop\Новая папка (2)\20181213_09533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68960"/>
            <a:ext cx="4176464" cy="3308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Наталья Плеханова\Desktop\Новая папка (2)\20181214_11313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068960"/>
            <a:ext cx="4104456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343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738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Домашний Интернет – мой помощник!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8" name="Picture 4" descr="https://im0-tub-ru.yandex.net/i?id=f569fcbd7d2d18468e49603b4f694b76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928934"/>
            <a:ext cx="6531218" cy="2286016"/>
          </a:xfrm>
          <a:prstGeom prst="rect">
            <a:avLst/>
          </a:prstGeom>
          <a:noFill/>
        </p:spPr>
      </p:pic>
      <p:pic>
        <p:nvPicPr>
          <p:cNvPr id="1026" name="Picture 2" descr="http://itd0.mycdn.me/image?id=852151320365&amp;t=20&amp;plc=WEB&amp;tkn=*FSk5fayyh4PGZjQCMooxRqJ-iD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2689" y="2276873"/>
            <a:ext cx="5531479" cy="2938078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027886"/>
              </p:ext>
            </p:extLst>
          </p:nvPr>
        </p:nvGraphicFramePr>
        <p:xfrm>
          <a:off x="107950" y="981076"/>
          <a:ext cx="8928100" cy="5999980"/>
        </p:xfrm>
        <a:graphic>
          <a:graphicData uri="http://schemas.openxmlformats.org/drawingml/2006/table">
            <a:tbl>
              <a:tblPr/>
              <a:tblGrid>
                <a:gridCol w="4573588"/>
                <a:gridCol w="4354512"/>
              </a:tblGrid>
              <a:tr h="5757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НОВШЕСТВО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000" marR="108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ОПАСНОСТЬ НЕВЕРНОГО ПОНИМАНИЯ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000" marR="108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</a:tr>
              <a:tr h="660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1) субъект-субъектные отношения ученика и учителя</a:t>
                      </a: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000" marR="108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нарушение субординации, потеря авторитета учителя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000" marR="108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3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2) системно-</a:t>
                      </a:r>
                      <a:r>
                        <a:rPr kumimoji="0" lang="ru-RU" alt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деятельностный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 подход</a:t>
                      </a:r>
                    </a:p>
                  </a:txBody>
                  <a:tcPr marL="108000" marR="108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деятельностью занят только ученик</a:t>
                      </a:r>
                    </a:p>
                  </a:txBody>
                  <a:tcPr marL="108000" marR="108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3) целью является не передача знаний в готовом виде, а формирование УУД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000" marR="108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знания на уроке уходят на второй или десятый план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000" marR="108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39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4) УУД и результаты разделены на группы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000" marR="108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на одном уроке якобы формируются сразу все виды и наименования УУД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000" marR="108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5) на уроке необходимо выходить на </a:t>
                      </a:r>
                      <a:r>
                        <a:rPr kumimoji="0" lang="ru-RU" alt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метапредметный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 уровень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000" marR="108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путаница понятий: меж- и метапредметность</a:t>
                      </a: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000" marR="108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209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6) определено соотношение источников информации: учитель – не единственный источник информации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000" marR="108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учитель вообще перестаёт быть источником информации на уроке, исчезает устное слово учителя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8000" marR="108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110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9388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7) современные педагогические технологии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8) Применение цифровых образовательных ресурсов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>
                          <a:tab pos="179388" algn="l"/>
                        </a:tabLst>
                      </a:pP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8000" marR="108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миф о том, что модные технологии = эффективные технологии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Работа на компьютере в </a:t>
                      </a: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течение целого урока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8000" marR="1080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95" name="Заголовок 1"/>
          <p:cNvSpPr txBox="1">
            <a:spLocks/>
          </p:cNvSpPr>
          <p:nvPr/>
        </p:nvSpPr>
        <p:spPr bwMode="auto">
          <a:xfrm>
            <a:off x="0" y="116632"/>
            <a:ext cx="8612188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800" b="1" dirty="0" smtClean="0">
              <a:solidFill>
                <a:srgbClr val="C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 smtClean="0">
                <a:solidFill>
                  <a:srgbClr val="C00000"/>
                </a:solidFill>
              </a:rPr>
              <a:t>Современный подход к обучению</a:t>
            </a:r>
            <a:endParaRPr lang="ru-RU" alt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24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Соблюдение санитарных норм </a:t>
            </a:r>
            <a:r>
              <a:rPr lang="ru-RU" sz="2800" dirty="0">
                <a:solidFill>
                  <a:srgbClr val="C00000"/>
                </a:solidFill>
              </a:rPr>
              <a:t/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800" b="1" dirty="0">
                <a:solidFill>
                  <a:srgbClr val="C00000"/>
                </a:solidFill>
              </a:rPr>
              <a:t>при использовании средств ИКТ на уроке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8928992" cy="5400600"/>
          </a:xfrm>
        </p:spPr>
        <p:txBody>
          <a:bodyPr>
            <a:normAutofit fontScale="62500" lnSpcReduction="20000"/>
          </a:bodyPr>
          <a:lstStyle/>
          <a:p>
            <a:pPr marL="109728" lvl="0" indent="0" algn="just">
              <a:buNone/>
            </a:pPr>
            <a:r>
              <a:rPr lang="ru-RU" dirty="0" smtClean="0"/>
              <a:t>    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Оптимальное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занятий с использованием  компьютерных технологий в течение учебного дня:</a:t>
            </a:r>
          </a:p>
          <a:p>
            <a:pPr algn="just"/>
            <a:r>
              <a:rPr lang="ru-RU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учащихся 1-4 клас</a:t>
            </a:r>
            <a:r>
              <a:rPr lang="ru-RU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 – 1 урок</a:t>
            </a:r>
            <a:endParaRPr lang="ru-RU" sz="3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учащихся 5-8 класса</a:t>
            </a:r>
            <a:r>
              <a:rPr lang="ru-RU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 урока</a:t>
            </a:r>
            <a:endParaRPr lang="ru-RU" sz="3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учащихся 9-11 класса </a:t>
            </a:r>
            <a:r>
              <a:rPr lang="ru-RU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- 3 урока</a:t>
            </a:r>
            <a:endParaRPr lang="ru-RU" sz="3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q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Непрерывная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длительность работы, связанная с фиксацией взора на экран или монитор для учащихся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20 минут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Суммарная длительность работы не должна превышать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50% времени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занятия.</a:t>
            </a:r>
          </a:p>
          <a:p>
            <a:pPr marL="109728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109728" lvl="0" indent="0" algn="just">
              <a:buNone/>
            </a:pPr>
            <a:r>
              <a:rPr lang="ru-RU" sz="32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Введение </a:t>
            </a:r>
            <a:r>
              <a:rPr lang="ru-RU" sz="3200" b="1" i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урок  использования зрительной гимнастики </a:t>
            </a:r>
            <a:r>
              <a:rPr lang="ru-RU" sz="3200" b="1" i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b="1" i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гимнастики для снятия статического и общего утомления </a:t>
            </a:r>
            <a:r>
              <a:rPr lang="ru-RU" sz="32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</a:t>
            </a: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09728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Проверять качество используемых программ, их </a:t>
            </a:r>
            <a:r>
              <a:rPr lang="ru-RU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эргономичность</a:t>
            </a:r>
            <a:r>
              <a:rPr lang="ru-RU" sz="32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09728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четкость и ясность инструкций при работе с ПК.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6075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Соблюдение санитарных норм </a:t>
            </a:r>
            <a:r>
              <a:rPr lang="ru-RU" sz="2800" dirty="0">
                <a:solidFill>
                  <a:srgbClr val="C00000"/>
                </a:solidFill>
              </a:rPr>
              <a:t/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800" b="1" dirty="0">
                <a:solidFill>
                  <a:srgbClr val="C00000"/>
                </a:solidFill>
              </a:rPr>
              <a:t>при использовании средств ИКТ на уроке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352928" cy="5161760"/>
          </a:xfrm>
          <a:solidFill>
            <a:srgbClr val="FFFF00"/>
          </a:solidFill>
          <a:ln>
            <a:solidFill>
              <a:srgbClr val="FF5050"/>
            </a:solidFill>
          </a:ln>
        </p:spPr>
        <p:txBody>
          <a:bodyPr>
            <a:normAutofit fontScale="70000" lnSpcReduction="20000"/>
          </a:bodyPr>
          <a:lstStyle/>
          <a:p>
            <a:pPr marL="109728" lvl="0" indent="0"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     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Оптимальное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занятий с использованием  компьютерных технологий в течение учебного дня:</a:t>
            </a:r>
          </a:p>
          <a:p>
            <a:pPr algn="just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учащихся 1-4 класса – 1 урок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учащихся 5-8 класса – 2 урока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учащихся 9-11 класса - 3 урока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Непрерывная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длительность работы, связанная с фиксацией взора на экран или монитор для учащихся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20 минут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Суммарная длительность работы не должна превышать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50% времени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занятия.</a:t>
            </a:r>
          </a:p>
          <a:p>
            <a:pPr marL="109728" indent="0" algn="just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109728" lvl="0" indent="0" algn="just">
              <a:buNone/>
            </a:pP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Введение 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урок  использования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зрительной гимнастики 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гимнастики для снятия статического и общего утомления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обязательно.</a:t>
            </a:r>
          </a:p>
          <a:p>
            <a:pPr marL="109728" indent="0" algn="just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 algn="just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Проверять качество используемых программ, их эргономичность.</a:t>
            </a:r>
          </a:p>
          <a:p>
            <a:pPr marL="109728" indent="0" algn="just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 algn="just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четкость и ясность инструкций при работе с ПК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2386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59" cy="936104"/>
          </a:xfrm>
        </p:spPr>
        <p:txBody>
          <a:bodyPr>
            <a:noAutofit/>
          </a:bodyPr>
          <a:lstStyle/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    Конкурс </a:t>
            </a:r>
            <a:r>
              <a:rPr lang="ru-RU" sz="2000" b="1" dirty="0">
                <a:solidFill>
                  <a:srgbClr val="C00000"/>
                </a:solidFill>
              </a:rPr>
              <a:t>«Цифровой урок» </a:t>
            </a:r>
            <a:r>
              <a:rPr lang="ru-RU" sz="2000" dirty="0">
                <a:solidFill>
                  <a:srgbClr val="C00000"/>
                </a:solidFill>
              </a:rPr>
              <a:t/>
            </a:r>
            <a:br>
              <a:rPr lang="ru-RU" sz="2000" dirty="0">
                <a:solidFill>
                  <a:srgbClr val="C00000"/>
                </a:solidFill>
              </a:rPr>
            </a:br>
            <a:r>
              <a:rPr lang="ru-RU" sz="2000" u="sng" dirty="0">
                <a:solidFill>
                  <a:srgbClr val="0000FF"/>
                </a:solidFill>
                <a:hlinkClick r:id="rId2"/>
              </a:rPr>
              <a:t>https://rosuchebnik.ru/material/konkurs-tsifrovoy-urok</a:t>
            </a:r>
            <a:r>
              <a:rPr lang="ru-RU" sz="2000" u="sng" dirty="0" smtClean="0">
                <a:solidFill>
                  <a:srgbClr val="0000FF"/>
                </a:solidFill>
                <a:hlinkClick r:id="rId2"/>
              </a:rPr>
              <a:t>/</a:t>
            </a:r>
            <a:r>
              <a:rPr lang="ru-RU" sz="2000" dirty="0">
                <a:solidFill>
                  <a:srgbClr val="0000FF"/>
                </a:solidFill>
              </a:rPr>
              <a:t/>
            </a:r>
            <a:br>
              <a:rPr lang="ru-RU" sz="2000" dirty="0">
                <a:solidFill>
                  <a:srgbClr val="0000FF"/>
                </a:solidFill>
              </a:rPr>
            </a:br>
            <a:endParaRPr lang="ru-RU" sz="2000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109728" lvl="0" indent="0">
              <a:buNone/>
            </a:pPr>
            <a:endParaRPr lang="ru-RU" sz="2000" b="1" dirty="0" smtClean="0"/>
          </a:p>
          <a:p>
            <a:pPr marL="109728" lvl="0" indent="0">
              <a:buNone/>
            </a:pPr>
            <a:endParaRPr lang="ru-RU" sz="2000" b="1" dirty="0" smtClean="0"/>
          </a:p>
          <a:p>
            <a:pPr marL="109728" lvl="0" indent="0">
              <a:buNone/>
            </a:pPr>
            <a:r>
              <a:rPr lang="ru-RU" sz="2000" b="1" dirty="0" smtClean="0"/>
              <a:t>Бесплатные </a:t>
            </a:r>
            <a:r>
              <a:rPr lang="ru-RU" sz="2000" b="1" dirty="0" err="1" smtClean="0"/>
              <a:t>видеоуроки</a:t>
            </a:r>
            <a:r>
              <a:rPr lang="ru-RU" sz="2000" b="1" dirty="0" smtClean="0"/>
              <a:t> от проекта «ИНФОУРОК»</a:t>
            </a:r>
            <a:endParaRPr lang="ru-RU" sz="2000" dirty="0" smtClean="0"/>
          </a:p>
          <a:p>
            <a:pPr marL="109728" indent="0">
              <a:buNone/>
            </a:pPr>
            <a:r>
              <a:rPr lang="ru-RU" sz="2000" u="sng" dirty="0" smtClean="0">
                <a:hlinkClick r:id="rId3"/>
              </a:rPr>
              <a:t>https://infourok.ru/videouroki/russkij-jazyk-i-literatura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5" name="Рисунок 4" descr="C:\Users\Наталья Плеханова\Desktop\20181228_09563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1285860"/>
            <a:ext cx="8072494" cy="42148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51315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Рефлексия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43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ÐÐ°Ð±Ð¾Ñ ÑÐ¼Ð°Ð¹Ð»Ð¸Ðº Ð·Ð½Ð°ÑÐ¾Ðº â Ð¡ÑÐ¾ÐºÐ¾Ð²Ð¾Ðµ ÑÐ¾ÑÐ¾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14422"/>
            <a:ext cx="900115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Рефлексия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05776"/>
          </a:xfrm>
        </p:spPr>
        <p:txBody>
          <a:bodyPr>
            <a:normAutofit fontScale="70000" lnSpcReduction="20000"/>
          </a:bodyPr>
          <a:lstStyle/>
          <a:p>
            <a:pPr marL="0" lvl="0" indent="0" algn="just">
              <a:buNone/>
            </a:pPr>
            <a:r>
              <a:rPr lang="ru-RU" sz="5100" b="1" dirty="0" smtClean="0">
                <a:solidFill>
                  <a:srgbClr val="C00000"/>
                </a:solidFill>
              </a:rPr>
              <a:t>1. </a:t>
            </a:r>
            <a:r>
              <a:rPr lang="ru-RU" sz="3100" dirty="0" smtClean="0"/>
              <a:t>Я </a:t>
            </a:r>
            <a:r>
              <a:rPr lang="ru-RU" sz="3100" dirty="0"/>
              <a:t>приняла к сведению информацию  о цифровых образовательных  технологиях, но </a:t>
            </a:r>
            <a:r>
              <a:rPr lang="ru-RU" sz="3100" b="1" dirty="0">
                <a:solidFill>
                  <a:srgbClr val="0000FF"/>
                </a:solidFill>
              </a:rPr>
              <a:t>не применял(а) их и применять не собираюсь</a:t>
            </a:r>
            <a:r>
              <a:rPr lang="ru-RU" sz="3100" b="1" dirty="0" smtClean="0">
                <a:solidFill>
                  <a:srgbClr val="0000FF"/>
                </a:solidFill>
              </a:rPr>
              <a:t>.</a:t>
            </a:r>
          </a:p>
          <a:p>
            <a:pPr marL="623888" lvl="0" indent="-623888" algn="just">
              <a:buAutoNum type="arabicPeriod"/>
            </a:pPr>
            <a:endParaRPr lang="ru-RU" sz="3100" dirty="0"/>
          </a:p>
          <a:p>
            <a:pPr marL="109728" lvl="0" indent="0" algn="just">
              <a:buNone/>
            </a:pPr>
            <a:r>
              <a:rPr lang="ru-RU" sz="5100" b="1" dirty="0" smtClean="0">
                <a:solidFill>
                  <a:srgbClr val="C00000"/>
                </a:solidFill>
              </a:rPr>
              <a:t>2. </a:t>
            </a:r>
            <a:r>
              <a:rPr lang="ru-RU" sz="3100" dirty="0" smtClean="0"/>
              <a:t>Цифровые </a:t>
            </a:r>
            <a:r>
              <a:rPr lang="ru-RU" sz="3100" dirty="0"/>
              <a:t>технологии я </a:t>
            </a:r>
            <a:r>
              <a:rPr lang="ru-RU" sz="3100" b="1" dirty="0">
                <a:solidFill>
                  <a:srgbClr val="0000FF"/>
                </a:solidFill>
              </a:rPr>
              <a:t>ещё не применял(а), но обязательно начну</a:t>
            </a:r>
            <a:r>
              <a:rPr lang="ru-RU" sz="3100" dirty="0"/>
              <a:t> над этим работать,  потому что наряду с традиционным обучением   они действительно способствуют повышению качества </a:t>
            </a:r>
            <a:r>
              <a:rPr lang="ru-RU" sz="3100" dirty="0" smtClean="0"/>
              <a:t>образования.</a:t>
            </a:r>
          </a:p>
          <a:p>
            <a:pPr marL="109728" lvl="0" indent="0" algn="just">
              <a:buNone/>
            </a:pPr>
            <a:endParaRPr lang="ru-RU" sz="3100" dirty="0" smtClean="0"/>
          </a:p>
          <a:p>
            <a:pPr marL="109728" lvl="0" indent="0" algn="just">
              <a:buNone/>
            </a:pPr>
            <a:r>
              <a:rPr lang="ru-RU" sz="5100" b="1" dirty="0" smtClean="0">
                <a:solidFill>
                  <a:srgbClr val="C00000"/>
                </a:solidFill>
              </a:rPr>
              <a:t>3. </a:t>
            </a:r>
            <a:r>
              <a:rPr lang="ru-RU" sz="3100" dirty="0" smtClean="0"/>
              <a:t>Цифровые </a:t>
            </a:r>
            <a:r>
              <a:rPr lang="ru-RU" sz="3100" dirty="0"/>
              <a:t>технологии я</a:t>
            </a:r>
            <a:r>
              <a:rPr lang="ru-RU" sz="3100" dirty="0">
                <a:solidFill>
                  <a:srgbClr val="0000FF"/>
                </a:solidFill>
              </a:rPr>
              <a:t> </a:t>
            </a:r>
            <a:r>
              <a:rPr lang="ru-RU" sz="3100" b="1" dirty="0">
                <a:solidFill>
                  <a:srgbClr val="0000FF"/>
                </a:solidFill>
              </a:rPr>
              <a:t>применяю </a:t>
            </a:r>
            <a:r>
              <a:rPr lang="ru-RU" sz="3100" dirty="0"/>
              <a:t>в своей практике, но понимаю, что </a:t>
            </a:r>
            <a:r>
              <a:rPr lang="ru-RU" sz="3100" b="1" dirty="0">
                <a:solidFill>
                  <a:srgbClr val="0000FF"/>
                </a:solidFill>
              </a:rPr>
              <a:t>нужно </a:t>
            </a:r>
            <a:r>
              <a:rPr lang="ru-RU" sz="3100" b="1" dirty="0" smtClean="0">
                <a:solidFill>
                  <a:srgbClr val="0000FF"/>
                </a:solidFill>
              </a:rPr>
              <a:t>ещё </a:t>
            </a:r>
            <a:r>
              <a:rPr lang="ru-RU" sz="3100" b="1" dirty="0">
                <a:solidFill>
                  <a:srgbClr val="0000FF"/>
                </a:solidFill>
              </a:rPr>
              <a:t>больше </a:t>
            </a:r>
            <a:r>
              <a:rPr lang="ru-RU" sz="3100" b="1" dirty="0" smtClean="0">
                <a:solidFill>
                  <a:srgbClr val="0000FF"/>
                </a:solidFill>
              </a:rPr>
              <a:t>их изучить, </a:t>
            </a:r>
            <a:r>
              <a:rPr lang="ru-RU" sz="3100" dirty="0" smtClean="0"/>
              <a:t>чтобы активней внедрять в </a:t>
            </a:r>
            <a:r>
              <a:rPr lang="ru-RU" sz="3100" dirty="0"/>
              <a:t>учебный процесс. </a:t>
            </a:r>
          </a:p>
          <a:p>
            <a:pPr marL="109728" lvl="0" indent="0" algn="just">
              <a:buNone/>
            </a:pPr>
            <a:endParaRPr lang="ru-RU" sz="3100" dirty="0" smtClean="0"/>
          </a:p>
          <a:p>
            <a:pPr marL="109728" lvl="0" indent="0" algn="just">
              <a:buNone/>
            </a:pPr>
            <a:r>
              <a:rPr lang="ru-RU" sz="5100" b="1" dirty="0" smtClean="0">
                <a:solidFill>
                  <a:srgbClr val="C00000"/>
                </a:solidFill>
              </a:rPr>
              <a:t>4</a:t>
            </a:r>
            <a:r>
              <a:rPr lang="ru-RU" sz="5100" dirty="0" smtClean="0">
                <a:solidFill>
                  <a:srgbClr val="C00000"/>
                </a:solidFill>
              </a:rPr>
              <a:t>. </a:t>
            </a:r>
            <a:r>
              <a:rPr lang="ru-RU" sz="3100" dirty="0" smtClean="0"/>
              <a:t>Я </a:t>
            </a:r>
            <a:r>
              <a:rPr lang="ru-RU" sz="3100" b="1" dirty="0">
                <a:solidFill>
                  <a:srgbClr val="0000FF"/>
                </a:solidFill>
              </a:rPr>
              <a:t>в совершенстве владею</a:t>
            </a:r>
            <a:r>
              <a:rPr lang="ru-RU" sz="3100" dirty="0">
                <a:solidFill>
                  <a:srgbClr val="0000FF"/>
                </a:solidFill>
              </a:rPr>
              <a:t> </a:t>
            </a:r>
            <a:r>
              <a:rPr lang="ru-RU" sz="3100" dirty="0"/>
              <a:t>цифровыми технологиями, применяю их в своей практике и могу быть </a:t>
            </a:r>
            <a:r>
              <a:rPr lang="ru-RU" sz="3100" dirty="0" err="1"/>
              <a:t>тьютором</a:t>
            </a:r>
            <a:r>
              <a:rPr lang="ru-RU" sz="3100" dirty="0"/>
              <a:t>  в этом </a:t>
            </a:r>
            <a:r>
              <a:rPr lang="ru-RU" sz="3100" dirty="0" smtClean="0"/>
              <a:t> вопросе. </a:t>
            </a:r>
            <a:r>
              <a:rPr lang="ru-RU" sz="31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20476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£Ð´Ð°ÑÐ¸ Ð²Ð¾ Ð²ÑÐµÑ ÐÐ°ÑÐ¸Ñ Ð½Ð°ÑÐ¸Ð½Ð°Ð½Ð¸ÑÑ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593" y="332656"/>
            <a:ext cx="8229600" cy="43204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Что объединяет первую и вторую группу фотографий?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Ð£ÑÐ¸ÑÐµÐ»Ñ â Ð¡ÑÐ¾ÐºÐ¾Ð²Ð¾Ðµ ÑÐ¾ÑÐ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71" y="764704"/>
            <a:ext cx="3869781" cy="272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evastopol.net.ua/sev/uploads/images/pix1/0000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80" y="3645024"/>
            <a:ext cx="3790264" cy="290422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611559" y="1772816"/>
            <a:ext cx="8532441" cy="4776428"/>
          </a:xfrm>
        </p:spPr>
        <p:txBody>
          <a:bodyPr/>
          <a:lstStyle/>
          <a:p>
            <a:pPr marL="109728" indent="0">
              <a:buNone/>
            </a:pP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1030" name="Picture 6" descr="https://st.depositphotos.com/1010613/4406/i/950/depositphotos_44069719-stock-photo-teacher-teaching-mathematics-to-bored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5" t="-814" r="-5075"/>
          <a:stretch/>
        </p:blipFill>
        <p:spPr bwMode="auto">
          <a:xfrm>
            <a:off x="4716016" y="764703"/>
            <a:ext cx="4256612" cy="272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maloarhangelsk.ru/wp-content/uploads/2009/12/rabota-u-doski-6-klas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490" y="3790842"/>
            <a:ext cx="4416113" cy="275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255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4320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55472"/>
            <a:ext cx="9144000" cy="6502528"/>
          </a:xfrm>
          <a:solidFill>
            <a:srgbClr val="FFFF00"/>
          </a:solidFill>
        </p:spPr>
        <p:txBody>
          <a:bodyPr/>
          <a:lstStyle/>
          <a:p>
            <a:pPr marL="109728" indent="0">
              <a:buNone/>
            </a:pPr>
            <a:endParaRPr lang="ru-RU" dirty="0"/>
          </a:p>
        </p:txBody>
      </p:sp>
      <p:pic>
        <p:nvPicPr>
          <p:cNvPr id="5" name="Рисунок 4" descr="C:\Users\Наталья Плеханова\Desktop\Новая папка (2)\20181212_092624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23" b="7599"/>
          <a:stretch/>
        </p:blipFill>
        <p:spPr bwMode="auto">
          <a:xfrm>
            <a:off x="179512" y="548680"/>
            <a:ext cx="4248472" cy="3024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Наталья Плеханова\Desktop\Новая папка (2)\20181212_100900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99"/>
          <a:stretch/>
        </p:blipFill>
        <p:spPr bwMode="auto">
          <a:xfrm>
            <a:off x="4572000" y="548680"/>
            <a:ext cx="4387346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Наталья Плеханова\Desktop\Новая папка (2)\20181212_111851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28" b="5828"/>
          <a:stretch/>
        </p:blipFill>
        <p:spPr bwMode="auto">
          <a:xfrm>
            <a:off x="179512" y="3722772"/>
            <a:ext cx="4248472" cy="29465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Наталья Плеханова\Desktop\Новая папка (2)\20181213_084612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6" b="8539"/>
          <a:stretch/>
        </p:blipFill>
        <p:spPr bwMode="auto">
          <a:xfrm>
            <a:off x="4572000" y="3722772"/>
            <a:ext cx="4387346" cy="29465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583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Цель и задачи урока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363272" cy="487372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b="1" i="1" dirty="0" smtClean="0">
                <a:solidFill>
                  <a:srgbClr val="0000FF"/>
                </a:solidFill>
              </a:rPr>
              <a:t>«</a:t>
            </a:r>
            <a:r>
              <a:rPr lang="ru-RU" b="1" i="1" dirty="0">
                <a:solidFill>
                  <a:srgbClr val="0000FF"/>
                </a:solidFill>
              </a:rPr>
              <a:t>Какая будет цель нашего урока? </a:t>
            </a:r>
            <a:r>
              <a:rPr lang="ru-RU" b="1" i="1" dirty="0" smtClean="0">
                <a:solidFill>
                  <a:srgbClr val="0000FF"/>
                </a:solidFill>
              </a:rPr>
              <a:t>…»</a:t>
            </a:r>
          </a:p>
          <a:p>
            <a:pPr marL="109728" indent="0">
              <a:buNone/>
            </a:pPr>
            <a:r>
              <a:rPr lang="ru-RU" b="1" i="1" dirty="0">
                <a:solidFill>
                  <a:srgbClr val="0000FF"/>
                </a:solidFill>
              </a:rPr>
              <a:t> </a:t>
            </a:r>
            <a:endParaRPr lang="ru-RU" b="1" dirty="0">
              <a:solidFill>
                <a:srgbClr val="0000FF"/>
              </a:solidFill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109728" indent="0">
              <a:buNone/>
            </a:pPr>
            <a:r>
              <a:rPr lang="ru-RU" b="1" i="1" dirty="0" smtClean="0">
                <a:solidFill>
                  <a:srgbClr val="0000FF"/>
                </a:solidFill>
              </a:rPr>
              <a:t>                                                               « … </a:t>
            </a:r>
            <a:r>
              <a:rPr lang="ru-RU" b="1" i="1" dirty="0">
                <a:solidFill>
                  <a:srgbClr val="0000FF"/>
                </a:solidFill>
              </a:rPr>
              <a:t>А ещё?»</a:t>
            </a:r>
            <a:endParaRPr lang="ru-RU" b="1" dirty="0">
              <a:solidFill>
                <a:srgbClr val="0000FF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://900igr.net/up/datai/216937/0029-020-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36911"/>
            <a:ext cx="1636612" cy="170325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900igr.net/up/datai/216937/0029-020-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130" y="2626029"/>
            <a:ext cx="1564604" cy="1639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900igr.net/up/datai/216937/0029-020-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678" y="2669205"/>
            <a:ext cx="1564604" cy="1639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900igr.net/up/datai/216937/0029-020-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569814"/>
            <a:ext cx="1564604" cy="1639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900igr.net/up/datai/216937/0029-020-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973" y="4340170"/>
            <a:ext cx="1564604" cy="16396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467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71480"/>
            <a:ext cx="8929718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/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/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                          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Цель </a:t>
            </a:r>
            <a:r>
              <a:rPr lang="ru-RU" sz="3200" b="1" dirty="0">
                <a:solidFill>
                  <a:srgbClr val="C00000"/>
                </a:solidFill>
              </a:rPr>
              <a:t>и </a:t>
            </a:r>
            <a:r>
              <a:rPr lang="ru-RU" sz="3200" b="1" dirty="0" smtClean="0">
                <a:solidFill>
                  <a:srgbClr val="C00000"/>
                </a:solidFill>
              </a:rPr>
              <a:t>задачи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/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0000FF"/>
                </a:solidFill>
              </a:rPr>
              <a:t>     </a:t>
            </a:r>
            <a:r>
              <a:rPr lang="ru-RU" sz="2000" b="1" dirty="0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 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1428736"/>
            <a:ext cx="8501122" cy="485778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dirty="0" smtClean="0"/>
              <a:t> </a:t>
            </a:r>
            <a:r>
              <a:rPr lang="ru-RU" sz="2200" b="1" i="1" dirty="0" smtClean="0">
                <a:solidFill>
                  <a:srgbClr val="0000FF"/>
                </a:solidFill>
                <a:cs typeface="Times New Roman" pitchFamily="18" charset="0"/>
              </a:rPr>
              <a:t>- </a:t>
            </a:r>
            <a:r>
              <a:rPr lang="ru-RU" b="1" i="1" dirty="0" smtClean="0">
                <a:solidFill>
                  <a:srgbClr val="C00000"/>
                </a:solidFill>
                <a:cs typeface="Times New Roman" pitchFamily="18" charset="0"/>
              </a:rPr>
              <a:t>М</a:t>
            </a:r>
            <a:r>
              <a:rPr lang="ru-RU" sz="2200" i="1" dirty="0" smtClean="0">
                <a:solidFill>
                  <a:srgbClr val="0000FF"/>
                </a:solidFill>
              </a:rPr>
              <a:t>отивировать   на применение цифровых образовательных ресурсов</a:t>
            </a:r>
            <a:r>
              <a:rPr lang="ru-RU" sz="2200" b="1" i="1" dirty="0" smtClean="0">
                <a:solidFill>
                  <a:srgbClr val="0000FF"/>
                </a:solidFill>
                <a:cs typeface="Times New Roman" pitchFamily="18" charset="0"/>
              </a:rPr>
              <a:t/>
            </a:r>
            <a:br>
              <a:rPr lang="ru-RU" sz="2200" b="1" i="1" dirty="0" smtClean="0">
                <a:solidFill>
                  <a:srgbClr val="0000FF"/>
                </a:solidFill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0000FF"/>
                </a:solidFill>
                <a:cs typeface="Times New Roman" pitchFamily="18" charset="0"/>
              </a:rPr>
              <a:t>  - </a:t>
            </a:r>
            <a:r>
              <a:rPr lang="ru-RU" b="1" i="1" dirty="0" smtClean="0">
                <a:solidFill>
                  <a:srgbClr val="C00000"/>
                </a:solidFill>
                <a:cs typeface="Times New Roman" pitchFamily="18" charset="0"/>
              </a:rPr>
              <a:t>У</a:t>
            </a:r>
            <a:r>
              <a:rPr lang="ru-RU" sz="2200" i="1" dirty="0" smtClean="0">
                <a:solidFill>
                  <a:srgbClr val="0000FF"/>
                </a:solidFill>
                <a:cs typeface="Times New Roman" pitchFamily="18" charset="0"/>
              </a:rPr>
              <a:t>бедить, что переход на цифровые технологии– это веление времени, это новые  возможности для учеников</a:t>
            </a:r>
            <a:br>
              <a:rPr lang="ru-RU" sz="2200" i="1" dirty="0" smtClean="0">
                <a:solidFill>
                  <a:srgbClr val="0000FF"/>
                </a:solidFill>
                <a:cs typeface="Times New Roman" pitchFamily="18" charset="0"/>
              </a:rPr>
            </a:br>
            <a:r>
              <a:rPr lang="ru-RU" sz="2200" i="1" dirty="0" smtClean="0">
                <a:solidFill>
                  <a:srgbClr val="0000FF"/>
                </a:solidFill>
                <a:cs typeface="Times New Roman" pitchFamily="18" charset="0"/>
              </a:rPr>
              <a:t>  - </a:t>
            </a:r>
            <a:r>
              <a:rPr lang="ru-RU" b="1" i="1" dirty="0" smtClean="0">
                <a:solidFill>
                  <a:srgbClr val="C00000"/>
                </a:solidFill>
                <a:cs typeface="Times New Roman" pitchFamily="18" charset="0"/>
              </a:rPr>
              <a:t>П</a:t>
            </a:r>
            <a:r>
              <a:rPr lang="ru-RU" sz="2200" i="1" dirty="0" smtClean="0">
                <a:solidFill>
                  <a:srgbClr val="0000FF"/>
                </a:solidFill>
                <a:cs typeface="Times New Roman" pitchFamily="18" charset="0"/>
              </a:rPr>
              <a:t>оказать, что уроки, на которых применяются цифровые технологии интересны, эффективны,  способствуют повышению качества </a:t>
            </a:r>
            <a:r>
              <a:rPr lang="ru-RU" sz="2200" i="1" dirty="0" smtClean="0">
                <a:solidFill>
                  <a:srgbClr val="0000FF"/>
                </a:solidFill>
              </a:rPr>
              <a:t>образования</a:t>
            </a:r>
            <a:r>
              <a:rPr lang="ru-RU" sz="2200" dirty="0" smtClean="0">
                <a:solidFill>
                  <a:srgbClr val="0000FF"/>
                </a:solidFill>
              </a:rPr>
              <a:t/>
            </a:r>
            <a:br>
              <a:rPr lang="ru-RU" sz="2200" dirty="0" smtClean="0">
                <a:solidFill>
                  <a:srgbClr val="0000FF"/>
                </a:solidFill>
              </a:rPr>
            </a:br>
            <a:r>
              <a:rPr lang="ru-RU" sz="2200" dirty="0" smtClean="0">
                <a:solidFill>
                  <a:srgbClr val="0000FF"/>
                </a:solidFill>
              </a:rPr>
              <a:t> </a:t>
            </a:r>
            <a:endParaRPr lang="ru-RU" sz="2200" dirty="0"/>
          </a:p>
        </p:txBody>
      </p:sp>
      <p:pic>
        <p:nvPicPr>
          <p:cNvPr id="12290" name="Picture 2" descr="http://www.topglobus.ru/skin/smile/s325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4357694"/>
            <a:ext cx="6572297" cy="15879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113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/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/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                         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Цель </a:t>
            </a:r>
            <a:r>
              <a:rPr lang="ru-RU" sz="3200" b="1" dirty="0">
                <a:solidFill>
                  <a:srgbClr val="C00000"/>
                </a:solidFill>
              </a:rPr>
              <a:t>и </a:t>
            </a:r>
            <a:r>
              <a:rPr lang="ru-RU" sz="3200" b="1" dirty="0" smtClean="0">
                <a:solidFill>
                  <a:srgbClr val="C00000"/>
                </a:solidFill>
              </a:rPr>
              <a:t>задачи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              </a:t>
            </a:r>
            <a:r>
              <a:rPr lang="ru-RU" sz="2200" b="1" dirty="0" smtClean="0">
                <a:solidFill>
                  <a:srgbClr val="0000FF"/>
                </a:solidFill>
              </a:rPr>
              <a:t>Повысить уровень  функциональной грамотности </a:t>
            </a:r>
            <a:br>
              <a:rPr lang="ru-RU" sz="2200" b="1" dirty="0" smtClean="0">
                <a:solidFill>
                  <a:srgbClr val="0000FF"/>
                </a:solidFill>
              </a:rPr>
            </a:br>
            <a:r>
              <a:rPr lang="ru-RU" sz="2200" b="1" dirty="0" smtClean="0">
                <a:solidFill>
                  <a:srgbClr val="0000FF"/>
                </a:solidFill>
              </a:rPr>
              <a:t>                       в сфере цифровых образовательных технологий.</a:t>
            </a:r>
            <a:r>
              <a:rPr lang="ru-RU" sz="2800" b="1" dirty="0" smtClean="0">
                <a:solidFill>
                  <a:srgbClr val="0000FF"/>
                </a:solidFill>
              </a:rPr>
              <a:t/>
            </a:r>
            <a:br>
              <a:rPr lang="ru-RU" sz="2800" b="1" dirty="0" smtClean="0">
                <a:solidFill>
                  <a:srgbClr val="0000FF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/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0000FF"/>
                </a:solidFill>
              </a:rPr>
              <a:t> </a:t>
            </a:r>
            <a:r>
              <a:rPr lang="ru-RU" sz="2000" dirty="0" smtClean="0">
                <a:solidFill>
                  <a:srgbClr val="0000FF"/>
                </a:solidFill>
                <a:latin typeface="+mn-lt"/>
              </a:rPr>
              <a:t/>
            </a:r>
            <a:br>
              <a:rPr lang="ru-RU" sz="2000" dirty="0" smtClean="0">
                <a:solidFill>
                  <a:srgbClr val="0000FF"/>
                </a:solidFill>
                <a:latin typeface="+mn-lt"/>
              </a:rPr>
            </a:br>
            <a:r>
              <a:rPr lang="ru-RU" sz="2000" dirty="0" smtClean="0">
                <a:solidFill>
                  <a:srgbClr val="0000FF"/>
                </a:solidFill>
                <a:latin typeface="+mn-lt"/>
              </a:rPr>
              <a:t>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b="1" dirty="0" smtClean="0">
                <a:solidFill>
                  <a:srgbClr val="C00000"/>
                </a:solidFill>
              </a:rPr>
              <a:t> 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2500306"/>
            <a:ext cx="8501122" cy="4357694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459706"/>
              </p:ext>
            </p:extLst>
          </p:nvPr>
        </p:nvGraphicFramePr>
        <p:xfrm>
          <a:off x="-1" y="2000240"/>
          <a:ext cx="9144001" cy="4452004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103137"/>
                <a:gridCol w="3754616"/>
                <a:gridCol w="4286248"/>
              </a:tblGrid>
              <a:tr h="41915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Время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Этапы</a:t>
                      </a:r>
                      <a:r>
                        <a:rPr lang="ru-RU" baseline="0" dirty="0" smtClean="0"/>
                        <a:t> семинара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Ответственные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9051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10-00 – 11.50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Методические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рекомендации по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использованию цифровых технологий при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организации учебного процесса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Цыганкова В.К., </a:t>
                      </a:r>
                      <a:r>
                        <a:rPr lang="ru-RU" sz="1600" dirty="0" smtClean="0"/>
                        <a:t>руководитель КМЦ УО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644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Мастер-классы победителей районного конкурса «Мастер-класс»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err="1" smtClean="0"/>
                        <a:t>Поздеева</a:t>
                      </a:r>
                      <a:r>
                        <a:rPr lang="ru-RU" sz="1600" b="1" dirty="0" smtClean="0"/>
                        <a:t> Н.В., </a:t>
                      </a:r>
                      <a:r>
                        <a:rPr lang="ru-RU" sz="1600" dirty="0" smtClean="0"/>
                        <a:t>учитель физики</a:t>
                      </a:r>
                      <a:r>
                        <a:rPr lang="ru-RU" sz="1600" baseline="0" dirty="0" smtClean="0"/>
                        <a:t> Покровской ср. школы</a:t>
                      </a:r>
                    </a:p>
                    <a:p>
                      <a:r>
                        <a:rPr lang="ru-RU" sz="1600" b="1" baseline="0" dirty="0" smtClean="0"/>
                        <a:t>Носов А.А.</a:t>
                      </a:r>
                      <a:r>
                        <a:rPr lang="ru-RU" sz="1600" baseline="0" dirty="0" smtClean="0"/>
                        <a:t>, учитель математики </a:t>
                      </a:r>
                      <a:r>
                        <a:rPr lang="ru-RU" sz="1600" baseline="0" dirty="0" err="1" smtClean="0"/>
                        <a:t>Новосёловской</a:t>
                      </a:r>
                      <a:r>
                        <a:rPr lang="ru-RU" sz="1600" baseline="0" dirty="0" smtClean="0"/>
                        <a:t> ср. школы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1036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12.30-</a:t>
                      </a:r>
                    </a:p>
                    <a:p>
                      <a:r>
                        <a:rPr lang="ru-RU" dirty="0" smtClean="0"/>
                        <a:t>14.00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Заседания  районных  методических объединений учителей-предметников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Руководители РМО учителей-предметников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51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Совещание с  руководителями ОО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и их заместителями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Ершова Л.А., </a:t>
                      </a:r>
                      <a:r>
                        <a:rPr lang="ru-RU" sz="1600" b="0" dirty="0" smtClean="0"/>
                        <a:t>начальник УО</a:t>
                      </a:r>
                      <a:endParaRPr lang="ru-RU" sz="16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Цыганкова </a:t>
                      </a:r>
                      <a:r>
                        <a:rPr lang="ru-RU" sz="1600" b="1" dirty="0" err="1" smtClean="0"/>
                        <a:t>В.К.,</a:t>
                      </a:r>
                      <a:r>
                        <a:rPr lang="ru-RU" sz="1600" dirty="0" err="1" smtClean="0"/>
                        <a:t>руководитель</a:t>
                      </a:r>
                      <a:r>
                        <a:rPr lang="ru-RU" sz="1600" dirty="0" smtClean="0"/>
                        <a:t> КМЦ УО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 </a:t>
                      </a:r>
                      <a:r>
                        <a:rPr lang="ru-RU" sz="1600" b="1" dirty="0" smtClean="0"/>
                        <a:t>Фомина Р.Г.</a:t>
                      </a:r>
                      <a:r>
                        <a:rPr lang="ru-RU" sz="1600" dirty="0" smtClean="0"/>
                        <a:t>, главный специалист УО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Рисунок 5" descr="https://st3.depositphotos.com/7857468/12555/v/950/depositphotos_125559384-stock-illustration-cartoon-smiley-emoticon-making-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164304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3113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04664"/>
            <a:ext cx="9001156" cy="1584176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Указ </a:t>
            </a:r>
            <a:r>
              <a:rPr lang="ru-RU" sz="2400" b="1" i="1" dirty="0">
                <a:solidFill>
                  <a:srgbClr val="C00000"/>
                </a:solidFill>
              </a:rPr>
              <a:t>Президента РФ от 7 мая 2018 г. № 204 </a:t>
            </a:r>
            <a:r>
              <a:rPr lang="ru-RU" sz="2400" b="1" i="1" dirty="0" smtClean="0">
                <a:solidFill>
                  <a:srgbClr val="C00000"/>
                </a:solidFill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"</a:t>
            </a:r>
            <a:r>
              <a:rPr lang="ru-RU" sz="2400" b="1" i="1" dirty="0">
                <a:solidFill>
                  <a:srgbClr val="C00000"/>
                </a:solidFill>
              </a:rPr>
              <a:t>О национальных целях и стратегических задачах развития Российской Федерации на период до 2024 года”</a:t>
            </a:r>
            <a:r>
              <a:rPr lang="ru-RU" sz="2200" b="1" i="1" dirty="0">
                <a:solidFill>
                  <a:srgbClr val="C00000"/>
                </a:solidFill>
              </a:rPr>
              <a:t/>
            </a:r>
            <a:br>
              <a:rPr lang="ru-RU" sz="2200" b="1" i="1" dirty="0">
                <a:solidFill>
                  <a:srgbClr val="C00000"/>
                </a:solidFill>
              </a:rPr>
            </a:br>
            <a:endParaRPr lang="ru-RU" sz="2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44" y="1628800"/>
            <a:ext cx="9001156" cy="494573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1600" dirty="0" smtClean="0">
                <a:solidFill>
                  <a:srgbClr val="0000FF"/>
                </a:solidFill>
              </a:rPr>
              <a:t>  </a:t>
            </a:r>
          </a:p>
          <a:p>
            <a:pPr marL="109728" indent="0">
              <a:buNone/>
            </a:pPr>
            <a:endParaRPr lang="ru-RU" sz="1600" dirty="0">
              <a:solidFill>
                <a:srgbClr val="0000FF"/>
              </a:solidFill>
            </a:endParaRPr>
          </a:p>
          <a:p>
            <a:pPr marL="109728" indent="0">
              <a:buNone/>
            </a:pPr>
            <a:endParaRPr lang="ru-RU" sz="1600" dirty="0" smtClean="0">
              <a:solidFill>
                <a:srgbClr val="0000FF"/>
              </a:solidFill>
            </a:endParaRPr>
          </a:p>
          <a:p>
            <a:pPr marL="109728" indent="0">
              <a:buNone/>
            </a:pPr>
            <a:endParaRPr lang="ru-RU" sz="1600" dirty="0">
              <a:solidFill>
                <a:srgbClr val="0000FF"/>
              </a:solidFill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rgbClr val="0000FF"/>
                </a:solidFill>
              </a:rPr>
              <a:t>       </a:t>
            </a:r>
          </a:p>
          <a:p>
            <a:pPr marL="109728" indent="0">
              <a:buNone/>
            </a:pPr>
            <a:r>
              <a:rPr lang="ru-RU" sz="2000" dirty="0" smtClean="0">
                <a:solidFill>
                  <a:srgbClr val="0000FF"/>
                </a:solidFill>
              </a:rPr>
              <a:t> «Правительству Российской Федерации  при разработке национального проекта в сфере образования исходить из того, что в 2024 году необходимо обеспечить:</a:t>
            </a:r>
          </a:p>
          <a:p>
            <a:pPr marL="109728" indent="0">
              <a:buNone/>
            </a:pPr>
            <a:r>
              <a:rPr lang="ru-RU" sz="2000" dirty="0" smtClean="0">
                <a:solidFill>
                  <a:srgbClr val="0000FF"/>
                </a:solidFill>
              </a:rPr>
              <a:t>…создание современной и безопасной </a:t>
            </a:r>
            <a:r>
              <a:rPr lang="ru-RU" sz="2000" b="1" dirty="0" smtClean="0">
                <a:solidFill>
                  <a:srgbClr val="0000FF"/>
                </a:solidFill>
              </a:rPr>
              <a:t>цифровой образовательной среды</a:t>
            </a:r>
            <a:r>
              <a:rPr lang="ru-RU" sz="2000" dirty="0" smtClean="0">
                <a:solidFill>
                  <a:srgbClr val="0000FF"/>
                </a:solidFill>
              </a:rPr>
              <a:t>, обеспечивающей высокое качество и доступность образования всех видов и уровней»</a:t>
            </a:r>
            <a:endParaRPr lang="ru-RU" sz="2000" dirty="0">
              <a:solidFill>
                <a:srgbClr val="0000FF"/>
              </a:solidFill>
            </a:endParaRPr>
          </a:p>
        </p:txBody>
      </p:sp>
      <p:pic>
        <p:nvPicPr>
          <p:cNvPr id="4" name="Рисунок 3" descr="https://quantoforum.ru/media/kunena/attachments/744/Uskorenit50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1" b="53630"/>
          <a:stretch/>
        </p:blipFill>
        <p:spPr bwMode="auto">
          <a:xfrm>
            <a:off x="4643438" y="5000636"/>
            <a:ext cx="3686174" cy="16716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http://belev-pravda.ru/upload/iblock/198/1987c1ce78e442d34203d0344d04e0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33" y="1628800"/>
            <a:ext cx="3562524" cy="137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994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64294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Темы по самообразованию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786874" cy="5288676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ЕСТЬ :</a:t>
            </a:r>
          </a:p>
          <a:p>
            <a:r>
              <a:rPr lang="ru-RU" sz="1800" dirty="0" smtClean="0"/>
              <a:t>Развитие </a:t>
            </a:r>
            <a:r>
              <a:rPr lang="ru-RU" sz="1800" dirty="0" smtClean="0"/>
              <a:t>критического мышления на уроках.</a:t>
            </a:r>
          </a:p>
          <a:p>
            <a:r>
              <a:rPr lang="ru-RU" sz="1800" dirty="0" smtClean="0"/>
              <a:t>Активизация познавательной деятельности учащихся.  </a:t>
            </a:r>
          </a:p>
          <a:p>
            <a:r>
              <a:rPr lang="ru-RU" sz="1800" dirty="0" smtClean="0"/>
              <a:t>Использование игровых технологий на уроках.  </a:t>
            </a:r>
          </a:p>
          <a:p>
            <a:r>
              <a:rPr lang="ru-RU" sz="1800" dirty="0" smtClean="0"/>
              <a:t>Использование приемов проектной методики на уроках английского языка.</a:t>
            </a:r>
          </a:p>
          <a:p>
            <a:r>
              <a:rPr lang="ru-RU" sz="1800" dirty="0" smtClean="0"/>
              <a:t>Использование личностно- ориентированного обучения на уроках русского языка и литературы.</a:t>
            </a:r>
          </a:p>
          <a:p>
            <a:r>
              <a:rPr lang="ru-RU" sz="1800" dirty="0" smtClean="0"/>
              <a:t>Использование метода проектов в преподавании.</a:t>
            </a:r>
          </a:p>
          <a:p>
            <a:r>
              <a:rPr lang="ru-RU" sz="1800" dirty="0" smtClean="0"/>
              <a:t>Технология </a:t>
            </a:r>
            <a:r>
              <a:rPr lang="ru-RU" sz="1800" dirty="0" err="1" smtClean="0"/>
              <a:t>деятельностного</a:t>
            </a:r>
            <a:r>
              <a:rPr lang="ru-RU" sz="1800" dirty="0" smtClean="0"/>
              <a:t> подхода на уроках математики. </a:t>
            </a:r>
          </a:p>
          <a:p>
            <a:r>
              <a:rPr lang="ru-RU" sz="1800" dirty="0" smtClean="0"/>
              <a:t>Организация самостоятельной работы учащихся на уроках.</a:t>
            </a:r>
          </a:p>
          <a:p>
            <a:pPr>
              <a:buNone/>
            </a:pPr>
            <a:r>
              <a:rPr lang="ru-RU" sz="1800" dirty="0" smtClean="0"/>
              <a:t>     </a:t>
            </a:r>
            <a:r>
              <a:rPr lang="ru-RU" sz="1800" dirty="0" smtClean="0"/>
              <a:t>_________________________________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НЕТ:</a:t>
            </a:r>
            <a:endParaRPr lang="ru-RU" sz="1800" b="1" dirty="0" smtClean="0">
              <a:solidFill>
                <a:srgbClr val="C00000"/>
              </a:solidFill>
            </a:endParaRPr>
          </a:p>
          <a:p>
            <a:r>
              <a:rPr lang="ru-RU" sz="1800" dirty="0" smtClean="0">
                <a:solidFill>
                  <a:srgbClr val="0000FF"/>
                </a:solidFill>
              </a:rPr>
              <a:t> Использование компьютера в преподавании </a:t>
            </a:r>
            <a:r>
              <a:rPr lang="ru-RU" sz="1800" i="1" dirty="0" smtClean="0">
                <a:solidFill>
                  <a:srgbClr val="0000FF"/>
                </a:solidFill>
              </a:rPr>
              <a:t>(какого-либо предмета).</a:t>
            </a:r>
          </a:p>
          <a:p>
            <a:r>
              <a:rPr lang="ru-RU" sz="1800" dirty="0" smtClean="0">
                <a:solidFill>
                  <a:srgbClr val="0000FF"/>
                </a:solidFill>
              </a:rPr>
              <a:t>Использование информационно-коммуникационных технологий как средство повышения качества знаний учащихся.</a:t>
            </a:r>
          </a:p>
          <a:p>
            <a:r>
              <a:rPr lang="ru-RU" sz="1800" dirty="0" smtClean="0">
                <a:solidFill>
                  <a:srgbClr val="0000FF"/>
                </a:solidFill>
              </a:rPr>
              <a:t>Использование Интернет-ресурсов при проведении уроков.</a:t>
            </a:r>
          </a:p>
          <a:p>
            <a:r>
              <a:rPr lang="ru-RU" sz="1800" dirty="0" smtClean="0">
                <a:solidFill>
                  <a:srgbClr val="0000FF"/>
                </a:solidFill>
              </a:rPr>
              <a:t>Организация работы учащихся на учебной платформе.</a:t>
            </a:r>
          </a:p>
          <a:p>
            <a:pPr>
              <a:buNone/>
            </a:pPr>
            <a:endParaRPr lang="ru-RU" sz="14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 Скорость Интернета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9591298"/>
              </p:ext>
            </p:extLst>
          </p:nvPr>
        </p:nvGraphicFramePr>
        <p:xfrm>
          <a:off x="251520" y="1052734"/>
          <a:ext cx="8640960" cy="56159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0471"/>
                <a:gridCol w="3024496"/>
                <a:gridCol w="5125993"/>
              </a:tblGrid>
              <a:tr h="288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№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 ОО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Пропускная способность не менее </a:t>
                      </a:r>
                      <a:r>
                        <a:rPr lang="ru-RU" sz="1600" dirty="0" smtClean="0">
                          <a:effectLst/>
                        </a:rPr>
                        <a:t>Мбит/сек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</a:tr>
              <a:tr h="254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Аксаринская</a:t>
                      </a:r>
                      <a:r>
                        <a:rPr lang="ru-RU" sz="1600" dirty="0">
                          <a:effectLst/>
                        </a:rPr>
                        <a:t> СОШ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FF"/>
                          </a:solidFill>
                          <a:effectLst/>
                        </a:rPr>
                        <a:t>5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</a:tr>
              <a:tr h="254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Варваринская СОШ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0,512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</a:tr>
              <a:tr h="254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Гилевская</a:t>
                      </a:r>
                      <a:r>
                        <a:rPr lang="ru-RU" sz="1600" dirty="0">
                          <a:effectLst/>
                        </a:rPr>
                        <a:t> СОШ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0,512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</a:tr>
              <a:tr h="254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Дубровинская СОШ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FF"/>
                          </a:solidFill>
                          <a:effectLst/>
                        </a:rPr>
                        <a:t>                        10</a:t>
                      </a: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200" dirty="0">
                          <a:effectLst/>
                        </a:rPr>
                        <a:t>(янв.-февр. 2019)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</a:tr>
              <a:tr h="254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Маранская</a:t>
                      </a:r>
                      <a:r>
                        <a:rPr lang="ru-RU" sz="1600" dirty="0">
                          <a:effectLst/>
                        </a:rPr>
                        <a:t> СОШ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FF"/>
                          </a:solidFill>
                          <a:effectLst/>
                        </a:rPr>
                        <a:t>10 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</a:tr>
              <a:tr h="254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Новоалександровская СОШ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0,512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</a:tr>
              <a:tr h="254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Новокаишкульская</a:t>
                      </a:r>
                      <a:r>
                        <a:rPr lang="ru-RU" sz="1600" dirty="0">
                          <a:effectLst/>
                        </a:rPr>
                        <a:t> СОШ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FF"/>
                          </a:solidFill>
                          <a:effectLst/>
                        </a:rPr>
                        <a:t>10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</a:tr>
              <a:tr h="2778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Новоселовская</a:t>
                      </a:r>
                      <a:r>
                        <a:rPr lang="ru-RU" sz="1600" dirty="0">
                          <a:effectLst/>
                        </a:rPr>
                        <a:t> СОШ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FF"/>
                          </a:solidFill>
                          <a:effectLst/>
                        </a:rPr>
                        <a:t>5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</a:tr>
              <a:tr h="254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Плехановская СОШ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0,512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</a:tr>
              <a:tr h="254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56845" algn="ctr"/>
                        </a:tabLst>
                      </a:pPr>
                      <a:r>
                        <a:rPr lang="ru-RU" sz="1600">
                          <a:effectLst/>
                        </a:rPr>
                        <a:t>10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Покровская СОШ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FF"/>
                          </a:solidFill>
                          <a:effectLst/>
                        </a:rPr>
                        <a:t>5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</a:tr>
              <a:tr h="254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Староалександровская</a:t>
                      </a:r>
                      <a:r>
                        <a:rPr lang="ru-RU" sz="1600" dirty="0">
                          <a:effectLst/>
                        </a:rPr>
                        <a:t> СОШ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FF"/>
                          </a:solidFill>
                          <a:effectLst/>
                        </a:rPr>
                        <a:t>10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</a:tr>
              <a:tr h="254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Сорокинская</a:t>
                      </a:r>
                      <a:r>
                        <a:rPr lang="ru-RU" sz="1600" dirty="0">
                          <a:effectLst/>
                        </a:rPr>
                        <a:t> СОШ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FF"/>
                          </a:solidFill>
                          <a:effectLst/>
                        </a:rPr>
                        <a:t>5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</a:tr>
              <a:tr h="254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Щетковская</a:t>
                      </a:r>
                      <a:r>
                        <a:rPr lang="ru-RU" sz="1600" dirty="0">
                          <a:effectLst/>
                        </a:rPr>
                        <a:t> СОШ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0,512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</a:tr>
              <a:tr h="254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14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Ярковская</a:t>
                      </a:r>
                      <a:r>
                        <a:rPr lang="ru-RU" sz="1600" dirty="0">
                          <a:effectLst/>
                        </a:rPr>
                        <a:t> СОШ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FF"/>
                          </a:solidFill>
                          <a:effectLst/>
                        </a:rPr>
                        <a:t>10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</a:tr>
              <a:tr h="254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Красноярская ООШ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0,512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</a:tr>
              <a:tr h="254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Карбанская</a:t>
                      </a:r>
                      <a:r>
                        <a:rPr lang="ru-RU" sz="1600" dirty="0">
                          <a:effectLst/>
                        </a:rPr>
                        <a:t> ООШ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FF"/>
                          </a:solidFill>
                          <a:effectLst/>
                        </a:rPr>
                        <a:t>10 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</a:tr>
              <a:tr h="254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17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Сеитовская</a:t>
                      </a:r>
                      <a:r>
                        <a:rPr lang="ru-RU" sz="1600" dirty="0">
                          <a:effectLst/>
                        </a:rPr>
                        <a:t> ООШ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0,256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</a:tr>
              <a:tr h="254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18 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Усальская НОШ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FF"/>
                          </a:solidFill>
                          <a:effectLst/>
                        </a:rPr>
                        <a:t>5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</a:tr>
              <a:tr h="2545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19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Старокаишкульская НОШ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0,256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85" marR="6768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84979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3721</TotalTime>
  <Words>725</Words>
  <Application>Microsoft Office PowerPoint</Application>
  <PresentationFormat>Экран (4:3)</PresentationFormat>
  <Paragraphs>193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Городская</vt:lpstr>
      <vt:lpstr>  Цифровые технологии в школе</vt:lpstr>
      <vt:lpstr>Что объединяет первую и вторую группу фотографий?</vt:lpstr>
      <vt:lpstr>Презентация PowerPoint</vt:lpstr>
      <vt:lpstr> Цель и задачи урока</vt:lpstr>
      <vt:lpstr>                              Цель и задачи           </vt:lpstr>
      <vt:lpstr>                               Цель и задачи               Повысить уровень  функциональной грамотности                         в сфере цифровых образовательных технологий.        </vt:lpstr>
      <vt:lpstr>Указ Президента РФ от 7 мая 2018 г. № 204  "О национальных целях и стратегических задачах развития Российской Федерации на период до 2024 года” </vt:lpstr>
      <vt:lpstr>Темы по самообразованию</vt:lpstr>
      <vt:lpstr> Скорость Интернета</vt:lpstr>
      <vt:lpstr>Домашний Интернет – мой помощник!</vt:lpstr>
      <vt:lpstr>Презентация PowerPoint</vt:lpstr>
      <vt:lpstr>Соблюдение санитарных норм  при использовании средств ИКТ на уроке</vt:lpstr>
      <vt:lpstr>Соблюдение санитарных норм  при использовании средств ИКТ на уроке</vt:lpstr>
      <vt:lpstr>    Конкурс «Цифровой урок»  https://rosuchebnik.ru/material/konkurs-tsifrovoy-urok/ </vt:lpstr>
      <vt:lpstr>Рефлексия</vt:lpstr>
      <vt:lpstr>Рефлексия</vt:lpstr>
      <vt:lpstr>Презентация PowerPoint</vt:lpstr>
    </vt:vector>
  </TitlesOfParts>
  <Company>управление образования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Наталья Плеханова</cp:lastModifiedBy>
  <cp:revision>381</cp:revision>
  <dcterms:created xsi:type="dcterms:W3CDTF">2017-05-25T08:21:28Z</dcterms:created>
  <dcterms:modified xsi:type="dcterms:W3CDTF">2019-06-06T08:45:25Z</dcterms:modified>
</cp:coreProperties>
</file>